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tags/tag4.xml" ContentType="application/vnd.openxmlformats-officedocument.presentationml.tags+xml"/>
  <Override PartName="/ppt/notesSlides/notesSlide3.xml" ContentType="application/vnd.openxmlformats-officedocument.presentationml.notesSlide+xml"/>
  <Override PartName="/ppt/tags/tag5.xml" ContentType="application/vnd.openxmlformats-officedocument.presentationml.tags+xml"/>
  <Override PartName="/ppt/notesSlides/notesSlide4.xml" ContentType="application/vnd.openxmlformats-officedocument.presentationml.notesSlide+xml"/>
  <Override PartName="/ppt/tags/tag6.xml" ContentType="application/vnd.openxmlformats-officedocument.presentationml.tags+xml"/>
  <Override PartName="/ppt/notesSlides/notesSlide5.xml" ContentType="application/vnd.openxmlformats-officedocument.presentationml.notesSlide+xml"/>
  <Override PartName="/ppt/tags/tag7.xml" ContentType="application/vnd.openxmlformats-officedocument.presentationml.tags+xml"/>
  <Override PartName="/ppt/notesSlides/notesSlide6.xml" ContentType="application/vnd.openxmlformats-officedocument.presentationml.notesSlide+xml"/>
  <Override PartName="/ppt/tags/tag8.xml" ContentType="application/vnd.openxmlformats-officedocument.presentationml.tags+xml"/>
  <Override PartName="/ppt/notesSlides/notesSlide7.xml" ContentType="application/vnd.openxmlformats-officedocument.presentationml.notesSlide+xml"/>
  <Override PartName="/ppt/tags/tag9.xml" ContentType="application/vnd.openxmlformats-officedocument.presentationml.tags+xml"/>
  <Override PartName="/ppt/notesSlides/notesSlide8.xml" ContentType="application/vnd.openxmlformats-officedocument.presentationml.notesSlide+xml"/>
  <Override PartName="/ppt/tags/tag10.xml" ContentType="application/vnd.openxmlformats-officedocument.presentationml.tags+xml"/>
  <Override PartName="/ppt/notesSlides/notesSlide9.xml" ContentType="application/vnd.openxmlformats-officedocument.presentationml.notesSlide+xml"/>
  <Override PartName="/ppt/tags/tag11.xml" ContentType="application/vnd.openxmlformats-officedocument.presentationml.tags+xml"/>
  <Override PartName="/ppt/notesSlides/notesSlide10.xml" ContentType="application/vnd.openxmlformats-officedocument.presentationml.notesSlide+xml"/>
  <Override PartName="/ppt/tags/tag12.xml" ContentType="application/vnd.openxmlformats-officedocument.presentationml.tags+xml"/>
  <Override PartName="/ppt/notesSlides/notesSlide11.xml" ContentType="application/vnd.openxmlformats-officedocument.presentationml.notesSlide+xml"/>
  <Override PartName="/ppt/tags/tag13.xml" ContentType="application/vnd.openxmlformats-officedocument.presentationml.tags+xml"/>
  <Override PartName="/ppt/notesSlides/notesSlide12.xml" ContentType="application/vnd.openxmlformats-officedocument.presentationml.notesSlide+xml"/>
  <Override PartName="/ppt/tags/tag14.xml" ContentType="application/vnd.openxmlformats-officedocument.presentationml.tags+xml"/>
  <Override PartName="/ppt/notesSlides/notesSlide13.xml" ContentType="application/vnd.openxmlformats-officedocument.presentationml.notesSlide+xml"/>
  <Override PartName="/ppt/tags/tag15.xml" ContentType="application/vnd.openxmlformats-officedocument.presentationml.tags+xml"/>
  <Override PartName="/ppt/notesSlides/notesSlide14.xml" ContentType="application/vnd.openxmlformats-officedocument.presentationml.notesSlide+xml"/>
  <Override PartName="/ppt/tags/tag16.xml" ContentType="application/vnd.openxmlformats-officedocument.presentationml.tags+xml"/>
  <Override PartName="/ppt/notesSlides/notesSlide15.xml" ContentType="application/vnd.openxmlformats-officedocument.presentationml.notesSlide+xml"/>
  <Override PartName="/ppt/tags/tag17.xml" ContentType="application/vnd.openxmlformats-officedocument.presentationml.tags+xml"/>
  <Override PartName="/ppt/notesSlides/notesSlide16.xml" ContentType="application/vnd.openxmlformats-officedocument.presentationml.notesSlide+xml"/>
  <Override PartName="/ppt/tags/tag18.xml" ContentType="application/vnd.openxmlformats-officedocument.presentationml.tags+xml"/>
  <Override PartName="/ppt/notesSlides/notesSlide17.xml" ContentType="application/vnd.openxmlformats-officedocument.presentationml.notesSlide+xml"/>
  <Override PartName="/ppt/tags/tag19.xml" ContentType="application/vnd.openxmlformats-officedocument.presentationml.tags+xml"/>
  <Override PartName="/ppt/notesSlides/notesSlide18.xml" ContentType="application/vnd.openxmlformats-officedocument.presentationml.notesSlide+xml"/>
  <Override PartName="/ppt/tags/tag20.xml" ContentType="application/vnd.openxmlformats-officedocument.presentationml.tags+xml"/>
  <Override PartName="/ppt/notesSlides/notesSlide19.xml" ContentType="application/vnd.openxmlformats-officedocument.presentationml.notesSlide+xml"/>
  <Override PartName="/ppt/tags/tag21.xml" ContentType="application/vnd.openxmlformats-officedocument.presentationml.tags+xml"/>
  <Override PartName="/ppt/notesSlides/notesSlide20.xml" ContentType="application/vnd.openxmlformats-officedocument.presentationml.notesSlide+xml"/>
  <Override PartName="/ppt/tags/tag22.xml" ContentType="application/vnd.openxmlformats-officedocument.presentationml.tags+xml"/>
  <Override PartName="/ppt/notesSlides/notesSlide21.xml" ContentType="application/vnd.openxmlformats-officedocument.presentationml.notesSlide+xml"/>
  <Override PartName="/ppt/tags/tag23.xml" ContentType="application/vnd.openxmlformats-officedocument.presentationml.tags+xml"/>
  <Override PartName="/ppt/notesSlides/notesSlide22.xml" ContentType="application/vnd.openxmlformats-officedocument.presentationml.notesSlide+xml"/>
  <Override PartName="/ppt/tags/tag24.xml" ContentType="application/vnd.openxmlformats-officedocument.presentationml.tags+xml"/>
  <Override PartName="/ppt/notesSlides/notesSlide23.xml" ContentType="application/vnd.openxmlformats-officedocument.presentationml.notesSlide+xml"/>
  <Override PartName="/ppt/tags/tag25.xml" ContentType="application/vnd.openxmlformats-officedocument.presentationml.tags+xml"/>
  <Override PartName="/ppt/notesSlides/notesSlide24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ags/tag26.xml" ContentType="application/vnd.openxmlformats-officedocument.presentationml.tags+xml"/>
  <Override PartName="/ppt/notesSlides/notesSlide25.xml" ContentType="application/vnd.openxmlformats-officedocument.presentationml.notesSlide+xml"/>
  <Override PartName="/ppt/tags/tag27.xml" ContentType="application/vnd.openxmlformats-officedocument.presentationml.tags+xml"/>
  <Override PartName="/ppt/notesSlides/notesSlide26.xml" ContentType="application/vnd.openxmlformats-officedocument.presentationml.notesSlide+xml"/>
  <Override PartName="/ppt/tags/tag28.xml" ContentType="application/vnd.openxmlformats-officedocument.presentationml.tags+xml"/>
  <Override PartName="/ppt/notesSlides/notesSlide27.xml" ContentType="application/vnd.openxmlformats-officedocument.presentationml.notesSlide+xml"/>
  <Override PartName="/ppt/tags/tag29.xml" ContentType="application/vnd.openxmlformats-officedocument.presentationml.tags+xml"/>
  <Override PartName="/ppt/notesSlides/notesSlide28.xml" ContentType="application/vnd.openxmlformats-officedocument.presentationml.notesSlide+xml"/>
  <Override PartName="/ppt/tags/tag30.xml" ContentType="application/vnd.openxmlformats-officedocument.presentationml.tags+xml"/>
  <Override PartName="/ppt/notesSlides/notesSlide29.xml" ContentType="application/vnd.openxmlformats-officedocument.presentationml.notesSlide+xml"/>
  <Override PartName="/ppt/tags/tag31.xml" ContentType="application/vnd.openxmlformats-officedocument.presentationml.tags+xml"/>
  <Override PartName="/ppt/notesSlides/notesSlide30.xml" ContentType="application/vnd.openxmlformats-officedocument.presentationml.notesSlide+xml"/>
  <Override PartName="/ppt/tags/tag32.xml" ContentType="application/vnd.openxmlformats-officedocument.presentationml.tags+xml"/>
  <Override PartName="/ppt/notesSlides/notesSlide31.xml" ContentType="application/vnd.openxmlformats-officedocument.presentationml.notesSlide+xml"/>
  <Override PartName="/ppt/tags/tag33.xml" ContentType="application/vnd.openxmlformats-officedocument.presentationml.tags+xml"/>
  <Override PartName="/ppt/notesSlides/notesSlide32.xml" ContentType="application/vnd.openxmlformats-officedocument.presentationml.notesSlide+xml"/>
  <Override PartName="/ppt/tags/tag34.xml" ContentType="application/vnd.openxmlformats-officedocument.presentationml.tags+xml"/>
  <Override PartName="/ppt/notesSlides/notesSlide33.xml" ContentType="application/vnd.openxmlformats-officedocument.presentationml.notesSlide+xml"/>
  <Override PartName="/ppt/tags/tag35.xml" ContentType="application/vnd.openxmlformats-officedocument.presentationml.tags+xml"/>
  <Override PartName="/ppt/notesSlides/notesSlide34.xml" ContentType="application/vnd.openxmlformats-officedocument.presentationml.notesSlide+xml"/>
  <Override PartName="/ppt/tags/tag36.xml" ContentType="application/vnd.openxmlformats-officedocument.presentationml.tags+xml"/>
  <Override PartName="/ppt/notesSlides/notesSlide35.xml" ContentType="application/vnd.openxmlformats-officedocument.presentationml.notesSlide+xml"/>
  <Override PartName="/ppt/tags/tag37.xml" ContentType="application/vnd.openxmlformats-officedocument.presentationml.tags+xml"/>
  <Override PartName="/ppt/notesSlides/notesSlide36.xml" ContentType="application/vnd.openxmlformats-officedocument.presentationml.notesSlide+xml"/>
  <Override PartName="/ppt/tags/tag38.xml" ContentType="application/vnd.openxmlformats-officedocument.presentationml.tags+xml"/>
  <Override PartName="/ppt/notesSlides/notesSlide37.xml" ContentType="application/vnd.openxmlformats-officedocument.presentationml.notesSlide+xml"/>
  <Override PartName="/ppt/tags/tag39.xml" ContentType="application/vnd.openxmlformats-officedocument.presentationml.tags+xml"/>
  <Override PartName="/ppt/notesSlides/notesSlide38.xml" ContentType="application/vnd.openxmlformats-officedocument.presentationml.notesSlide+xml"/>
  <Override PartName="/ppt/tags/tag40.xml" ContentType="application/vnd.openxmlformats-officedocument.presentationml.tags+xml"/>
  <Override PartName="/ppt/notesSlides/notesSlide39.xml" ContentType="application/vnd.openxmlformats-officedocument.presentationml.notesSlide+xml"/>
  <Override PartName="/ppt/tags/tag41.xml" ContentType="application/vnd.openxmlformats-officedocument.presentationml.tags+xml"/>
  <Override PartName="/ppt/notesSlides/notesSlide40.xml" ContentType="application/vnd.openxmlformats-officedocument.presentationml.notesSlide+xml"/>
  <Override PartName="/ppt/tags/tag42.xml" ContentType="application/vnd.openxmlformats-officedocument.presentationml.tags+xml"/>
  <Override PartName="/ppt/notesSlides/notesSlide41.xml" ContentType="application/vnd.openxmlformats-officedocument.presentationml.notesSlide+xml"/>
  <Override PartName="/ppt/tags/tag43.xml" ContentType="application/vnd.openxmlformats-officedocument.presentationml.tags+xml"/>
  <Override PartName="/ppt/notesSlides/notesSlide42.xml" ContentType="application/vnd.openxmlformats-officedocument.presentationml.notesSlide+xml"/>
  <Override PartName="/ppt/tags/tag44.xml" ContentType="application/vnd.openxmlformats-officedocument.presentationml.tags+xml"/>
  <Override PartName="/ppt/notesSlides/notesSlide43.xml" ContentType="application/vnd.openxmlformats-officedocument.presentationml.notesSlide+xml"/>
  <Override PartName="/ppt/tags/tag45.xml" ContentType="application/vnd.openxmlformats-officedocument.presentationml.tags+xml"/>
  <Override PartName="/ppt/notesSlides/notesSlide44.xml" ContentType="application/vnd.openxmlformats-officedocument.presentationml.notesSlide+xml"/>
  <Override PartName="/ppt/charts/chart2.xml" ContentType="application/vnd.openxmlformats-officedocument.drawingml.chart+xml"/>
  <Override PartName="/ppt/theme/themeOverride1.xml" ContentType="application/vnd.openxmlformats-officedocument.themeOverride+xml"/>
  <Override PartName="/ppt/tags/tag46.xml" ContentType="application/vnd.openxmlformats-officedocument.presentationml.tags+xml"/>
  <Override PartName="/ppt/notesSlides/notesSlide45.xml" ContentType="application/vnd.openxmlformats-officedocument.presentationml.notesSlide+xml"/>
  <Override PartName="/ppt/charts/chart3.xml" ContentType="application/vnd.openxmlformats-officedocument.drawingml.chart+xml"/>
  <Override PartName="/ppt/theme/themeOverride2.xml" ContentType="application/vnd.openxmlformats-officedocument.themeOverride+xml"/>
  <Override PartName="/ppt/tags/tag47.xml" ContentType="application/vnd.openxmlformats-officedocument.presentationml.tags+xml"/>
  <Override PartName="/ppt/notesSlides/notesSlide4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3" r:id="rId1"/>
  </p:sldMasterIdLst>
  <p:notesMasterIdLst>
    <p:notesMasterId r:id="rId58"/>
  </p:notesMasterIdLst>
  <p:sldIdLst>
    <p:sldId id="256" r:id="rId2"/>
    <p:sldId id="513" r:id="rId3"/>
    <p:sldId id="320" r:id="rId4"/>
    <p:sldId id="424" r:id="rId5"/>
    <p:sldId id="483" r:id="rId6"/>
    <p:sldId id="326" r:id="rId7"/>
    <p:sldId id="327" r:id="rId8"/>
    <p:sldId id="329" r:id="rId9"/>
    <p:sldId id="484" r:id="rId10"/>
    <p:sldId id="428" r:id="rId11"/>
    <p:sldId id="330" r:id="rId12"/>
    <p:sldId id="332" r:id="rId13"/>
    <p:sldId id="427" r:id="rId14"/>
    <p:sldId id="333" r:id="rId15"/>
    <p:sldId id="335" r:id="rId16"/>
    <p:sldId id="336" r:id="rId17"/>
    <p:sldId id="337" r:id="rId18"/>
    <p:sldId id="338" r:id="rId19"/>
    <p:sldId id="339" r:id="rId20"/>
    <p:sldId id="340" r:id="rId21"/>
    <p:sldId id="425" r:id="rId22"/>
    <p:sldId id="342" r:id="rId23"/>
    <p:sldId id="516" r:id="rId24"/>
    <p:sldId id="497" r:id="rId25"/>
    <p:sldId id="482" r:id="rId26"/>
    <p:sldId id="480" r:id="rId27"/>
    <p:sldId id="481" r:id="rId28"/>
    <p:sldId id="514" r:id="rId29"/>
    <p:sldId id="466" r:id="rId30"/>
    <p:sldId id="475" r:id="rId31"/>
    <p:sldId id="478" r:id="rId32"/>
    <p:sldId id="469" r:id="rId33"/>
    <p:sldId id="322" r:id="rId34"/>
    <p:sldId id="499" r:id="rId35"/>
    <p:sldId id="500" r:id="rId36"/>
    <p:sldId id="426" r:id="rId37"/>
    <p:sldId id="501" r:id="rId38"/>
    <p:sldId id="502" r:id="rId39"/>
    <p:sldId id="429" r:id="rId40"/>
    <p:sldId id="503" r:id="rId41"/>
    <p:sldId id="504" r:id="rId42"/>
    <p:sldId id="505" r:id="rId43"/>
    <p:sldId id="506" r:id="rId44"/>
    <p:sldId id="507" r:id="rId45"/>
    <p:sldId id="455" r:id="rId46"/>
    <p:sldId id="456" r:id="rId47"/>
    <p:sldId id="508" r:id="rId48"/>
    <p:sldId id="459" r:id="rId49"/>
    <p:sldId id="460" r:id="rId50"/>
    <p:sldId id="511" r:id="rId51"/>
    <p:sldId id="452" r:id="rId52"/>
    <p:sldId id="510" r:id="rId53"/>
    <p:sldId id="509" r:id="rId54"/>
    <p:sldId id="512" r:id="rId55"/>
    <p:sldId id="515" r:id="rId56"/>
    <p:sldId id="465" r:id="rId57"/>
  </p:sldIdLst>
  <p:sldSz cx="9144000" cy="6858000" type="screen4x3"/>
  <p:notesSz cx="9601200" cy="7315200"/>
  <p:custDataLst>
    <p:tags r:id="rId59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inimized" horzBarState="maximized">
    <p:restoredLeft sz="15620" autoAdjust="0"/>
    <p:restoredTop sz="94660" autoAdjust="0"/>
  </p:normalViewPr>
  <p:slideViewPr>
    <p:cSldViewPr>
      <p:cViewPr varScale="1">
        <p:scale>
          <a:sx n="111" d="100"/>
          <a:sy n="111" d="100"/>
        </p:scale>
        <p:origin x="4176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217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61" Type="http://schemas.openxmlformats.org/officeDocument/2006/relationships/viewProps" Target="view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gs" Target="tags/tag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autar\Downloads\2023-03-19T0923_Grades-EML3041.002S23.csv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oleObject" Target="file:///C:\Documents%20and%20Settings\kaw\My%20Documents\concept_inventory\computationalmethods\reg\Grades_regression.xls" TargetMode="External"/><Relationship Id="rId1" Type="http://schemas.openxmlformats.org/officeDocument/2006/relationships/themeOverride" Target="../theme/themeOverride1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oleObject" Target="file:///C:\Documents%20and%20Settings\kaw\My%20Documents\concept_inventory\computationalmethods\reg\Grades_regression.xls" TargetMode="External"/><Relationship Id="rId1" Type="http://schemas.openxmlformats.org/officeDocument/2006/relationships/themeOverride" Target="../theme/themeOverrid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2000"/>
              <a:t>Test score vs attendance </a:t>
            </a:r>
          </a:p>
        </c:rich>
      </c:tx>
      <c:layout>
        <c:manualLayout>
          <c:xMode val="edge"/>
          <c:yMode val="edge"/>
          <c:x val="0.27851265060004177"/>
          <c:y val="1.2462954641424926E-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6.6824382378211686E-2"/>
          <c:y val="0.12293536373866389"/>
          <c:w val="0.90758518413897815"/>
          <c:h val="0.82391161508894672"/>
        </c:manualLayout>
      </c:layout>
      <c:scatterChart>
        <c:scatterStyle val="lineMarker"/>
        <c:varyColors val="0"/>
        <c:ser>
          <c:idx val="0"/>
          <c:order val="0"/>
          <c:spPr>
            <a:ln w="1905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trendline>
            <c:spPr>
              <a:ln w="19050" cap="rnd">
                <a:solidFill>
                  <a:schemeClr val="accent1"/>
                </a:solidFill>
                <a:prstDash val="sysDot"/>
              </a:ln>
              <a:effectLst/>
            </c:spPr>
            <c:trendlineType val="linear"/>
            <c:dispRSqr val="1"/>
            <c:dispEq val="1"/>
            <c:trendlineLbl>
              <c:layout>
                <c:manualLayout>
                  <c:x val="-0.49615549010923576"/>
                  <c:y val="0.49131076609627361"/>
                </c:manualLayout>
              </c:layout>
              <c:tx>
                <c:rich>
                  <a:bodyPr rot="0" spcFirstLastPara="1" vertOverflow="ellipsis" vert="horz" wrap="square" anchor="ctr" anchorCtr="1"/>
                  <a:lstStyle/>
                  <a:p>
                    <a:pPr>
                      <a:defRPr sz="900" b="0" i="0" u="none" strike="noStrike" kern="1200" baseline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2400" baseline="0"/>
                      <a:t>y = 0.0873x + 64.045</a:t>
                    </a:r>
                    <a:br>
                      <a:rPr lang="en-US" sz="2400" baseline="0"/>
                    </a:br>
                    <a:r>
                      <a:rPr lang="en-US" sz="2400" baseline="0"/>
                      <a:t>R² = 0.014</a:t>
                    </a:r>
                    <a:endParaRPr lang="en-US" sz="2400"/>
                  </a:p>
                </c:rich>
              </c:tx>
              <c:numFmt formatCode="General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900" b="0" i="0" u="none" strike="noStrike" kern="1200" baseline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</c:trendlineLbl>
          </c:trendline>
          <c:xVal>
            <c:numRef>
              <c:f>'2023-03-19T0923_Grades-EML3041.'!$AB$4:$AB$54</c:f>
              <c:numCache>
                <c:formatCode>General</c:formatCode>
                <c:ptCount val="51"/>
                <c:pt idx="0">
                  <c:v>90</c:v>
                </c:pt>
                <c:pt idx="1">
                  <c:v>70</c:v>
                </c:pt>
                <c:pt idx="2">
                  <c:v>60</c:v>
                </c:pt>
                <c:pt idx="3">
                  <c:v>65</c:v>
                </c:pt>
                <c:pt idx="4">
                  <c:v>50</c:v>
                </c:pt>
                <c:pt idx="5">
                  <c:v>90</c:v>
                </c:pt>
                <c:pt idx="6">
                  <c:v>85</c:v>
                </c:pt>
                <c:pt idx="7">
                  <c:v>95</c:v>
                </c:pt>
                <c:pt idx="8">
                  <c:v>85</c:v>
                </c:pt>
                <c:pt idx="9">
                  <c:v>85</c:v>
                </c:pt>
                <c:pt idx="10">
                  <c:v>90</c:v>
                </c:pt>
                <c:pt idx="11">
                  <c:v>85</c:v>
                </c:pt>
                <c:pt idx="12">
                  <c:v>90</c:v>
                </c:pt>
                <c:pt idx="13">
                  <c:v>15</c:v>
                </c:pt>
                <c:pt idx="14">
                  <c:v>85</c:v>
                </c:pt>
                <c:pt idx="15">
                  <c:v>25</c:v>
                </c:pt>
                <c:pt idx="16">
                  <c:v>100</c:v>
                </c:pt>
                <c:pt idx="17">
                  <c:v>100</c:v>
                </c:pt>
                <c:pt idx="18">
                  <c:v>100</c:v>
                </c:pt>
                <c:pt idx="19">
                  <c:v>55.000000000000007</c:v>
                </c:pt>
                <c:pt idx="20">
                  <c:v>100</c:v>
                </c:pt>
                <c:pt idx="21">
                  <c:v>100</c:v>
                </c:pt>
                <c:pt idx="22">
                  <c:v>100</c:v>
                </c:pt>
                <c:pt idx="23">
                  <c:v>90</c:v>
                </c:pt>
                <c:pt idx="24">
                  <c:v>100</c:v>
                </c:pt>
                <c:pt idx="25">
                  <c:v>85</c:v>
                </c:pt>
                <c:pt idx="26">
                  <c:v>85</c:v>
                </c:pt>
                <c:pt idx="27">
                  <c:v>85</c:v>
                </c:pt>
                <c:pt idx="28">
                  <c:v>50</c:v>
                </c:pt>
                <c:pt idx="29">
                  <c:v>100</c:v>
                </c:pt>
                <c:pt idx="30">
                  <c:v>95</c:v>
                </c:pt>
                <c:pt idx="31">
                  <c:v>100</c:v>
                </c:pt>
                <c:pt idx="32">
                  <c:v>100</c:v>
                </c:pt>
                <c:pt idx="33">
                  <c:v>60</c:v>
                </c:pt>
                <c:pt idx="34">
                  <c:v>85</c:v>
                </c:pt>
                <c:pt idx="35">
                  <c:v>65</c:v>
                </c:pt>
                <c:pt idx="36">
                  <c:v>95</c:v>
                </c:pt>
                <c:pt idx="37">
                  <c:v>85</c:v>
                </c:pt>
                <c:pt idx="38">
                  <c:v>95</c:v>
                </c:pt>
                <c:pt idx="39">
                  <c:v>5</c:v>
                </c:pt>
                <c:pt idx="40">
                  <c:v>90</c:v>
                </c:pt>
                <c:pt idx="41">
                  <c:v>100</c:v>
                </c:pt>
                <c:pt idx="42">
                  <c:v>40</c:v>
                </c:pt>
                <c:pt idx="43">
                  <c:v>80</c:v>
                </c:pt>
                <c:pt idx="44">
                  <c:v>100</c:v>
                </c:pt>
                <c:pt idx="45">
                  <c:v>95</c:v>
                </c:pt>
                <c:pt idx="46">
                  <c:v>85</c:v>
                </c:pt>
                <c:pt idx="47">
                  <c:v>100</c:v>
                </c:pt>
                <c:pt idx="48">
                  <c:v>95</c:v>
                </c:pt>
                <c:pt idx="49">
                  <c:v>95</c:v>
                </c:pt>
                <c:pt idx="50">
                  <c:v>95</c:v>
                </c:pt>
              </c:numCache>
            </c:numRef>
          </c:xVal>
          <c:yVal>
            <c:numRef>
              <c:f>'2023-03-19T0923_Grades-EML3041.'!$AC$4:$AC$54</c:f>
              <c:numCache>
                <c:formatCode>General</c:formatCode>
                <c:ptCount val="51"/>
                <c:pt idx="0">
                  <c:v>66</c:v>
                </c:pt>
                <c:pt idx="1">
                  <c:v>71</c:v>
                </c:pt>
                <c:pt idx="2">
                  <c:v>91</c:v>
                </c:pt>
                <c:pt idx="3">
                  <c:v>93</c:v>
                </c:pt>
                <c:pt idx="4">
                  <c:v>84</c:v>
                </c:pt>
                <c:pt idx="5">
                  <c:v>89</c:v>
                </c:pt>
                <c:pt idx="6">
                  <c:v>47</c:v>
                </c:pt>
                <c:pt idx="7">
                  <c:v>96</c:v>
                </c:pt>
                <c:pt idx="8">
                  <c:v>79</c:v>
                </c:pt>
                <c:pt idx="9">
                  <c:v>79</c:v>
                </c:pt>
                <c:pt idx="10">
                  <c:v>78</c:v>
                </c:pt>
                <c:pt idx="11">
                  <c:v>69</c:v>
                </c:pt>
                <c:pt idx="12">
                  <c:v>87</c:v>
                </c:pt>
                <c:pt idx="13">
                  <c:v>96</c:v>
                </c:pt>
                <c:pt idx="14">
                  <c:v>60</c:v>
                </c:pt>
                <c:pt idx="15">
                  <c:v>61</c:v>
                </c:pt>
                <c:pt idx="16">
                  <c:v>87</c:v>
                </c:pt>
                <c:pt idx="17">
                  <c:v>59</c:v>
                </c:pt>
                <c:pt idx="18">
                  <c:v>94</c:v>
                </c:pt>
                <c:pt idx="19">
                  <c:v>60</c:v>
                </c:pt>
                <c:pt idx="20">
                  <c:v>98</c:v>
                </c:pt>
                <c:pt idx="21">
                  <c:v>84</c:v>
                </c:pt>
                <c:pt idx="22">
                  <c:v>68</c:v>
                </c:pt>
                <c:pt idx="23">
                  <c:v>77</c:v>
                </c:pt>
                <c:pt idx="24">
                  <c:v>71</c:v>
                </c:pt>
                <c:pt idx="25">
                  <c:v>77</c:v>
                </c:pt>
                <c:pt idx="26">
                  <c:v>61</c:v>
                </c:pt>
                <c:pt idx="27">
                  <c:v>98</c:v>
                </c:pt>
                <c:pt idx="28">
                  <c:v>45</c:v>
                </c:pt>
                <c:pt idx="29">
                  <c:v>56</c:v>
                </c:pt>
                <c:pt idx="30">
                  <c:v>65</c:v>
                </c:pt>
                <c:pt idx="31">
                  <c:v>87</c:v>
                </c:pt>
                <c:pt idx="32">
                  <c:v>69</c:v>
                </c:pt>
                <c:pt idx="33">
                  <c:v>61</c:v>
                </c:pt>
                <c:pt idx="34">
                  <c:v>69</c:v>
                </c:pt>
                <c:pt idx="35">
                  <c:v>64</c:v>
                </c:pt>
                <c:pt idx="36">
                  <c:v>88</c:v>
                </c:pt>
                <c:pt idx="37">
                  <c:v>69</c:v>
                </c:pt>
                <c:pt idx="38">
                  <c:v>47</c:v>
                </c:pt>
                <c:pt idx="39">
                  <c:v>56</c:v>
                </c:pt>
                <c:pt idx="40">
                  <c:v>82</c:v>
                </c:pt>
                <c:pt idx="41">
                  <c:v>85</c:v>
                </c:pt>
                <c:pt idx="42">
                  <c:v>85</c:v>
                </c:pt>
                <c:pt idx="43">
                  <c:v>54</c:v>
                </c:pt>
                <c:pt idx="44">
                  <c:v>71</c:v>
                </c:pt>
                <c:pt idx="45">
                  <c:v>69</c:v>
                </c:pt>
                <c:pt idx="46">
                  <c:v>71</c:v>
                </c:pt>
                <c:pt idx="47">
                  <c:v>80</c:v>
                </c:pt>
                <c:pt idx="48">
                  <c:v>63</c:v>
                </c:pt>
                <c:pt idx="49">
                  <c:v>47</c:v>
                </c:pt>
                <c:pt idx="50">
                  <c:v>69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538E-49D4-97D9-81766514ADE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44732895"/>
        <c:axId val="2123253455"/>
      </c:scatterChart>
      <c:valAx>
        <c:axId val="244732895"/>
        <c:scaling>
          <c:orientation val="minMax"/>
          <c:max val="10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23253455"/>
        <c:crosses val="autoZero"/>
        <c:crossBetween val="midCat"/>
      </c:valAx>
      <c:valAx>
        <c:axId val="2123253455"/>
        <c:scaling>
          <c:orientation val="minMax"/>
          <c:max val="1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4732895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2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en-US"/>
              <a:t>Final Exam Grades</a:t>
            </a:r>
          </a:p>
        </c:rich>
      </c:tx>
      <c:layout>
        <c:manualLayout>
          <c:xMode val="edge"/>
          <c:yMode val="edge"/>
          <c:x val="0.38082907576156094"/>
          <c:y val="3.413661312557488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12435235126908092"/>
          <c:y val="0.17670717382650494"/>
          <c:w val="0.83808303407390961"/>
          <c:h val="0.64658761331971248"/>
        </c:manualLayout>
      </c:layout>
      <c:scatterChart>
        <c:scatterStyle val="lineMarker"/>
        <c:varyColors val="0"/>
        <c:ser>
          <c:idx val="0"/>
          <c:order val="0"/>
          <c:spPr>
            <a:ln w="28575">
              <a:noFill/>
            </a:ln>
          </c:spPr>
          <c:marker>
            <c:symbol val="diamond"/>
            <c:size val="5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xVal>
            <c:numRef>
              <c:f>Sheet1!$C$1:$C$55</c:f>
              <c:numCache>
                <c:formatCode>General</c:formatCode>
                <c:ptCount val="55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  <c:pt idx="24">
                  <c:v>25</c:v>
                </c:pt>
                <c:pt idx="25">
                  <c:v>26</c:v>
                </c:pt>
                <c:pt idx="26">
                  <c:v>27</c:v>
                </c:pt>
                <c:pt idx="27">
                  <c:v>28</c:v>
                </c:pt>
                <c:pt idx="28">
                  <c:v>29</c:v>
                </c:pt>
                <c:pt idx="29">
                  <c:v>30</c:v>
                </c:pt>
                <c:pt idx="30">
                  <c:v>31</c:v>
                </c:pt>
                <c:pt idx="31">
                  <c:v>32</c:v>
                </c:pt>
                <c:pt idx="32">
                  <c:v>33</c:v>
                </c:pt>
                <c:pt idx="33">
                  <c:v>34</c:v>
                </c:pt>
                <c:pt idx="34">
                  <c:v>35</c:v>
                </c:pt>
                <c:pt idx="35">
                  <c:v>36</c:v>
                </c:pt>
                <c:pt idx="36">
                  <c:v>37</c:v>
                </c:pt>
                <c:pt idx="37">
                  <c:v>38</c:v>
                </c:pt>
                <c:pt idx="38">
                  <c:v>39</c:v>
                </c:pt>
                <c:pt idx="39">
                  <c:v>40</c:v>
                </c:pt>
                <c:pt idx="40">
                  <c:v>41</c:v>
                </c:pt>
                <c:pt idx="41">
                  <c:v>42</c:v>
                </c:pt>
                <c:pt idx="42">
                  <c:v>43</c:v>
                </c:pt>
                <c:pt idx="43">
                  <c:v>44</c:v>
                </c:pt>
                <c:pt idx="44">
                  <c:v>45</c:v>
                </c:pt>
                <c:pt idx="45">
                  <c:v>46</c:v>
                </c:pt>
                <c:pt idx="46">
                  <c:v>47</c:v>
                </c:pt>
                <c:pt idx="47">
                  <c:v>48</c:v>
                </c:pt>
                <c:pt idx="48">
                  <c:v>49</c:v>
                </c:pt>
                <c:pt idx="49">
                  <c:v>50</c:v>
                </c:pt>
                <c:pt idx="50">
                  <c:v>51</c:v>
                </c:pt>
                <c:pt idx="51">
                  <c:v>52</c:v>
                </c:pt>
                <c:pt idx="52">
                  <c:v>53</c:v>
                </c:pt>
                <c:pt idx="53">
                  <c:v>54</c:v>
                </c:pt>
                <c:pt idx="54">
                  <c:v>55</c:v>
                </c:pt>
              </c:numCache>
            </c:numRef>
          </c:xVal>
          <c:yVal>
            <c:numRef>
              <c:f>Sheet1!$E$1:$E$55</c:f>
              <c:numCache>
                <c:formatCode>General</c:formatCode>
                <c:ptCount val="55"/>
                <c:pt idx="0">
                  <c:v>57</c:v>
                </c:pt>
                <c:pt idx="1">
                  <c:v>82</c:v>
                </c:pt>
                <c:pt idx="2">
                  <c:v>76</c:v>
                </c:pt>
                <c:pt idx="3">
                  <c:v>51</c:v>
                </c:pt>
                <c:pt idx="4">
                  <c:v>60</c:v>
                </c:pt>
                <c:pt idx="5">
                  <c:v>60</c:v>
                </c:pt>
                <c:pt idx="6">
                  <c:v>63</c:v>
                </c:pt>
                <c:pt idx="7">
                  <c:v>66</c:v>
                </c:pt>
                <c:pt idx="8">
                  <c:v>95</c:v>
                </c:pt>
                <c:pt idx="9">
                  <c:v>82</c:v>
                </c:pt>
                <c:pt idx="10">
                  <c:v>91</c:v>
                </c:pt>
                <c:pt idx="11">
                  <c:v>79</c:v>
                </c:pt>
                <c:pt idx="12">
                  <c:v>79</c:v>
                </c:pt>
                <c:pt idx="13">
                  <c:v>85</c:v>
                </c:pt>
                <c:pt idx="14">
                  <c:v>48</c:v>
                </c:pt>
                <c:pt idx="15">
                  <c:v>82</c:v>
                </c:pt>
                <c:pt idx="16">
                  <c:v>48</c:v>
                </c:pt>
                <c:pt idx="17">
                  <c:v>73</c:v>
                </c:pt>
                <c:pt idx="18">
                  <c:v>76</c:v>
                </c:pt>
                <c:pt idx="19">
                  <c:v>60</c:v>
                </c:pt>
                <c:pt idx="20">
                  <c:v>51</c:v>
                </c:pt>
                <c:pt idx="21">
                  <c:v>66</c:v>
                </c:pt>
                <c:pt idx="22">
                  <c:v>63</c:v>
                </c:pt>
                <c:pt idx="23">
                  <c:v>63</c:v>
                </c:pt>
                <c:pt idx="24">
                  <c:v>63</c:v>
                </c:pt>
                <c:pt idx="25">
                  <c:v>91</c:v>
                </c:pt>
                <c:pt idx="26">
                  <c:v>66</c:v>
                </c:pt>
                <c:pt idx="27">
                  <c:v>63</c:v>
                </c:pt>
                <c:pt idx="28">
                  <c:v>51</c:v>
                </c:pt>
                <c:pt idx="29">
                  <c:v>70</c:v>
                </c:pt>
                <c:pt idx="30">
                  <c:v>51</c:v>
                </c:pt>
                <c:pt idx="31">
                  <c:v>63</c:v>
                </c:pt>
                <c:pt idx="32">
                  <c:v>76</c:v>
                </c:pt>
                <c:pt idx="33">
                  <c:v>82</c:v>
                </c:pt>
                <c:pt idx="34">
                  <c:v>66</c:v>
                </c:pt>
                <c:pt idx="35">
                  <c:v>57</c:v>
                </c:pt>
                <c:pt idx="36">
                  <c:v>45</c:v>
                </c:pt>
                <c:pt idx="37">
                  <c:v>76</c:v>
                </c:pt>
                <c:pt idx="38">
                  <c:v>41</c:v>
                </c:pt>
                <c:pt idx="39">
                  <c:v>85</c:v>
                </c:pt>
                <c:pt idx="40">
                  <c:v>57</c:v>
                </c:pt>
                <c:pt idx="41">
                  <c:v>104</c:v>
                </c:pt>
                <c:pt idx="42">
                  <c:v>85</c:v>
                </c:pt>
                <c:pt idx="43">
                  <c:v>76</c:v>
                </c:pt>
                <c:pt idx="44">
                  <c:v>51</c:v>
                </c:pt>
                <c:pt idx="45">
                  <c:v>48</c:v>
                </c:pt>
                <c:pt idx="46">
                  <c:v>82</c:v>
                </c:pt>
                <c:pt idx="47">
                  <c:v>98</c:v>
                </c:pt>
                <c:pt idx="48">
                  <c:v>73</c:v>
                </c:pt>
                <c:pt idx="49">
                  <c:v>82</c:v>
                </c:pt>
                <c:pt idx="50">
                  <c:v>91</c:v>
                </c:pt>
                <c:pt idx="51">
                  <c:v>79</c:v>
                </c:pt>
                <c:pt idx="52">
                  <c:v>82</c:v>
                </c:pt>
                <c:pt idx="53">
                  <c:v>66</c:v>
                </c:pt>
                <c:pt idx="54">
                  <c:v>57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5C0E-453F-97E6-2D9175B0E31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63594328"/>
        <c:axId val="563599032"/>
      </c:scatterChart>
      <c:valAx>
        <c:axId val="563594328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00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en-US"/>
                  <a:t>Student No</a:t>
                </a:r>
              </a:p>
            </c:rich>
          </c:tx>
          <c:layout>
            <c:manualLayout>
              <c:xMode val="edge"/>
              <c:yMode val="edge"/>
              <c:x val="0.4818653611676893"/>
              <c:y val="0.9036162297946263"/>
            </c:manualLayout>
          </c:layout>
          <c:overlay val="0"/>
          <c:spPr>
            <a:noFill/>
            <a:ln w="25400">
              <a:noFill/>
            </a:ln>
          </c:spPr>
        </c:title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563599032"/>
        <c:crosses val="autoZero"/>
        <c:crossBetween val="midCat"/>
      </c:valAx>
      <c:valAx>
        <c:axId val="563599032"/>
        <c:scaling>
          <c:orientation val="minMax"/>
          <c:max val="100"/>
          <c:min val="40"/>
        </c:scaling>
        <c:delete val="0"/>
        <c:axPos val="l"/>
        <c:majorGridlines>
          <c:spPr>
            <a:ln w="3175">
              <a:solidFill>
                <a:srgbClr val="FFFFFF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00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en-US"/>
                  <a:t>Final Exam Grade</a:t>
                </a:r>
              </a:p>
            </c:rich>
          </c:tx>
          <c:layout>
            <c:manualLayout>
              <c:xMode val="edge"/>
              <c:yMode val="edge"/>
              <c:x val="2.4611402855338908E-2"/>
              <c:y val="0.37951881651374425"/>
            </c:manualLayout>
          </c:layout>
          <c:overlay val="0"/>
          <c:spPr>
            <a:noFill/>
            <a:ln w="25400">
              <a:noFill/>
            </a:ln>
          </c:spPr>
        </c:title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563594328"/>
        <c:crosses val="autoZero"/>
        <c:crossBetween val="midCat"/>
      </c:valAx>
      <c:spPr>
        <a:solidFill>
          <a:srgbClr val="C0C0C0"/>
        </a:solidFill>
        <a:ln w="12700">
          <a:solidFill>
            <a:srgbClr val="808080"/>
          </a:solidFill>
          <a:prstDash val="solid"/>
        </a:ln>
      </c:spPr>
    </c:plotArea>
    <c:plotVisOnly val="1"/>
    <c:dispBlanksAs val="gap"/>
    <c:showDLblsOverMax val="0"/>
  </c:chart>
  <c:spPr>
    <a:noFill/>
    <a:ln w="3175">
      <a:solidFill>
        <a:srgbClr val="000000"/>
      </a:solidFill>
      <a:prstDash val="solid"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n-US"/>
    </a:p>
  </c:txPr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4793708078156897"/>
          <c:y val="5.4321811468481689E-2"/>
          <c:w val="0.83570544119595491"/>
          <c:h val="0.64658761331971226"/>
        </c:manualLayout>
      </c:layout>
      <c:scatterChart>
        <c:scatterStyle val="lineMarker"/>
        <c:varyColors val="0"/>
        <c:ser>
          <c:idx val="0"/>
          <c:order val="0"/>
          <c:spPr>
            <a:ln w="28575">
              <a:noFill/>
            </a:ln>
          </c:spPr>
          <c:marker>
            <c:symbol val="diamond"/>
            <c:size val="5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trendline>
            <c:spPr>
              <a:ln w="25400">
                <a:solidFill>
                  <a:srgbClr val="000000"/>
                </a:solidFill>
                <a:prstDash val="solid"/>
              </a:ln>
            </c:spPr>
            <c:trendlineType val="linear"/>
            <c:dispRSqr val="0"/>
            <c:dispEq val="0"/>
          </c:trendline>
          <c:trendline>
            <c:spPr>
              <a:ln w="25400">
                <a:solidFill>
                  <a:srgbClr val="000000"/>
                </a:solidFill>
                <a:prstDash val="solid"/>
              </a:ln>
            </c:spPr>
            <c:trendlineType val="linear"/>
            <c:dispRSqr val="0"/>
            <c:dispEq val="0"/>
          </c:trendline>
          <c:trendline>
            <c:spPr>
              <a:ln w="25400">
                <a:solidFill>
                  <a:srgbClr val="000000"/>
                </a:solidFill>
                <a:prstDash val="solid"/>
              </a:ln>
            </c:spPr>
            <c:trendlineType val="linear"/>
            <c:dispRSqr val="1"/>
            <c:dispEq val="1"/>
            <c:trendlineLbl>
              <c:layout>
                <c:manualLayout>
                  <c:x val="0.2144634304732527"/>
                  <c:y val="0.61608615586105786"/>
                </c:manualLayout>
              </c:layout>
              <c:tx>
                <c:rich>
                  <a:bodyPr/>
                  <a:lstStyle/>
                  <a:p>
                    <a:pPr>
                      <a:defRPr sz="1000" b="0" i="0" u="none" strike="noStrike" baseline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</a:defRPr>
                    </a:pPr>
                    <a:r>
                      <a:rPr lang="en-US" sz="1800" baseline="0" dirty="0"/>
                      <a:t>y = 9.8669x + 41.75; </a:t>
                    </a:r>
                  </a:p>
                  <a:p>
                    <a:pPr>
                      <a:defRPr sz="1000" b="0" i="0" u="none" strike="noStrike" baseline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</a:defRPr>
                    </a:pPr>
                    <a:r>
                      <a:rPr lang="en-US" sz="1800" baseline="0" dirty="0"/>
                      <a:t>R² = 0.2227</a:t>
                    </a:r>
                  </a:p>
                  <a:p>
                    <a:pPr>
                      <a:defRPr sz="1000" b="0" i="0" u="none" strike="noStrike" baseline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</a:defRPr>
                    </a:pPr>
                    <a:r>
                      <a:rPr lang="en-US" sz="1800" baseline="0" dirty="0"/>
                      <a:t>R=0.4719</a:t>
                    </a:r>
                    <a:endParaRPr lang="en-US" sz="1800" dirty="0"/>
                  </a:p>
                </c:rich>
              </c:tx>
              <c:numFmt formatCode="General" sourceLinked="0"/>
              <c:spPr>
                <a:noFill/>
                <a:ln w="25400">
                  <a:noFill/>
                </a:ln>
              </c:spPr>
            </c:trendlineLbl>
          </c:trendline>
          <c:xVal>
            <c:numRef>
              <c:f>Sheet1!$D$1:$D$55</c:f>
              <c:numCache>
                <c:formatCode>General</c:formatCode>
                <c:ptCount val="55"/>
                <c:pt idx="0">
                  <c:v>2</c:v>
                </c:pt>
                <c:pt idx="1">
                  <c:v>3.75</c:v>
                </c:pt>
                <c:pt idx="2">
                  <c:v>3.25</c:v>
                </c:pt>
                <c:pt idx="3">
                  <c:v>2.5</c:v>
                </c:pt>
                <c:pt idx="4">
                  <c:v>2.75</c:v>
                </c:pt>
                <c:pt idx="5">
                  <c:v>2</c:v>
                </c:pt>
                <c:pt idx="6">
                  <c:v>2.75</c:v>
                </c:pt>
                <c:pt idx="7">
                  <c:v>2</c:v>
                </c:pt>
                <c:pt idx="8">
                  <c:v>3.25</c:v>
                </c:pt>
                <c:pt idx="9">
                  <c:v>2.5</c:v>
                </c:pt>
                <c:pt idx="10">
                  <c:v>4</c:v>
                </c:pt>
                <c:pt idx="11">
                  <c:v>2.5</c:v>
                </c:pt>
                <c:pt idx="12">
                  <c:v>2.5</c:v>
                </c:pt>
                <c:pt idx="13">
                  <c:v>3</c:v>
                </c:pt>
                <c:pt idx="14">
                  <c:v>2.75</c:v>
                </c:pt>
                <c:pt idx="15">
                  <c:v>3.25</c:v>
                </c:pt>
                <c:pt idx="16">
                  <c:v>2.75</c:v>
                </c:pt>
                <c:pt idx="17">
                  <c:v>2.5</c:v>
                </c:pt>
                <c:pt idx="18">
                  <c:v>2.5</c:v>
                </c:pt>
                <c:pt idx="19">
                  <c:v>1.25</c:v>
                </c:pt>
                <c:pt idx="20">
                  <c:v>3</c:v>
                </c:pt>
                <c:pt idx="21">
                  <c:v>1.5</c:v>
                </c:pt>
                <c:pt idx="22">
                  <c:v>2.25</c:v>
                </c:pt>
                <c:pt idx="23">
                  <c:v>3.5</c:v>
                </c:pt>
                <c:pt idx="24">
                  <c:v>2</c:v>
                </c:pt>
                <c:pt idx="25">
                  <c:v>3.5</c:v>
                </c:pt>
                <c:pt idx="26">
                  <c:v>3.5</c:v>
                </c:pt>
                <c:pt idx="27">
                  <c:v>1.75</c:v>
                </c:pt>
                <c:pt idx="28">
                  <c:v>2.25</c:v>
                </c:pt>
                <c:pt idx="29">
                  <c:v>4</c:v>
                </c:pt>
                <c:pt idx="30">
                  <c:v>2.25</c:v>
                </c:pt>
                <c:pt idx="31">
                  <c:v>4</c:v>
                </c:pt>
                <c:pt idx="32">
                  <c:v>3</c:v>
                </c:pt>
                <c:pt idx="33">
                  <c:v>2</c:v>
                </c:pt>
                <c:pt idx="34">
                  <c:v>3</c:v>
                </c:pt>
                <c:pt idx="35">
                  <c:v>3.5</c:v>
                </c:pt>
                <c:pt idx="36">
                  <c:v>2.5</c:v>
                </c:pt>
                <c:pt idx="37">
                  <c:v>2.25</c:v>
                </c:pt>
                <c:pt idx="38">
                  <c:v>2.25</c:v>
                </c:pt>
                <c:pt idx="39">
                  <c:v>4</c:v>
                </c:pt>
                <c:pt idx="40">
                  <c:v>3.5</c:v>
                </c:pt>
                <c:pt idx="41">
                  <c:v>4</c:v>
                </c:pt>
                <c:pt idx="42">
                  <c:v>2.75</c:v>
                </c:pt>
                <c:pt idx="43">
                  <c:v>2.5</c:v>
                </c:pt>
                <c:pt idx="44">
                  <c:v>2.25</c:v>
                </c:pt>
                <c:pt idx="45">
                  <c:v>2.25</c:v>
                </c:pt>
                <c:pt idx="46">
                  <c:v>3</c:v>
                </c:pt>
                <c:pt idx="47">
                  <c:v>4</c:v>
                </c:pt>
                <c:pt idx="48">
                  <c:v>4</c:v>
                </c:pt>
                <c:pt idx="49">
                  <c:v>3</c:v>
                </c:pt>
                <c:pt idx="50">
                  <c:v>3</c:v>
                </c:pt>
                <c:pt idx="51">
                  <c:v>2.75</c:v>
                </c:pt>
                <c:pt idx="52">
                  <c:v>4</c:v>
                </c:pt>
                <c:pt idx="53">
                  <c:v>3</c:v>
                </c:pt>
                <c:pt idx="54">
                  <c:v>2</c:v>
                </c:pt>
              </c:numCache>
            </c:numRef>
          </c:xVal>
          <c:yVal>
            <c:numRef>
              <c:f>Sheet1!$E$1:$E$55</c:f>
              <c:numCache>
                <c:formatCode>General</c:formatCode>
                <c:ptCount val="55"/>
                <c:pt idx="0">
                  <c:v>57</c:v>
                </c:pt>
                <c:pt idx="1">
                  <c:v>82</c:v>
                </c:pt>
                <c:pt idx="2">
                  <c:v>76</c:v>
                </c:pt>
                <c:pt idx="3">
                  <c:v>51</c:v>
                </c:pt>
                <c:pt idx="4">
                  <c:v>60</c:v>
                </c:pt>
                <c:pt idx="5">
                  <c:v>60</c:v>
                </c:pt>
                <c:pt idx="6">
                  <c:v>63</c:v>
                </c:pt>
                <c:pt idx="7">
                  <c:v>66</c:v>
                </c:pt>
                <c:pt idx="8">
                  <c:v>95</c:v>
                </c:pt>
                <c:pt idx="9">
                  <c:v>82</c:v>
                </c:pt>
                <c:pt idx="10">
                  <c:v>91</c:v>
                </c:pt>
                <c:pt idx="11">
                  <c:v>79</c:v>
                </c:pt>
                <c:pt idx="12">
                  <c:v>79</c:v>
                </c:pt>
                <c:pt idx="13">
                  <c:v>85</c:v>
                </c:pt>
                <c:pt idx="14">
                  <c:v>48</c:v>
                </c:pt>
                <c:pt idx="15">
                  <c:v>82</c:v>
                </c:pt>
                <c:pt idx="16">
                  <c:v>48</c:v>
                </c:pt>
                <c:pt idx="17">
                  <c:v>73</c:v>
                </c:pt>
                <c:pt idx="18">
                  <c:v>76</c:v>
                </c:pt>
                <c:pt idx="19">
                  <c:v>60</c:v>
                </c:pt>
                <c:pt idx="20">
                  <c:v>51</c:v>
                </c:pt>
                <c:pt idx="21">
                  <c:v>66</c:v>
                </c:pt>
                <c:pt idx="22">
                  <c:v>63</c:v>
                </c:pt>
                <c:pt idx="23">
                  <c:v>63</c:v>
                </c:pt>
                <c:pt idx="24">
                  <c:v>63</c:v>
                </c:pt>
                <c:pt idx="25">
                  <c:v>91</c:v>
                </c:pt>
                <c:pt idx="26">
                  <c:v>66</c:v>
                </c:pt>
                <c:pt idx="27">
                  <c:v>63</c:v>
                </c:pt>
                <c:pt idx="28">
                  <c:v>51</c:v>
                </c:pt>
                <c:pt idx="29">
                  <c:v>70</c:v>
                </c:pt>
                <c:pt idx="30">
                  <c:v>51</c:v>
                </c:pt>
                <c:pt idx="31">
                  <c:v>63</c:v>
                </c:pt>
                <c:pt idx="32">
                  <c:v>76</c:v>
                </c:pt>
                <c:pt idx="33">
                  <c:v>82</c:v>
                </c:pt>
                <c:pt idx="34">
                  <c:v>66</c:v>
                </c:pt>
                <c:pt idx="35">
                  <c:v>57</c:v>
                </c:pt>
                <c:pt idx="36">
                  <c:v>45</c:v>
                </c:pt>
                <c:pt idx="37">
                  <c:v>76</c:v>
                </c:pt>
                <c:pt idx="38">
                  <c:v>41</c:v>
                </c:pt>
                <c:pt idx="39">
                  <c:v>85</c:v>
                </c:pt>
                <c:pt idx="40">
                  <c:v>57</c:v>
                </c:pt>
                <c:pt idx="41">
                  <c:v>104</c:v>
                </c:pt>
                <c:pt idx="42">
                  <c:v>85</c:v>
                </c:pt>
                <c:pt idx="43">
                  <c:v>76</c:v>
                </c:pt>
                <c:pt idx="44">
                  <c:v>51</c:v>
                </c:pt>
                <c:pt idx="45">
                  <c:v>48</c:v>
                </c:pt>
                <c:pt idx="46">
                  <c:v>82</c:v>
                </c:pt>
                <c:pt idx="47">
                  <c:v>98</c:v>
                </c:pt>
                <c:pt idx="48">
                  <c:v>73</c:v>
                </c:pt>
                <c:pt idx="49">
                  <c:v>82</c:v>
                </c:pt>
                <c:pt idx="50">
                  <c:v>91</c:v>
                </c:pt>
                <c:pt idx="51">
                  <c:v>79</c:v>
                </c:pt>
                <c:pt idx="52">
                  <c:v>82</c:v>
                </c:pt>
                <c:pt idx="53">
                  <c:v>66</c:v>
                </c:pt>
                <c:pt idx="54">
                  <c:v>57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5625-45CB-AB14-19AECABD74B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63596288"/>
        <c:axId val="563591584"/>
      </c:scatterChart>
      <c:valAx>
        <c:axId val="563596288"/>
        <c:scaling>
          <c:orientation val="minMax"/>
          <c:max val="5"/>
          <c:min val="1"/>
        </c:scaling>
        <c:delete val="0"/>
        <c:axPos val="b"/>
        <c:title>
          <c:tx>
            <c:rich>
              <a:bodyPr/>
              <a:lstStyle/>
              <a:p>
                <a:pPr>
                  <a:defRPr sz="100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en-US"/>
                  <a:t>Pre-Requisite GPA</a:t>
                </a:r>
              </a:p>
            </c:rich>
          </c:tx>
          <c:layout>
            <c:manualLayout>
              <c:xMode val="edge"/>
              <c:yMode val="edge"/>
              <c:x val="0.42175995710585606"/>
              <c:y val="0.76647334311303528"/>
            </c:manualLayout>
          </c:layout>
          <c:overlay val="0"/>
          <c:spPr>
            <a:noFill/>
            <a:ln w="25400">
              <a:noFill/>
            </a:ln>
          </c:spPr>
        </c:title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563591584"/>
        <c:crosses val="autoZero"/>
        <c:crossBetween val="midCat"/>
      </c:valAx>
      <c:valAx>
        <c:axId val="563591584"/>
        <c:scaling>
          <c:orientation val="minMax"/>
          <c:max val="100"/>
          <c:min val="40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00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en-US"/>
                  <a:t>FInal Exam Scores</a:t>
                </a:r>
              </a:p>
            </c:rich>
          </c:tx>
          <c:layout>
            <c:manualLayout>
              <c:xMode val="edge"/>
              <c:yMode val="edge"/>
              <c:x val="4.874210328321809E-2"/>
              <c:y val="0.15898910222225177"/>
            </c:manualLayout>
          </c:layout>
          <c:overlay val="0"/>
          <c:spPr>
            <a:noFill/>
            <a:ln w="25400">
              <a:noFill/>
            </a:ln>
          </c:spPr>
        </c:title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563596288"/>
        <c:crosses val="autoZero"/>
        <c:crossBetween val="midCat"/>
      </c:valAx>
      <c:spPr>
        <a:solidFill>
          <a:srgbClr val="C0C0C0"/>
        </a:solidFill>
        <a:ln w="12700">
          <a:solidFill>
            <a:srgbClr val="808080"/>
          </a:solidFill>
          <a:prstDash val="solid"/>
        </a:ln>
      </c:spPr>
    </c:plotArea>
    <c:plotVisOnly val="1"/>
    <c:dispBlanksAs val="gap"/>
    <c:showDLblsOverMax val="0"/>
  </c:chart>
  <c:spPr>
    <a:solidFill>
      <a:srgbClr val="FFFFFF"/>
    </a:solidFill>
    <a:ln w="3175">
      <a:solidFill>
        <a:srgbClr val="000000"/>
      </a:solidFill>
      <a:prstDash val="solid"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n-US"/>
    </a:p>
  </c:txPr>
  <c:externalData r:id="rId2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D8904567-2EF6-41F0-87B0-B33C20F1EF80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160937" cy="365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>
              <a:defRPr sz="1300">
                <a:latin typeface="Tahoma" panose="020B0604030504040204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5B6EF2A7-D145-4E4A-9DFF-9E220A72AB82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5438180" y="0"/>
            <a:ext cx="4160937" cy="365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>
              <a:defRPr sz="1300">
                <a:latin typeface="Tahoma" panose="020B0604030504040204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4340" name="Rectangle 4">
            <a:extLst>
              <a:ext uri="{FF2B5EF4-FFF2-40B4-BE49-F238E27FC236}">
                <a16:creationId xmlns:a16="http://schemas.microsoft.com/office/drawing/2014/main" id="{28B50D48-6C99-4423-A7B8-034489873C88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971800" y="549275"/>
            <a:ext cx="3657600" cy="27432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7" name="Rectangle 5">
            <a:extLst>
              <a:ext uri="{FF2B5EF4-FFF2-40B4-BE49-F238E27FC236}">
                <a16:creationId xmlns:a16="http://schemas.microsoft.com/office/drawing/2014/main" id="{57AD18B2-6D79-4A2F-BEAC-F4FD9AB05418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60538" y="3474963"/>
            <a:ext cx="7680127" cy="32911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3078" name="Rectangle 6">
            <a:extLst>
              <a:ext uri="{FF2B5EF4-FFF2-40B4-BE49-F238E27FC236}">
                <a16:creationId xmlns:a16="http://schemas.microsoft.com/office/drawing/2014/main" id="{F156EDCC-18AF-41CF-A91B-C4906D237DF2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948715"/>
            <a:ext cx="4160937" cy="365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defRPr sz="1300">
                <a:latin typeface="Tahoma" panose="020B0604030504040204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079" name="Rectangle 7">
            <a:extLst>
              <a:ext uri="{FF2B5EF4-FFF2-40B4-BE49-F238E27FC236}">
                <a16:creationId xmlns:a16="http://schemas.microsoft.com/office/drawing/2014/main" id="{52984C6C-8F72-40BE-87D0-C7176B3C302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438180" y="6948715"/>
            <a:ext cx="4160937" cy="365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>
              <a:defRPr sz="1300">
                <a:latin typeface="Tahoma" panose="020B0604030504040204" pitchFamily="34" charset="0"/>
              </a:defRPr>
            </a:lvl1pPr>
          </a:lstStyle>
          <a:p>
            <a:fld id="{3FBA632D-E7B4-462F-8A19-7C545D5F255E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>
            <a:extLst>
              <a:ext uri="{FF2B5EF4-FFF2-40B4-BE49-F238E27FC236}">
                <a16:creationId xmlns:a16="http://schemas.microsoft.com/office/drawing/2014/main" id="{0B223BB5-3DA6-4A9C-BDD5-1BACAF57108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95743D5A-C7F8-424F-B1D7-A552E611DA28}" type="slidenum">
              <a:rPr lang="en-US" altLang="en-US" sz="1300"/>
              <a:pPr>
                <a:spcBef>
                  <a:spcPct val="0"/>
                </a:spcBef>
              </a:pPr>
              <a:t>1</a:t>
            </a:fld>
            <a:endParaRPr lang="en-US" altLang="en-US" sz="1300"/>
          </a:p>
        </p:txBody>
      </p:sp>
      <p:sp>
        <p:nvSpPr>
          <p:cNvPr id="7171" name="Rectangle 2">
            <a:extLst>
              <a:ext uri="{FF2B5EF4-FFF2-40B4-BE49-F238E27FC236}">
                <a16:creationId xmlns:a16="http://schemas.microsoft.com/office/drawing/2014/main" id="{2B6A2306-6271-49AD-890B-D479226C9EA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2" name="Rectangle 3">
            <a:extLst>
              <a:ext uri="{FF2B5EF4-FFF2-40B4-BE49-F238E27FC236}">
                <a16:creationId xmlns:a16="http://schemas.microsoft.com/office/drawing/2014/main" id="{0BF630E5-0F82-4B65-BFBA-F90BA9E9BB7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>
            <a:extLst>
              <a:ext uri="{FF2B5EF4-FFF2-40B4-BE49-F238E27FC236}">
                <a16:creationId xmlns:a16="http://schemas.microsoft.com/office/drawing/2014/main" id="{064967B7-ABA0-4D15-9FB7-0C1A942588E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2EDE7CD4-A3F0-4449-B35F-93592505FA8A}" type="slidenum">
              <a:rPr lang="en-US" altLang="en-US" sz="1300" smtClean="0"/>
              <a:pPr>
                <a:spcBef>
                  <a:spcPct val="0"/>
                </a:spcBef>
              </a:pPr>
              <a:t>3</a:t>
            </a:fld>
            <a:endParaRPr lang="en-US" altLang="en-US" sz="1300"/>
          </a:p>
        </p:txBody>
      </p:sp>
      <p:sp>
        <p:nvSpPr>
          <p:cNvPr id="63491" name="Rectangle 2">
            <a:extLst>
              <a:ext uri="{FF2B5EF4-FFF2-40B4-BE49-F238E27FC236}">
                <a16:creationId xmlns:a16="http://schemas.microsoft.com/office/drawing/2014/main" id="{7AFFE3A0-EAA6-45E0-8A24-D32E7BA6ECD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2" name="Rectangle 3">
            <a:extLst>
              <a:ext uri="{FF2B5EF4-FFF2-40B4-BE49-F238E27FC236}">
                <a16:creationId xmlns:a16="http://schemas.microsoft.com/office/drawing/2014/main" id="{7DBE9703-4484-45C9-B51B-9B44644DDE1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7">
            <a:extLst>
              <a:ext uri="{FF2B5EF4-FFF2-40B4-BE49-F238E27FC236}">
                <a16:creationId xmlns:a16="http://schemas.microsoft.com/office/drawing/2014/main" id="{73857D52-FA4C-41FF-B5D5-7F701B29A112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7138392" y="5294087"/>
            <a:ext cx="5461100" cy="278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2" tIns="45716" rIns="91432" bIns="45716"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73113" indent="-29686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89038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63700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139950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971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30543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5115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9687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/>
            <a:fld id="{DB639AC5-E5AF-42BD-8FCD-809D9DD2AE38}" type="slidenum">
              <a:rPr lang="en-US" altLang="en-US" sz="2500"/>
              <a:pPr algn="ctr" eaLnBrk="1" hangingPunct="1"/>
              <a:t>4</a:t>
            </a:fld>
            <a:endParaRPr lang="en-US" altLang="en-US" sz="2500"/>
          </a:p>
        </p:txBody>
      </p:sp>
      <p:sp>
        <p:nvSpPr>
          <p:cNvPr id="5123" name="Rectangle 2">
            <a:extLst>
              <a:ext uri="{FF2B5EF4-FFF2-40B4-BE49-F238E27FC236}">
                <a16:creationId xmlns:a16="http://schemas.microsoft.com/office/drawing/2014/main" id="{1795C77D-4578-4F89-ACEF-EF46B6DE011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4883150" y="398463"/>
            <a:ext cx="2832100" cy="212407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5124" name="Rectangle 3">
            <a:extLst>
              <a:ext uri="{FF2B5EF4-FFF2-40B4-BE49-F238E27FC236}">
                <a16:creationId xmlns:a16="http://schemas.microsoft.com/office/drawing/2014/main" id="{4B28CD42-42E5-4613-8D22-F00B0F4F76D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706465" y="2653695"/>
            <a:ext cx="9188648" cy="2521858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4" tIns="45713" rIns="91424" bIns="45713"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not modify the notes in this section to avoid tampering with the Poll Everywhere activity.
More info at polleverywhere.com/support
Who is this artist?
https://www.polleverywhere.com/multiple_choice_polls/cHcAgyXAhIaoYa09bH6Ky?state=opened&amp;flow=Default&amp;onscreen=persist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BA632D-E7B4-462F-8A19-7C545D5F255E}" type="slidenum">
              <a:rPr lang="en-US" altLang="en-US" smtClean="0"/>
              <a:pPr/>
              <a:t>5</a:t>
            </a:fld>
            <a:endParaRPr lang="en-US" alt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0E178C2-B55F-40C8-AD6D-F885DC6C95C4}"/>
              </a:ext>
            </a:extLst>
          </p:cNvPr>
          <p:cNvSpPr txBox="1"/>
          <p:nvPr/>
        </p:nvSpPr>
        <p:spPr>
          <a:xfrm>
            <a:off x="0" y="0"/>
            <a:ext cx="3810000" cy="127000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263520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>
            <a:extLst>
              <a:ext uri="{FF2B5EF4-FFF2-40B4-BE49-F238E27FC236}">
                <a16:creationId xmlns:a16="http://schemas.microsoft.com/office/drawing/2014/main" id="{895B9062-C31D-447E-9F0B-CD11A63CA13D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5438180" y="6948715"/>
            <a:ext cx="4160937" cy="365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56" tIns="48328" rIns="96656" bIns="48328"/>
          <a:lstStyle>
            <a:lvl1pPr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/>
            <a:fld id="{FDAC3AC9-1E5E-489A-990A-2FF7883E416B}" type="slidenum">
              <a:rPr lang="en-US" altLang="en-US" sz="2500"/>
              <a:pPr algn="ctr" eaLnBrk="1" hangingPunct="1"/>
              <a:t>6</a:t>
            </a:fld>
            <a:endParaRPr lang="en-US" altLang="en-US" sz="2500"/>
          </a:p>
        </p:txBody>
      </p:sp>
      <p:sp>
        <p:nvSpPr>
          <p:cNvPr id="34819" name="Rectangle 2">
            <a:extLst>
              <a:ext uri="{FF2B5EF4-FFF2-40B4-BE49-F238E27FC236}">
                <a16:creationId xmlns:a16="http://schemas.microsoft.com/office/drawing/2014/main" id="{2826D494-4DD5-4406-9324-064799B2457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1800" y="549275"/>
            <a:ext cx="3657600" cy="27432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34820" name="Rectangle 3">
            <a:extLst>
              <a:ext uri="{FF2B5EF4-FFF2-40B4-BE49-F238E27FC236}">
                <a16:creationId xmlns:a16="http://schemas.microsoft.com/office/drawing/2014/main" id="{B265D6CD-0A16-441F-8115-C808E214171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60538" y="3474963"/>
            <a:ext cx="7680127" cy="329111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56" tIns="48328" rIns="96656" bIns="48328"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>
            <a:extLst>
              <a:ext uri="{FF2B5EF4-FFF2-40B4-BE49-F238E27FC236}">
                <a16:creationId xmlns:a16="http://schemas.microsoft.com/office/drawing/2014/main" id="{902B7B3C-481B-4E02-82D6-E2777DB5EFB4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5438180" y="6948715"/>
            <a:ext cx="4160937" cy="365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56" tIns="48328" rIns="96656" bIns="48328"/>
          <a:lstStyle>
            <a:lvl1pPr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/>
            <a:fld id="{AF1FB747-9117-4E37-A020-B557A6B73A8F}" type="slidenum">
              <a:rPr lang="en-US" altLang="en-US" sz="2500"/>
              <a:pPr algn="ctr" eaLnBrk="1" hangingPunct="1"/>
              <a:t>7</a:t>
            </a:fld>
            <a:endParaRPr lang="en-US" altLang="en-US" sz="2500"/>
          </a:p>
        </p:txBody>
      </p:sp>
      <p:sp>
        <p:nvSpPr>
          <p:cNvPr id="36867" name="Rectangle 2">
            <a:extLst>
              <a:ext uri="{FF2B5EF4-FFF2-40B4-BE49-F238E27FC236}">
                <a16:creationId xmlns:a16="http://schemas.microsoft.com/office/drawing/2014/main" id="{1966B9AC-A0DB-4FE4-A7ED-6AADE18981B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40050" y="522288"/>
            <a:ext cx="3717925" cy="27876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36868" name="Rectangle 3">
            <a:extLst>
              <a:ext uri="{FF2B5EF4-FFF2-40B4-BE49-F238E27FC236}">
                <a16:creationId xmlns:a16="http://schemas.microsoft.com/office/drawing/2014/main" id="{15A9CA10-17EA-4C23-8BF6-682F9973390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300163" y="3483429"/>
            <a:ext cx="7000875" cy="330925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19" tIns="45708" rIns="91419" bIns="45708"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>
            <a:extLst>
              <a:ext uri="{FF2B5EF4-FFF2-40B4-BE49-F238E27FC236}">
                <a16:creationId xmlns:a16="http://schemas.microsoft.com/office/drawing/2014/main" id="{26E1B2B8-5CA4-4C47-98A8-0B0CF587AE82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5438180" y="6948715"/>
            <a:ext cx="4160937" cy="365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56" tIns="48328" rIns="96656" bIns="48328"/>
          <a:lstStyle>
            <a:lvl1pPr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/>
            <a:fld id="{01053B46-8C35-4411-A7F0-4DBF130C8821}" type="slidenum">
              <a:rPr lang="en-US" altLang="en-US" sz="2500"/>
              <a:pPr algn="ctr" eaLnBrk="1" hangingPunct="1"/>
              <a:t>8</a:t>
            </a:fld>
            <a:endParaRPr lang="en-US" altLang="en-US" sz="2500"/>
          </a:p>
        </p:txBody>
      </p:sp>
      <p:sp>
        <p:nvSpPr>
          <p:cNvPr id="40963" name="Rectangle 2">
            <a:extLst>
              <a:ext uri="{FF2B5EF4-FFF2-40B4-BE49-F238E27FC236}">
                <a16:creationId xmlns:a16="http://schemas.microsoft.com/office/drawing/2014/main" id="{9CEE49AE-5DA3-41FE-9AB7-076D454FEE5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1800" y="549275"/>
            <a:ext cx="3657600" cy="27432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40964" name="Rectangle 3">
            <a:extLst>
              <a:ext uri="{FF2B5EF4-FFF2-40B4-BE49-F238E27FC236}">
                <a16:creationId xmlns:a16="http://schemas.microsoft.com/office/drawing/2014/main" id="{CE7910D6-BF9C-40E7-A939-9C0CE9D9FB2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60538" y="3474963"/>
            <a:ext cx="7680127" cy="329111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56" tIns="48328" rIns="96656" bIns="48328"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>
            <a:extLst>
              <a:ext uri="{FF2B5EF4-FFF2-40B4-BE49-F238E27FC236}">
                <a16:creationId xmlns:a16="http://schemas.microsoft.com/office/drawing/2014/main" id="{14C97F8B-C01D-4896-82E3-99A61C285856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5438180" y="6948715"/>
            <a:ext cx="4160937" cy="365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56" tIns="48328" rIns="96656" bIns="48328"/>
          <a:lstStyle>
            <a:lvl1pPr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/>
            <a:fld id="{F784F664-93F6-4B89-BEB4-DC3CD868BDB2}" type="slidenum">
              <a:rPr lang="en-US" altLang="en-US" sz="2500"/>
              <a:pPr algn="ctr" eaLnBrk="1" hangingPunct="1"/>
              <a:t>9</a:t>
            </a:fld>
            <a:endParaRPr lang="en-US" altLang="en-US" sz="2500"/>
          </a:p>
        </p:txBody>
      </p:sp>
      <p:sp>
        <p:nvSpPr>
          <p:cNvPr id="43011" name="Rectangle 2">
            <a:extLst>
              <a:ext uri="{FF2B5EF4-FFF2-40B4-BE49-F238E27FC236}">
                <a16:creationId xmlns:a16="http://schemas.microsoft.com/office/drawing/2014/main" id="{2CC01256-EA33-49BB-9DF1-ECC097F0758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1800" y="549275"/>
            <a:ext cx="3657600" cy="27432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43012" name="Rectangle 3">
            <a:extLst>
              <a:ext uri="{FF2B5EF4-FFF2-40B4-BE49-F238E27FC236}">
                <a16:creationId xmlns:a16="http://schemas.microsoft.com/office/drawing/2014/main" id="{470AEB15-FE9C-483C-A0E9-0547E141528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60538" y="3474963"/>
            <a:ext cx="7680127" cy="329111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56" tIns="48328" rIns="96656" bIns="48328"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6295436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>
            <a:extLst>
              <a:ext uri="{FF2B5EF4-FFF2-40B4-BE49-F238E27FC236}">
                <a16:creationId xmlns:a16="http://schemas.microsoft.com/office/drawing/2014/main" id="{14C97F8B-C01D-4896-82E3-99A61C285856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5438180" y="6948715"/>
            <a:ext cx="4160937" cy="365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56" tIns="48328" rIns="96656" bIns="48328"/>
          <a:lstStyle>
            <a:lvl1pPr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/>
            <a:fld id="{F784F664-93F6-4B89-BEB4-DC3CD868BDB2}" type="slidenum">
              <a:rPr lang="en-US" altLang="en-US" sz="2500"/>
              <a:pPr algn="ctr" eaLnBrk="1" hangingPunct="1"/>
              <a:t>10</a:t>
            </a:fld>
            <a:endParaRPr lang="en-US" altLang="en-US" sz="2500"/>
          </a:p>
        </p:txBody>
      </p:sp>
      <p:sp>
        <p:nvSpPr>
          <p:cNvPr id="43011" name="Rectangle 2">
            <a:extLst>
              <a:ext uri="{FF2B5EF4-FFF2-40B4-BE49-F238E27FC236}">
                <a16:creationId xmlns:a16="http://schemas.microsoft.com/office/drawing/2014/main" id="{2CC01256-EA33-49BB-9DF1-ECC097F0758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1800" y="549275"/>
            <a:ext cx="3657600" cy="27432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43012" name="Rectangle 3">
            <a:extLst>
              <a:ext uri="{FF2B5EF4-FFF2-40B4-BE49-F238E27FC236}">
                <a16:creationId xmlns:a16="http://schemas.microsoft.com/office/drawing/2014/main" id="{470AEB15-FE9C-483C-A0E9-0547E141528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60538" y="3474963"/>
            <a:ext cx="7680127" cy="329111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56" tIns="48328" rIns="96656" bIns="48328"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2846529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>
            <a:extLst>
              <a:ext uri="{FF2B5EF4-FFF2-40B4-BE49-F238E27FC236}">
                <a16:creationId xmlns:a16="http://schemas.microsoft.com/office/drawing/2014/main" id="{14C97F8B-C01D-4896-82E3-99A61C285856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5438180" y="6948715"/>
            <a:ext cx="4160937" cy="365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56" tIns="48328" rIns="96656" bIns="48328"/>
          <a:lstStyle>
            <a:lvl1pPr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/>
            <a:fld id="{F784F664-93F6-4B89-BEB4-DC3CD868BDB2}" type="slidenum">
              <a:rPr lang="en-US" altLang="en-US" sz="2500"/>
              <a:pPr algn="ctr" eaLnBrk="1" hangingPunct="1"/>
              <a:t>11</a:t>
            </a:fld>
            <a:endParaRPr lang="en-US" altLang="en-US" sz="2500"/>
          </a:p>
        </p:txBody>
      </p:sp>
      <p:sp>
        <p:nvSpPr>
          <p:cNvPr id="43011" name="Rectangle 2">
            <a:extLst>
              <a:ext uri="{FF2B5EF4-FFF2-40B4-BE49-F238E27FC236}">
                <a16:creationId xmlns:a16="http://schemas.microsoft.com/office/drawing/2014/main" id="{2CC01256-EA33-49BB-9DF1-ECC097F0758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1800" y="549275"/>
            <a:ext cx="3657600" cy="27432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43012" name="Rectangle 3">
            <a:extLst>
              <a:ext uri="{FF2B5EF4-FFF2-40B4-BE49-F238E27FC236}">
                <a16:creationId xmlns:a16="http://schemas.microsoft.com/office/drawing/2014/main" id="{470AEB15-FE9C-483C-A0E9-0547E141528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60538" y="3474963"/>
            <a:ext cx="7680127" cy="329111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56" tIns="48328" rIns="96656" bIns="48328"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>
            <a:extLst>
              <a:ext uri="{FF2B5EF4-FFF2-40B4-BE49-F238E27FC236}">
                <a16:creationId xmlns:a16="http://schemas.microsoft.com/office/drawing/2014/main" id="{2D288463-DE66-456F-A459-41D35DA36AFF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5438180" y="6948715"/>
            <a:ext cx="4160937" cy="365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56" tIns="48328" rIns="96656" bIns="48328"/>
          <a:lstStyle>
            <a:lvl1pPr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/>
            <a:fld id="{74CF4304-F21F-4660-9FD6-FA421FE71133}" type="slidenum">
              <a:rPr lang="en-US" altLang="en-US" sz="2500"/>
              <a:pPr algn="ctr" eaLnBrk="1" hangingPunct="1"/>
              <a:t>12</a:t>
            </a:fld>
            <a:endParaRPr lang="en-US" altLang="en-US" sz="2500"/>
          </a:p>
        </p:txBody>
      </p:sp>
      <p:sp>
        <p:nvSpPr>
          <p:cNvPr id="47107" name="Rectangle 2">
            <a:extLst>
              <a:ext uri="{FF2B5EF4-FFF2-40B4-BE49-F238E27FC236}">
                <a16:creationId xmlns:a16="http://schemas.microsoft.com/office/drawing/2014/main" id="{631F901F-10EB-4C74-9AB1-D24BDFD3C41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1800" y="549275"/>
            <a:ext cx="3657600" cy="27432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47108" name="Rectangle 3">
            <a:extLst>
              <a:ext uri="{FF2B5EF4-FFF2-40B4-BE49-F238E27FC236}">
                <a16:creationId xmlns:a16="http://schemas.microsoft.com/office/drawing/2014/main" id="{3BC7C1A7-4142-4424-9C63-F9156929886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60538" y="3474963"/>
            <a:ext cx="7680127" cy="329111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56" tIns="48328" rIns="96656" bIns="48328"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>
            <a:extLst>
              <a:ext uri="{FF2B5EF4-FFF2-40B4-BE49-F238E27FC236}">
                <a16:creationId xmlns:a16="http://schemas.microsoft.com/office/drawing/2014/main" id="{2D288463-DE66-456F-A459-41D35DA36AFF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5438180" y="6948715"/>
            <a:ext cx="4160937" cy="365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56" tIns="48328" rIns="96656" bIns="48328"/>
          <a:lstStyle>
            <a:lvl1pPr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/>
            <a:fld id="{74CF4304-F21F-4660-9FD6-FA421FE71133}" type="slidenum">
              <a:rPr lang="en-US" altLang="en-US" sz="2500"/>
              <a:pPr algn="ctr" eaLnBrk="1" hangingPunct="1"/>
              <a:t>13</a:t>
            </a:fld>
            <a:endParaRPr lang="en-US" altLang="en-US" sz="2500"/>
          </a:p>
        </p:txBody>
      </p:sp>
      <p:sp>
        <p:nvSpPr>
          <p:cNvPr id="47107" name="Rectangle 2">
            <a:extLst>
              <a:ext uri="{FF2B5EF4-FFF2-40B4-BE49-F238E27FC236}">
                <a16:creationId xmlns:a16="http://schemas.microsoft.com/office/drawing/2014/main" id="{631F901F-10EB-4C74-9AB1-D24BDFD3C41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1800" y="549275"/>
            <a:ext cx="3657600" cy="27432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47108" name="Rectangle 3">
            <a:extLst>
              <a:ext uri="{FF2B5EF4-FFF2-40B4-BE49-F238E27FC236}">
                <a16:creationId xmlns:a16="http://schemas.microsoft.com/office/drawing/2014/main" id="{3BC7C1A7-4142-4424-9C63-F9156929886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60538" y="3474963"/>
            <a:ext cx="7680127" cy="329111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56" tIns="48328" rIns="96656" bIns="48328"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543490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>
            <a:extLst>
              <a:ext uri="{FF2B5EF4-FFF2-40B4-BE49-F238E27FC236}">
                <a16:creationId xmlns:a16="http://schemas.microsoft.com/office/drawing/2014/main" id="{C7A145C4-B8CB-4FB3-885A-100A8B4A599B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5438180" y="6948715"/>
            <a:ext cx="4160937" cy="365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56" tIns="48328" rIns="96656" bIns="48328"/>
          <a:lstStyle>
            <a:lvl1pPr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/>
            <a:fld id="{1A4886CC-5AE4-4B37-9BB8-D702C04E28FF}" type="slidenum">
              <a:rPr lang="en-US" altLang="en-US" sz="2500"/>
              <a:pPr algn="ctr" eaLnBrk="1" hangingPunct="1"/>
              <a:t>14</a:t>
            </a:fld>
            <a:endParaRPr lang="en-US" altLang="en-US" sz="2500"/>
          </a:p>
        </p:txBody>
      </p:sp>
      <p:sp>
        <p:nvSpPr>
          <p:cNvPr id="49155" name="Rectangle 2">
            <a:extLst>
              <a:ext uri="{FF2B5EF4-FFF2-40B4-BE49-F238E27FC236}">
                <a16:creationId xmlns:a16="http://schemas.microsoft.com/office/drawing/2014/main" id="{681F2AF6-C5B9-4122-9861-582428C78CB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1800" y="549275"/>
            <a:ext cx="3657600" cy="27432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49156" name="Rectangle 3">
            <a:extLst>
              <a:ext uri="{FF2B5EF4-FFF2-40B4-BE49-F238E27FC236}">
                <a16:creationId xmlns:a16="http://schemas.microsoft.com/office/drawing/2014/main" id="{EFC81A6B-EA0F-43CD-B2A7-9C648D6393D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60538" y="3474963"/>
            <a:ext cx="7680127" cy="329111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56" tIns="48328" rIns="96656" bIns="48328"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>
            <a:extLst>
              <a:ext uri="{FF2B5EF4-FFF2-40B4-BE49-F238E27FC236}">
                <a16:creationId xmlns:a16="http://schemas.microsoft.com/office/drawing/2014/main" id="{7F9473AA-52C6-452A-9A49-175FD054AA57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5438180" y="6948715"/>
            <a:ext cx="4160937" cy="365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56" tIns="48328" rIns="96656" bIns="48328"/>
          <a:lstStyle>
            <a:lvl1pPr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/>
            <a:fld id="{66338144-D8CF-4DA7-A8B1-B7B575F64AE7}" type="slidenum">
              <a:rPr lang="en-US" altLang="en-US" sz="2500"/>
              <a:pPr algn="ctr" eaLnBrk="1" hangingPunct="1"/>
              <a:t>15</a:t>
            </a:fld>
            <a:endParaRPr lang="en-US" altLang="en-US" sz="2500"/>
          </a:p>
        </p:txBody>
      </p:sp>
      <p:sp>
        <p:nvSpPr>
          <p:cNvPr id="53251" name="Rectangle 2">
            <a:extLst>
              <a:ext uri="{FF2B5EF4-FFF2-40B4-BE49-F238E27FC236}">
                <a16:creationId xmlns:a16="http://schemas.microsoft.com/office/drawing/2014/main" id="{57703191-9C5C-4B2F-B8C6-54CAD15E976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1800" y="549275"/>
            <a:ext cx="3657600" cy="27432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53252" name="Rectangle 3">
            <a:extLst>
              <a:ext uri="{FF2B5EF4-FFF2-40B4-BE49-F238E27FC236}">
                <a16:creationId xmlns:a16="http://schemas.microsoft.com/office/drawing/2014/main" id="{039E0F6B-B282-4ECF-9110-58B86FE6C25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60538" y="3474963"/>
            <a:ext cx="7680127" cy="329111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56" tIns="48328" rIns="96656" bIns="48328"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>
            <a:extLst>
              <a:ext uri="{FF2B5EF4-FFF2-40B4-BE49-F238E27FC236}">
                <a16:creationId xmlns:a16="http://schemas.microsoft.com/office/drawing/2014/main" id="{5ABE789B-F2DD-42AE-8994-DF6A2A58DC6F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5438180" y="6948715"/>
            <a:ext cx="4160937" cy="365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56" tIns="48328" rIns="96656" bIns="48328"/>
          <a:lstStyle>
            <a:lvl1pPr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/>
            <a:fld id="{FC2213A9-328E-40A9-B76B-F812A918B524}" type="slidenum">
              <a:rPr lang="en-US" altLang="en-US" sz="2500"/>
              <a:pPr algn="ctr" eaLnBrk="1" hangingPunct="1"/>
              <a:t>16</a:t>
            </a:fld>
            <a:endParaRPr lang="en-US" altLang="en-US" sz="2500"/>
          </a:p>
        </p:txBody>
      </p:sp>
      <p:sp>
        <p:nvSpPr>
          <p:cNvPr id="55299" name="Rectangle 2">
            <a:extLst>
              <a:ext uri="{FF2B5EF4-FFF2-40B4-BE49-F238E27FC236}">
                <a16:creationId xmlns:a16="http://schemas.microsoft.com/office/drawing/2014/main" id="{C7C3EB90-707F-4508-B7FF-768C7F2BAB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1800" y="549275"/>
            <a:ext cx="3657600" cy="27432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55300" name="Rectangle 3">
            <a:extLst>
              <a:ext uri="{FF2B5EF4-FFF2-40B4-BE49-F238E27FC236}">
                <a16:creationId xmlns:a16="http://schemas.microsoft.com/office/drawing/2014/main" id="{C10753C4-940D-44E7-8B1E-896ECCE9980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60538" y="3474963"/>
            <a:ext cx="7680127" cy="329111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56" tIns="48328" rIns="96656" bIns="48328"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>
            <a:extLst>
              <a:ext uri="{FF2B5EF4-FFF2-40B4-BE49-F238E27FC236}">
                <a16:creationId xmlns:a16="http://schemas.microsoft.com/office/drawing/2014/main" id="{C4CC163A-2F79-44B9-BA3F-F69779012E03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5438180" y="6948715"/>
            <a:ext cx="4160937" cy="365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56" tIns="48328" rIns="96656" bIns="48328"/>
          <a:lstStyle>
            <a:lvl1pPr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/>
            <a:fld id="{A5FC2471-4CC3-4245-AB01-A78157B185B4}" type="slidenum">
              <a:rPr lang="en-US" altLang="en-US" sz="2500"/>
              <a:pPr algn="ctr" eaLnBrk="1" hangingPunct="1"/>
              <a:t>17</a:t>
            </a:fld>
            <a:endParaRPr lang="en-US" altLang="en-US" sz="2500"/>
          </a:p>
        </p:txBody>
      </p:sp>
      <p:sp>
        <p:nvSpPr>
          <p:cNvPr id="57347" name="Rectangle 2">
            <a:extLst>
              <a:ext uri="{FF2B5EF4-FFF2-40B4-BE49-F238E27FC236}">
                <a16:creationId xmlns:a16="http://schemas.microsoft.com/office/drawing/2014/main" id="{C31B8D19-59B8-4181-A0DF-AA165B3398B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1800" y="549275"/>
            <a:ext cx="3657600" cy="27432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57348" name="Rectangle 3">
            <a:extLst>
              <a:ext uri="{FF2B5EF4-FFF2-40B4-BE49-F238E27FC236}">
                <a16:creationId xmlns:a16="http://schemas.microsoft.com/office/drawing/2014/main" id="{795451B8-AE23-4ADF-9B9A-DF74F1BE097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60538" y="3474963"/>
            <a:ext cx="7680127" cy="329111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56" tIns="48328" rIns="96656" bIns="48328"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>
            <a:extLst>
              <a:ext uri="{FF2B5EF4-FFF2-40B4-BE49-F238E27FC236}">
                <a16:creationId xmlns:a16="http://schemas.microsoft.com/office/drawing/2014/main" id="{42A9D93B-3100-4AA2-8642-AEB8712DD9C1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5438180" y="6948715"/>
            <a:ext cx="4160937" cy="365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56" tIns="48328" rIns="96656" bIns="48328"/>
          <a:lstStyle>
            <a:lvl1pPr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/>
            <a:fld id="{53470654-816A-49CA-8C77-F4F88BC5D35A}" type="slidenum">
              <a:rPr lang="en-US" altLang="en-US" sz="2500"/>
              <a:pPr algn="ctr" eaLnBrk="1" hangingPunct="1"/>
              <a:t>18</a:t>
            </a:fld>
            <a:endParaRPr lang="en-US" altLang="en-US" sz="2500"/>
          </a:p>
        </p:txBody>
      </p:sp>
      <p:sp>
        <p:nvSpPr>
          <p:cNvPr id="59395" name="Rectangle 2">
            <a:extLst>
              <a:ext uri="{FF2B5EF4-FFF2-40B4-BE49-F238E27FC236}">
                <a16:creationId xmlns:a16="http://schemas.microsoft.com/office/drawing/2014/main" id="{D59F4A61-6379-4CF5-AEA8-AA01593004A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1800" y="549275"/>
            <a:ext cx="3657600" cy="27432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59396" name="Rectangle 3">
            <a:extLst>
              <a:ext uri="{FF2B5EF4-FFF2-40B4-BE49-F238E27FC236}">
                <a16:creationId xmlns:a16="http://schemas.microsoft.com/office/drawing/2014/main" id="{CFEBE58F-82B1-49FA-920E-D1BEC81608A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60538" y="3474963"/>
            <a:ext cx="7680127" cy="329111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56" tIns="48328" rIns="96656" bIns="48328"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>
            <a:extLst>
              <a:ext uri="{FF2B5EF4-FFF2-40B4-BE49-F238E27FC236}">
                <a16:creationId xmlns:a16="http://schemas.microsoft.com/office/drawing/2014/main" id="{E68E4F90-D4F3-4A9B-BBA6-D53AA2EE8BDA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5438180" y="6948715"/>
            <a:ext cx="4160937" cy="365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56" tIns="48328" rIns="96656" bIns="48328"/>
          <a:lstStyle>
            <a:lvl1pPr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/>
            <a:fld id="{7E61DF17-FCEE-4B41-A88D-9F5DB0337265}" type="slidenum">
              <a:rPr lang="en-US" altLang="en-US" sz="2500"/>
              <a:pPr algn="ctr" eaLnBrk="1" hangingPunct="1"/>
              <a:t>19</a:t>
            </a:fld>
            <a:endParaRPr lang="en-US" altLang="en-US" sz="2500"/>
          </a:p>
        </p:txBody>
      </p:sp>
      <p:sp>
        <p:nvSpPr>
          <p:cNvPr id="61443" name="Rectangle 2">
            <a:extLst>
              <a:ext uri="{FF2B5EF4-FFF2-40B4-BE49-F238E27FC236}">
                <a16:creationId xmlns:a16="http://schemas.microsoft.com/office/drawing/2014/main" id="{A24B25ED-457B-4648-B35F-D9E73508B7A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1800" y="549275"/>
            <a:ext cx="3657600" cy="27432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61444" name="Rectangle 3">
            <a:extLst>
              <a:ext uri="{FF2B5EF4-FFF2-40B4-BE49-F238E27FC236}">
                <a16:creationId xmlns:a16="http://schemas.microsoft.com/office/drawing/2014/main" id="{5781FC8E-6D3E-4C5A-AE84-5F5BD6C344A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60538" y="3474963"/>
            <a:ext cx="7680127" cy="329111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56" tIns="48328" rIns="96656" bIns="48328"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>
            <a:extLst>
              <a:ext uri="{FF2B5EF4-FFF2-40B4-BE49-F238E27FC236}">
                <a16:creationId xmlns:a16="http://schemas.microsoft.com/office/drawing/2014/main" id="{72CC84C1-F4F3-4477-B9E8-4845483B6684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5438180" y="6948715"/>
            <a:ext cx="4160937" cy="365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56" tIns="48328" rIns="96656" bIns="48328"/>
          <a:lstStyle>
            <a:lvl1pPr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/>
            <a:fld id="{2C17B924-CF28-4A45-8383-B1DBF109F116}" type="slidenum">
              <a:rPr lang="en-US" altLang="en-US" sz="2500"/>
              <a:pPr algn="ctr" eaLnBrk="1" hangingPunct="1"/>
              <a:t>20</a:t>
            </a:fld>
            <a:endParaRPr lang="en-US" altLang="en-US" sz="2500"/>
          </a:p>
        </p:txBody>
      </p:sp>
      <p:sp>
        <p:nvSpPr>
          <p:cNvPr id="63491" name="Rectangle 2">
            <a:extLst>
              <a:ext uri="{FF2B5EF4-FFF2-40B4-BE49-F238E27FC236}">
                <a16:creationId xmlns:a16="http://schemas.microsoft.com/office/drawing/2014/main" id="{0EC7693F-FCD9-49DD-8713-198F5B338AA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1800" y="549275"/>
            <a:ext cx="3657600" cy="27432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63492" name="Rectangle 3">
            <a:extLst>
              <a:ext uri="{FF2B5EF4-FFF2-40B4-BE49-F238E27FC236}">
                <a16:creationId xmlns:a16="http://schemas.microsoft.com/office/drawing/2014/main" id="{6B621A35-9723-431F-9C9F-22BE066B000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60538" y="3474963"/>
            <a:ext cx="7680127" cy="329111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56" tIns="48328" rIns="96656" bIns="48328"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7">
            <a:extLst>
              <a:ext uri="{FF2B5EF4-FFF2-40B4-BE49-F238E27FC236}">
                <a16:creationId xmlns:a16="http://schemas.microsoft.com/office/drawing/2014/main" id="{79A34926-8E0C-4621-B962-77176EC9F640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5438180" y="6948715"/>
            <a:ext cx="4160937" cy="365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56" tIns="48328" rIns="96656" bIns="48328"/>
          <a:lstStyle>
            <a:lvl1pPr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/>
            <a:fld id="{1164226F-1C38-4BAE-8944-F1EF33A63A5C}" type="slidenum">
              <a:rPr lang="en-US" altLang="en-US" sz="2500"/>
              <a:pPr algn="ctr" eaLnBrk="1" hangingPunct="1"/>
              <a:t>22</a:t>
            </a:fld>
            <a:endParaRPr lang="en-US" altLang="en-US" sz="2500"/>
          </a:p>
        </p:txBody>
      </p:sp>
      <p:sp>
        <p:nvSpPr>
          <p:cNvPr id="67587" name="Rectangle 2">
            <a:extLst>
              <a:ext uri="{FF2B5EF4-FFF2-40B4-BE49-F238E27FC236}">
                <a16:creationId xmlns:a16="http://schemas.microsoft.com/office/drawing/2014/main" id="{676E0FAF-E162-46C7-A1D8-1A1E7CDB895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1800" y="549275"/>
            <a:ext cx="3657600" cy="27432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67588" name="Rectangle 3">
            <a:extLst>
              <a:ext uri="{FF2B5EF4-FFF2-40B4-BE49-F238E27FC236}">
                <a16:creationId xmlns:a16="http://schemas.microsoft.com/office/drawing/2014/main" id="{A25EB5D6-C90F-4A81-8395-5E848E92A48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60538" y="3474963"/>
            <a:ext cx="7680127" cy="329111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56" tIns="48328" rIns="96656" bIns="48328"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Do not modify the notes in this section to avoid tampering with the Poll Everywhere activity.
More info at polleverywhere.com/support
LiveSlide
https://nm.mathforcollege.com/nmsims/06REG/06REG_transformed_untransformed_regression/regression_en.html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BA632D-E7B4-462F-8A19-7C545D5F255E}" type="slidenum">
              <a:rPr lang="en-US" altLang="en-US" smtClean="0"/>
              <a:pPr/>
              <a:t>23</a:t>
            </a:fld>
            <a:endParaRPr lang="en-US" alt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022766D-9D48-C1ED-45AF-1B3B5F33E84D}"/>
              </a:ext>
            </a:extLst>
          </p:cNvPr>
          <p:cNvSpPr txBox="1"/>
          <p:nvPr/>
        </p:nvSpPr>
        <p:spPr>
          <a:xfrm>
            <a:off x="0" y="0"/>
            <a:ext cx="3810000" cy="127000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765692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not modify the notes in this section to avoid tampering with the Poll Everywhere activity.
More info at polleverywhere.com/support
Without transforming the data to find the constants of the regression model $$y=ae^{bx}$$ to best fit $$(x_1,y_1),(x_2,y_2),................(x_n,y_n)$$, the sum of the square of the residuals that is minimized is
https://www.polleverywhere.com/multiple_choice_polls/ONkZoStGFTq97As5QDjF5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BA632D-E7B4-462F-8A19-7C545D5F255E}" type="slidenum">
              <a:rPr lang="en-US" altLang="en-US" smtClean="0"/>
              <a:pPr/>
              <a:t>25</a:t>
            </a:fld>
            <a:endParaRPr lang="en-US" alt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6685458-E6DE-424B-9CA9-886293A0DD4D}"/>
              </a:ext>
            </a:extLst>
          </p:cNvPr>
          <p:cNvSpPr txBox="1"/>
          <p:nvPr/>
        </p:nvSpPr>
        <p:spPr>
          <a:xfrm>
            <a:off x="0" y="0"/>
            <a:ext cx="3810000" cy="127000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184956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not modify the notes in this section to avoid tampering with the Poll Everywhere activity.
More info at polleverywhere.com/support
When transforming the data to find the constants of the regression model $$y=ae^{bx}$$ to best fit $$(x_1,y_1),(x_2,y_2),................(x_n,y_n)$$, the sum of the square of the residuals that is minimized is
https://www.polleverywhere.com/multiple_choice_polls/WyT4ltd6kg29KTrQtJjC4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BA632D-E7B4-462F-8A19-7C545D5F255E}" type="slidenum">
              <a:rPr lang="en-US" altLang="en-US" smtClean="0"/>
              <a:pPr/>
              <a:t>26</a:t>
            </a:fld>
            <a:endParaRPr lang="en-US" alt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8D8774F-CFA6-4FB1-90AE-50E02A22D681}"/>
              </a:ext>
            </a:extLst>
          </p:cNvPr>
          <p:cNvSpPr txBox="1"/>
          <p:nvPr/>
        </p:nvSpPr>
        <p:spPr>
          <a:xfrm>
            <a:off x="0" y="0"/>
            <a:ext cx="3810000" cy="127000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176300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not modify the notes in this section to avoid tampering with the Poll Everywhere activity.
More info at polleverywhere.com/support
When transforming the data for stress-strain curve $$\\sigma = k_1 \\varepsilon e^{-k_2 \\varepsilon}$$ for concrete in compression, where $$\\sigma$$ is the stress and $$\\varepsilon$$ is the strain, the model is rewritten as
https://www.polleverywhere.com/multiple_choice_polls/5fePUyebYZGd9JEqw7acP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BA632D-E7B4-462F-8A19-7C545D5F255E}" type="slidenum">
              <a:rPr lang="en-US" altLang="en-US" smtClean="0"/>
              <a:pPr/>
              <a:t>27</a:t>
            </a:fld>
            <a:endParaRPr lang="en-US" alt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88FE7E0-8B3A-4539-B38C-CFC0BE2BCEFA}"/>
              </a:ext>
            </a:extLst>
          </p:cNvPr>
          <p:cNvSpPr txBox="1"/>
          <p:nvPr/>
        </p:nvSpPr>
        <p:spPr>
          <a:xfrm>
            <a:off x="0" y="0"/>
            <a:ext cx="3810000" cy="127000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747817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7">
            <a:extLst>
              <a:ext uri="{FF2B5EF4-FFF2-40B4-BE49-F238E27FC236}">
                <a16:creationId xmlns:a16="http://schemas.microsoft.com/office/drawing/2014/main" id="{A11F392D-EDE7-48A3-87E7-5E44ABD486B7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5438775" y="6948489"/>
            <a:ext cx="4160838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2" tIns="45716" rIns="91432" bIns="45716"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73113" indent="-29686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89038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63700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139950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971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30543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5115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9687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/>
            <a:fld id="{EABCAED5-9C21-43FC-80B6-8FAD1FF3F8B0}" type="slidenum">
              <a:rPr lang="en-US" altLang="en-US" sz="2500"/>
              <a:pPr algn="ctr" eaLnBrk="1" hangingPunct="1"/>
              <a:t>29</a:t>
            </a:fld>
            <a:endParaRPr lang="en-US" altLang="en-US" sz="2500"/>
          </a:p>
        </p:txBody>
      </p:sp>
      <p:sp>
        <p:nvSpPr>
          <p:cNvPr id="82947" name="Rectangle 2">
            <a:extLst>
              <a:ext uri="{FF2B5EF4-FFF2-40B4-BE49-F238E27FC236}">
                <a16:creationId xmlns:a16="http://schemas.microsoft.com/office/drawing/2014/main" id="{C5170C70-4D62-4A8C-84FC-692275EE781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1800" y="549275"/>
            <a:ext cx="3657600" cy="27432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82948" name="Rectangle 3">
            <a:extLst>
              <a:ext uri="{FF2B5EF4-FFF2-40B4-BE49-F238E27FC236}">
                <a16:creationId xmlns:a16="http://schemas.microsoft.com/office/drawing/2014/main" id="{4CB40A04-F182-47FD-B8F8-E460F3136E6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60439" y="3475039"/>
            <a:ext cx="7680325" cy="32908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2" tIns="45716" rIns="91432" bIns="45716"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7">
            <a:extLst>
              <a:ext uri="{FF2B5EF4-FFF2-40B4-BE49-F238E27FC236}">
                <a16:creationId xmlns:a16="http://schemas.microsoft.com/office/drawing/2014/main" id="{D413DEF7-8D42-46AD-8E0A-E1D639470C6E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5438775" y="6948489"/>
            <a:ext cx="4160838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2" tIns="45716" rIns="91432" bIns="45716"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73113" indent="-29686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89038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63700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139950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971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30543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5115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9687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/>
            <a:fld id="{B27BE47C-62AA-446E-8953-0BD1F1F77F1E}" type="slidenum">
              <a:rPr lang="en-US" altLang="en-US" sz="2500"/>
              <a:pPr algn="ctr" eaLnBrk="1" hangingPunct="1"/>
              <a:t>30</a:t>
            </a:fld>
            <a:endParaRPr lang="en-US" altLang="en-US" sz="2500"/>
          </a:p>
        </p:txBody>
      </p:sp>
      <p:sp>
        <p:nvSpPr>
          <p:cNvPr id="84995" name="Rectangle 2">
            <a:extLst>
              <a:ext uri="{FF2B5EF4-FFF2-40B4-BE49-F238E27FC236}">
                <a16:creationId xmlns:a16="http://schemas.microsoft.com/office/drawing/2014/main" id="{FA49619C-2335-4385-A243-F234296362F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1800" y="549275"/>
            <a:ext cx="3657600" cy="27432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84996" name="Rectangle 3">
            <a:extLst>
              <a:ext uri="{FF2B5EF4-FFF2-40B4-BE49-F238E27FC236}">
                <a16:creationId xmlns:a16="http://schemas.microsoft.com/office/drawing/2014/main" id="{850A531A-94F5-4164-B608-6C827EAC107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60439" y="3475039"/>
            <a:ext cx="7680325" cy="32908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2" tIns="45716" rIns="91432" bIns="45716"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7">
            <a:extLst>
              <a:ext uri="{FF2B5EF4-FFF2-40B4-BE49-F238E27FC236}">
                <a16:creationId xmlns:a16="http://schemas.microsoft.com/office/drawing/2014/main" id="{70499295-B16F-48E5-AD01-DF6FA9BC7F66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5438775" y="6948489"/>
            <a:ext cx="4160838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2" tIns="45716" rIns="91432" bIns="45716"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73113" indent="-29686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89038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63700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139950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971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30543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5115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9687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/>
            <a:fld id="{FBC5C33F-E9A9-4748-9D9F-C185E3D97A0E}" type="slidenum">
              <a:rPr lang="en-US" altLang="en-US" sz="2500"/>
              <a:pPr algn="ctr" eaLnBrk="1" hangingPunct="1"/>
              <a:t>32</a:t>
            </a:fld>
            <a:endParaRPr lang="en-US" altLang="en-US" sz="2500"/>
          </a:p>
        </p:txBody>
      </p:sp>
      <p:sp>
        <p:nvSpPr>
          <p:cNvPr id="88067" name="Rectangle 2">
            <a:extLst>
              <a:ext uri="{FF2B5EF4-FFF2-40B4-BE49-F238E27FC236}">
                <a16:creationId xmlns:a16="http://schemas.microsoft.com/office/drawing/2014/main" id="{EAFC74E5-A28B-4AD0-A144-A53275D9740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1800" y="549275"/>
            <a:ext cx="3657600" cy="27432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88068" name="Rectangle 3">
            <a:extLst>
              <a:ext uri="{FF2B5EF4-FFF2-40B4-BE49-F238E27FC236}">
                <a16:creationId xmlns:a16="http://schemas.microsoft.com/office/drawing/2014/main" id="{C9292935-D3B5-4CA7-AB77-8E6E2A07B3B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60439" y="3475039"/>
            <a:ext cx="7680325" cy="32908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2" tIns="45716" rIns="91432" bIns="45716"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7">
            <a:extLst>
              <a:ext uri="{FF2B5EF4-FFF2-40B4-BE49-F238E27FC236}">
                <a16:creationId xmlns:a16="http://schemas.microsoft.com/office/drawing/2014/main" id="{78E14DF1-3744-4940-BA41-24A7805662D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13D4FE29-99BC-40BE-9281-89A5E523C285}" type="slidenum">
              <a:rPr lang="en-US" altLang="en-US" sz="1300" smtClean="0"/>
              <a:pPr>
                <a:spcBef>
                  <a:spcPct val="0"/>
                </a:spcBef>
              </a:pPr>
              <a:t>33</a:t>
            </a:fld>
            <a:endParaRPr lang="en-US" altLang="en-US" sz="1300"/>
          </a:p>
        </p:txBody>
      </p:sp>
      <p:sp>
        <p:nvSpPr>
          <p:cNvPr id="69635" name="Rectangle 2">
            <a:extLst>
              <a:ext uri="{FF2B5EF4-FFF2-40B4-BE49-F238E27FC236}">
                <a16:creationId xmlns:a16="http://schemas.microsoft.com/office/drawing/2014/main" id="{909F792B-6351-40C2-BA69-D327A618D9C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6" name="Rectangle 3">
            <a:extLst>
              <a:ext uri="{FF2B5EF4-FFF2-40B4-BE49-F238E27FC236}">
                <a16:creationId xmlns:a16="http://schemas.microsoft.com/office/drawing/2014/main" id="{940BC5FD-21D9-4B07-9322-0D13E0D1DE0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420677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>
            <a:extLst>
              <a:ext uri="{FF2B5EF4-FFF2-40B4-BE49-F238E27FC236}">
                <a16:creationId xmlns:a16="http://schemas.microsoft.com/office/drawing/2014/main" id="{33E57BF2-CFF6-4934-883A-D4BB76ABA9F5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4143829" y="9119891"/>
            <a:ext cx="3170162" cy="4792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2" tIns="45716" rIns="91432" bIns="45716"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73113" indent="-29686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89038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63700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139950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971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30543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5115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9687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/>
            <a:fld id="{B07D2EDC-1F0A-4BCF-AA80-9BC2573FBE0B}" type="slidenum">
              <a:rPr lang="en-US" altLang="en-US" sz="2500"/>
              <a:pPr algn="ctr" eaLnBrk="1" hangingPunct="1"/>
              <a:t>34</a:t>
            </a:fld>
            <a:endParaRPr lang="en-US" altLang="en-US" sz="2500"/>
          </a:p>
        </p:txBody>
      </p:sp>
      <p:sp>
        <p:nvSpPr>
          <p:cNvPr id="7171" name="Rectangle 2">
            <a:extLst>
              <a:ext uri="{FF2B5EF4-FFF2-40B4-BE49-F238E27FC236}">
                <a16:creationId xmlns:a16="http://schemas.microsoft.com/office/drawing/2014/main" id="{C85EA5B6-AFE5-4B98-87C1-168A6B7CC3B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7172" name="Rectangle 3">
            <a:extLst>
              <a:ext uri="{FF2B5EF4-FFF2-40B4-BE49-F238E27FC236}">
                <a16:creationId xmlns:a16="http://schemas.microsoft.com/office/drawing/2014/main" id="{A0EFDE48-754E-4EAE-97BB-BCFCBEC26CF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731763" y="4560988"/>
            <a:ext cx="5851676" cy="4319289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2" tIns="45716" rIns="91432" bIns="45716"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7">
            <a:extLst>
              <a:ext uri="{FF2B5EF4-FFF2-40B4-BE49-F238E27FC236}">
                <a16:creationId xmlns:a16="http://schemas.microsoft.com/office/drawing/2014/main" id="{F00B7088-7BDA-4F70-846D-8DE0DA91B6E0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4143829" y="9119891"/>
            <a:ext cx="3170162" cy="4792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2" tIns="45716" rIns="91432" bIns="45716"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73113" indent="-29686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89038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63700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139950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971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30543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5115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9687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/>
            <a:fld id="{49BE30C9-05DA-446C-BB0A-37D294944901}" type="slidenum">
              <a:rPr lang="en-US" altLang="en-US" sz="2500"/>
              <a:pPr algn="ctr" eaLnBrk="1" hangingPunct="1"/>
              <a:t>35</a:t>
            </a:fld>
            <a:endParaRPr lang="en-US" altLang="en-US" sz="2500"/>
          </a:p>
        </p:txBody>
      </p:sp>
      <p:sp>
        <p:nvSpPr>
          <p:cNvPr id="9219" name="Rectangle 2">
            <a:extLst>
              <a:ext uri="{FF2B5EF4-FFF2-40B4-BE49-F238E27FC236}">
                <a16:creationId xmlns:a16="http://schemas.microsoft.com/office/drawing/2014/main" id="{F8B3890A-52B7-4030-AFED-173CF04F844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9220" name="Rectangle 3">
            <a:extLst>
              <a:ext uri="{FF2B5EF4-FFF2-40B4-BE49-F238E27FC236}">
                <a16:creationId xmlns:a16="http://schemas.microsoft.com/office/drawing/2014/main" id="{8A4A7489-EF58-408B-B5C2-588A4DEBDF4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731763" y="4560988"/>
            <a:ext cx="5851676" cy="4319289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2" tIns="45716" rIns="91432" bIns="45716"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>
            <a:extLst>
              <a:ext uri="{FF2B5EF4-FFF2-40B4-BE49-F238E27FC236}">
                <a16:creationId xmlns:a16="http://schemas.microsoft.com/office/drawing/2014/main" id="{9765B280-47A1-41CD-9E5F-D7A37546081C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4143829" y="9119891"/>
            <a:ext cx="3170162" cy="4792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2" tIns="45716" rIns="91432" bIns="45716"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73113" indent="-29686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89038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63700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139950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971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30543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5115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9687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/>
            <a:fld id="{62F23147-DE4B-41C0-9374-307EAF644866}" type="slidenum">
              <a:rPr lang="en-US" altLang="en-US" sz="2500"/>
              <a:pPr algn="ctr" eaLnBrk="1" hangingPunct="1"/>
              <a:t>36</a:t>
            </a:fld>
            <a:endParaRPr lang="en-US" altLang="en-US" sz="2500"/>
          </a:p>
        </p:txBody>
      </p:sp>
      <p:sp>
        <p:nvSpPr>
          <p:cNvPr id="11267" name="Rectangle 2">
            <a:extLst>
              <a:ext uri="{FF2B5EF4-FFF2-40B4-BE49-F238E27FC236}">
                <a16:creationId xmlns:a16="http://schemas.microsoft.com/office/drawing/2014/main" id="{3846657E-1D0B-4820-BFEB-40D1EB893E4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11268" name="Rectangle 3">
            <a:extLst>
              <a:ext uri="{FF2B5EF4-FFF2-40B4-BE49-F238E27FC236}">
                <a16:creationId xmlns:a16="http://schemas.microsoft.com/office/drawing/2014/main" id="{45E66F57-D6A9-47BC-B11F-58C4CDCB6EC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731763" y="4560988"/>
            <a:ext cx="5851676" cy="4319289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2" tIns="45716" rIns="91432" bIns="45716"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7">
            <a:extLst>
              <a:ext uri="{FF2B5EF4-FFF2-40B4-BE49-F238E27FC236}">
                <a16:creationId xmlns:a16="http://schemas.microsoft.com/office/drawing/2014/main" id="{DF66BA19-5A5A-4471-AC50-0868A7CBB759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4143829" y="9119891"/>
            <a:ext cx="3170162" cy="4792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2" tIns="45716" rIns="91432" bIns="45716"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73113" indent="-29686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89038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63700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139950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971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30543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5115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9687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/>
            <a:fld id="{190DC13A-CEDA-4F3D-B36D-F2DD4E277501}" type="slidenum">
              <a:rPr lang="en-US" altLang="en-US" sz="2500"/>
              <a:pPr algn="ctr" eaLnBrk="1" hangingPunct="1"/>
              <a:t>37</a:t>
            </a:fld>
            <a:endParaRPr lang="en-US" altLang="en-US" sz="2500"/>
          </a:p>
        </p:txBody>
      </p:sp>
      <p:sp>
        <p:nvSpPr>
          <p:cNvPr id="13315" name="Rectangle 2">
            <a:extLst>
              <a:ext uri="{FF2B5EF4-FFF2-40B4-BE49-F238E27FC236}">
                <a16:creationId xmlns:a16="http://schemas.microsoft.com/office/drawing/2014/main" id="{1FB96A5B-06A2-4EA6-AAD5-0E7246C101C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13316" name="Rectangle 3">
            <a:extLst>
              <a:ext uri="{FF2B5EF4-FFF2-40B4-BE49-F238E27FC236}">
                <a16:creationId xmlns:a16="http://schemas.microsoft.com/office/drawing/2014/main" id="{C1CE13E4-9A07-44FF-BEB6-0653D6EB0ED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731763" y="4560988"/>
            <a:ext cx="5851676" cy="4319289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2" tIns="45716" rIns="91432" bIns="45716"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>
            <a:extLst>
              <a:ext uri="{FF2B5EF4-FFF2-40B4-BE49-F238E27FC236}">
                <a16:creationId xmlns:a16="http://schemas.microsoft.com/office/drawing/2014/main" id="{DF2C147E-1312-407B-971C-4479A4FD83EA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4143829" y="9119891"/>
            <a:ext cx="3170162" cy="4792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2" tIns="45716" rIns="91432" bIns="45716"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73113" indent="-29686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89038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63700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139950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971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30543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5115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9687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/>
            <a:fld id="{E89A2E41-72AD-494F-8EBC-28101373C182}" type="slidenum">
              <a:rPr lang="en-US" altLang="en-US" sz="2500"/>
              <a:pPr algn="ctr" eaLnBrk="1" hangingPunct="1"/>
              <a:t>38</a:t>
            </a:fld>
            <a:endParaRPr lang="en-US" altLang="en-US" sz="2500"/>
          </a:p>
        </p:txBody>
      </p:sp>
      <p:sp>
        <p:nvSpPr>
          <p:cNvPr id="15363" name="Rectangle 2">
            <a:extLst>
              <a:ext uri="{FF2B5EF4-FFF2-40B4-BE49-F238E27FC236}">
                <a16:creationId xmlns:a16="http://schemas.microsoft.com/office/drawing/2014/main" id="{E88445C0-47E6-47CE-9611-86096FD7999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15364" name="Rectangle 3">
            <a:extLst>
              <a:ext uri="{FF2B5EF4-FFF2-40B4-BE49-F238E27FC236}">
                <a16:creationId xmlns:a16="http://schemas.microsoft.com/office/drawing/2014/main" id="{B8F4F1B4-8E9A-4A6C-987C-D66DA13CACD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731763" y="4560988"/>
            <a:ext cx="5851676" cy="4319289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2" tIns="45716" rIns="91432" bIns="45716"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>
            <a:extLst>
              <a:ext uri="{FF2B5EF4-FFF2-40B4-BE49-F238E27FC236}">
                <a16:creationId xmlns:a16="http://schemas.microsoft.com/office/drawing/2014/main" id="{3583EED4-9538-4985-BD74-109793CDD647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4143829" y="9119891"/>
            <a:ext cx="3170162" cy="4792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2" tIns="45716" rIns="91432" bIns="45716"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73113" indent="-29686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89038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63700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139950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971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30543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5115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9687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/>
            <a:fld id="{C21C2D06-3629-44D3-8689-7392227A3D39}" type="slidenum">
              <a:rPr lang="en-US" altLang="en-US" sz="2500"/>
              <a:pPr algn="ctr" eaLnBrk="1" hangingPunct="1"/>
              <a:t>39</a:t>
            </a:fld>
            <a:endParaRPr lang="en-US" altLang="en-US" sz="2500"/>
          </a:p>
        </p:txBody>
      </p:sp>
      <p:sp>
        <p:nvSpPr>
          <p:cNvPr id="17411" name="Rectangle 2">
            <a:extLst>
              <a:ext uri="{FF2B5EF4-FFF2-40B4-BE49-F238E27FC236}">
                <a16:creationId xmlns:a16="http://schemas.microsoft.com/office/drawing/2014/main" id="{41E3700C-B9CC-48AE-B981-3A424ED05E8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17412" name="Rectangle 3">
            <a:extLst>
              <a:ext uri="{FF2B5EF4-FFF2-40B4-BE49-F238E27FC236}">
                <a16:creationId xmlns:a16="http://schemas.microsoft.com/office/drawing/2014/main" id="{EED6AE0A-80C7-4B66-8828-C0C1CE606E1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731763" y="4560988"/>
            <a:ext cx="5851676" cy="4319289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2" tIns="45716" rIns="91432" bIns="45716"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7">
            <a:extLst>
              <a:ext uri="{FF2B5EF4-FFF2-40B4-BE49-F238E27FC236}">
                <a16:creationId xmlns:a16="http://schemas.microsoft.com/office/drawing/2014/main" id="{5EDACCA9-D9CD-4C7C-9B58-1449CA6A9006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4143829" y="9119891"/>
            <a:ext cx="3170162" cy="4792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2" tIns="45716" rIns="91432" bIns="45716"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73113" indent="-29686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89038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63700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139950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971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30543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5115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9687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/>
            <a:fld id="{49ACDC28-2B83-4FE9-BF44-665B7CA47231}" type="slidenum">
              <a:rPr lang="en-US" altLang="en-US" sz="2500"/>
              <a:pPr algn="ctr" eaLnBrk="1" hangingPunct="1"/>
              <a:t>40</a:t>
            </a:fld>
            <a:endParaRPr lang="en-US" altLang="en-US" sz="2500"/>
          </a:p>
        </p:txBody>
      </p:sp>
      <p:sp>
        <p:nvSpPr>
          <p:cNvPr id="64515" name="Rectangle 2">
            <a:extLst>
              <a:ext uri="{FF2B5EF4-FFF2-40B4-BE49-F238E27FC236}">
                <a16:creationId xmlns:a16="http://schemas.microsoft.com/office/drawing/2014/main" id="{B18CBC2C-65D8-4432-83E8-688431DD4E6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64516" name="Rectangle 3">
            <a:extLst>
              <a:ext uri="{FF2B5EF4-FFF2-40B4-BE49-F238E27FC236}">
                <a16:creationId xmlns:a16="http://schemas.microsoft.com/office/drawing/2014/main" id="{3B8B2B5D-88BF-4CB3-9A2A-3E119EC82AA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731763" y="4560988"/>
            <a:ext cx="5851676" cy="4319289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2" tIns="45716" rIns="91432" bIns="45716"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>
            <a:extLst>
              <a:ext uri="{FF2B5EF4-FFF2-40B4-BE49-F238E27FC236}">
                <a16:creationId xmlns:a16="http://schemas.microsoft.com/office/drawing/2014/main" id="{6AD4840D-95EB-42AB-BA95-868AF200A835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3014134" y="11557695"/>
            <a:ext cx="2306562" cy="608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7865" tIns="43932" rIns="87865" bIns="43932"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fld id="{68C50CB2-4DD8-456D-B0C0-F842DE5BC14F}" type="slidenum">
              <a:rPr lang="en-US" altLang="en-US"/>
              <a:pPr eaLnBrk="1" hangingPunct="1"/>
              <a:t>41</a:t>
            </a:fld>
            <a:endParaRPr lang="en-US" altLang="en-US"/>
          </a:p>
        </p:txBody>
      </p:sp>
      <p:sp>
        <p:nvSpPr>
          <p:cNvPr id="66563" name="Rectangle 2">
            <a:extLst>
              <a:ext uri="{FF2B5EF4-FFF2-40B4-BE49-F238E27FC236}">
                <a16:creationId xmlns:a16="http://schemas.microsoft.com/office/drawing/2014/main" id="{26BA241C-6F76-454C-872A-AF0699222CD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-379413" y="912813"/>
            <a:ext cx="6081713" cy="456247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66564" name="Rectangle 3">
            <a:extLst>
              <a:ext uri="{FF2B5EF4-FFF2-40B4-BE49-F238E27FC236}">
                <a16:creationId xmlns:a16="http://schemas.microsoft.com/office/drawing/2014/main" id="{9CF28BA5-B303-45F0-80EB-745EE876EE9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532190" y="5779889"/>
            <a:ext cx="4257524" cy="547568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7865" tIns="43932" rIns="87865" bIns="43932"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7">
            <a:extLst>
              <a:ext uri="{FF2B5EF4-FFF2-40B4-BE49-F238E27FC236}">
                <a16:creationId xmlns:a16="http://schemas.microsoft.com/office/drawing/2014/main" id="{0BF23A1F-3CF4-4C28-87F6-457DA020F610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3014134" y="11557695"/>
            <a:ext cx="2306562" cy="608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7865" tIns="43932" rIns="87865" bIns="43932"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fld id="{08B2DA03-FBEF-4B05-81B2-A7664A4D16DB}" type="slidenum">
              <a:rPr lang="en-US" altLang="en-US"/>
              <a:pPr eaLnBrk="1" hangingPunct="1"/>
              <a:t>43</a:t>
            </a:fld>
            <a:endParaRPr lang="en-US" altLang="en-US"/>
          </a:p>
        </p:txBody>
      </p:sp>
      <p:sp>
        <p:nvSpPr>
          <p:cNvPr id="68611" name="Rectangle 2">
            <a:extLst>
              <a:ext uri="{FF2B5EF4-FFF2-40B4-BE49-F238E27FC236}">
                <a16:creationId xmlns:a16="http://schemas.microsoft.com/office/drawing/2014/main" id="{62BD2B19-5F49-4901-B57F-018667BA3EF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-379413" y="912813"/>
            <a:ext cx="6081713" cy="456247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68612" name="Rectangle 3">
            <a:extLst>
              <a:ext uri="{FF2B5EF4-FFF2-40B4-BE49-F238E27FC236}">
                <a16:creationId xmlns:a16="http://schemas.microsoft.com/office/drawing/2014/main" id="{8A1885B7-34E9-42E4-B3A9-198B840FB91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532190" y="5779889"/>
            <a:ext cx="4257524" cy="547568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7865" tIns="43932" rIns="87865" bIns="43932"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7">
            <a:extLst>
              <a:ext uri="{FF2B5EF4-FFF2-40B4-BE49-F238E27FC236}">
                <a16:creationId xmlns:a16="http://schemas.microsoft.com/office/drawing/2014/main" id="{B528C902-1E31-42F3-8DFE-1F6D33F5F7E2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4143829" y="9119891"/>
            <a:ext cx="3170162" cy="4792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2" tIns="45716" rIns="91432" bIns="45716"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73113" indent="-29686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89038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63700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139950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971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30543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5115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9687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/>
            <a:fld id="{020387E4-12F6-458D-B159-44A5845C5E6B}" type="slidenum">
              <a:rPr lang="en-US" altLang="en-US" sz="2500"/>
              <a:pPr algn="ctr" eaLnBrk="1" hangingPunct="1"/>
              <a:t>45</a:t>
            </a:fld>
            <a:endParaRPr lang="en-US" altLang="en-US" sz="2500"/>
          </a:p>
        </p:txBody>
      </p:sp>
      <p:sp>
        <p:nvSpPr>
          <p:cNvPr id="70659" name="Rectangle 2">
            <a:extLst>
              <a:ext uri="{FF2B5EF4-FFF2-40B4-BE49-F238E27FC236}">
                <a16:creationId xmlns:a16="http://schemas.microsoft.com/office/drawing/2014/main" id="{FAEF9C0F-4BC2-4EF9-873A-3E8C4DC3B3F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70660" name="Rectangle 3">
            <a:extLst>
              <a:ext uri="{FF2B5EF4-FFF2-40B4-BE49-F238E27FC236}">
                <a16:creationId xmlns:a16="http://schemas.microsoft.com/office/drawing/2014/main" id="{621C769A-2609-4340-870E-C5E1ED791CD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731763" y="4560988"/>
            <a:ext cx="5851676" cy="4319289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2" tIns="45716" rIns="91432" bIns="45716"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7">
            <a:extLst>
              <a:ext uri="{FF2B5EF4-FFF2-40B4-BE49-F238E27FC236}">
                <a16:creationId xmlns:a16="http://schemas.microsoft.com/office/drawing/2014/main" id="{EACA124A-E6A8-4B15-ACBD-0E8850122B54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4143829" y="9119891"/>
            <a:ext cx="3170162" cy="4792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2" tIns="45716" rIns="91432" bIns="45716"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73113" indent="-29686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89038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63700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139950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971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30543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5115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9687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/>
            <a:fld id="{F0084935-DA2A-4BF8-8A76-14C790074C28}" type="slidenum">
              <a:rPr lang="en-US" altLang="en-US" sz="2500"/>
              <a:pPr algn="ctr" eaLnBrk="1" hangingPunct="1"/>
              <a:t>46</a:t>
            </a:fld>
            <a:endParaRPr lang="en-US" altLang="en-US" sz="2500"/>
          </a:p>
        </p:txBody>
      </p:sp>
      <p:sp>
        <p:nvSpPr>
          <p:cNvPr id="72707" name="Rectangle 2">
            <a:extLst>
              <a:ext uri="{FF2B5EF4-FFF2-40B4-BE49-F238E27FC236}">
                <a16:creationId xmlns:a16="http://schemas.microsoft.com/office/drawing/2014/main" id="{CE75D9D4-9F89-4A00-90CA-CB63CF1DA19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72708" name="Rectangle 3">
            <a:extLst>
              <a:ext uri="{FF2B5EF4-FFF2-40B4-BE49-F238E27FC236}">
                <a16:creationId xmlns:a16="http://schemas.microsoft.com/office/drawing/2014/main" id="{5A267CCF-2255-4FE2-B0F2-A2479B5B6CA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731763" y="4560988"/>
            <a:ext cx="5851676" cy="4319289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2" tIns="45716" rIns="91432" bIns="45716"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>
            <a:extLst>
              <a:ext uri="{FF2B5EF4-FFF2-40B4-BE49-F238E27FC236}">
                <a16:creationId xmlns:a16="http://schemas.microsoft.com/office/drawing/2014/main" id="{F32A2AA5-2FE3-4A94-A48D-3B3ED8295DDA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4143829" y="9119891"/>
            <a:ext cx="3170162" cy="4792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2" tIns="45716" rIns="91432" bIns="45716"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73113" indent="-29686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89038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63700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139950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971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30543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5115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9687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/>
            <a:fld id="{E2B5DDCE-593D-4131-80EE-DC5C4878C378}" type="slidenum">
              <a:rPr lang="en-US" altLang="en-US" sz="2500"/>
              <a:pPr algn="ctr" eaLnBrk="1" hangingPunct="1"/>
              <a:t>47</a:t>
            </a:fld>
            <a:endParaRPr lang="en-US" altLang="en-US" sz="2500"/>
          </a:p>
        </p:txBody>
      </p:sp>
      <p:sp>
        <p:nvSpPr>
          <p:cNvPr id="74755" name="Rectangle 2">
            <a:extLst>
              <a:ext uri="{FF2B5EF4-FFF2-40B4-BE49-F238E27FC236}">
                <a16:creationId xmlns:a16="http://schemas.microsoft.com/office/drawing/2014/main" id="{5ACA96EF-FDDE-4F33-BBDA-51AED2850BA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74756" name="Rectangle 3">
            <a:extLst>
              <a:ext uri="{FF2B5EF4-FFF2-40B4-BE49-F238E27FC236}">
                <a16:creationId xmlns:a16="http://schemas.microsoft.com/office/drawing/2014/main" id="{09860661-4064-45B8-AEBA-89BC2873770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731763" y="4560988"/>
            <a:ext cx="5851676" cy="4319289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2" tIns="45716" rIns="91432" bIns="45716"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>
            <a:extLst>
              <a:ext uri="{FF2B5EF4-FFF2-40B4-BE49-F238E27FC236}">
                <a16:creationId xmlns:a16="http://schemas.microsoft.com/office/drawing/2014/main" id="{71A88FB3-C622-4788-B31C-1A642AF55197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4143829" y="9119891"/>
            <a:ext cx="3170162" cy="4792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2" tIns="45716" rIns="91432" bIns="45716"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73113" indent="-29686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89038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63700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139950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971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30543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5115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9687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/>
            <a:fld id="{2D7C95EF-B155-4DBD-8402-A8FF5CB68D61}" type="slidenum">
              <a:rPr lang="en-US" altLang="en-US" sz="2500"/>
              <a:pPr algn="ctr" eaLnBrk="1" hangingPunct="1"/>
              <a:t>48</a:t>
            </a:fld>
            <a:endParaRPr lang="en-US" altLang="en-US" sz="2500"/>
          </a:p>
        </p:txBody>
      </p:sp>
      <p:sp>
        <p:nvSpPr>
          <p:cNvPr id="76803" name="Rectangle 2">
            <a:extLst>
              <a:ext uri="{FF2B5EF4-FFF2-40B4-BE49-F238E27FC236}">
                <a16:creationId xmlns:a16="http://schemas.microsoft.com/office/drawing/2014/main" id="{987D2497-2109-4801-A1E3-005F9ADE663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76804" name="Rectangle 3">
            <a:extLst>
              <a:ext uri="{FF2B5EF4-FFF2-40B4-BE49-F238E27FC236}">
                <a16:creationId xmlns:a16="http://schemas.microsoft.com/office/drawing/2014/main" id="{DAE5FA0E-AF55-4DF5-AD52-0FA20489956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731763" y="4560988"/>
            <a:ext cx="5851676" cy="4319289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2" tIns="45716" rIns="91432" bIns="45716"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7">
            <a:extLst>
              <a:ext uri="{FF2B5EF4-FFF2-40B4-BE49-F238E27FC236}">
                <a16:creationId xmlns:a16="http://schemas.microsoft.com/office/drawing/2014/main" id="{26EA10DE-111B-4C35-89C4-8196C5D94F2D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4143829" y="9119891"/>
            <a:ext cx="3170162" cy="4792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2" tIns="45716" rIns="91432" bIns="45716"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73113" indent="-29686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89038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63700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139950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971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30543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5115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9687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/>
            <a:fld id="{781A04EC-6282-41C2-A500-928953C54352}" type="slidenum">
              <a:rPr lang="en-US" altLang="en-US" sz="2500"/>
              <a:pPr algn="ctr" eaLnBrk="1" hangingPunct="1"/>
              <a:t>49</a:t>
            </a:fld>
            <a:endParaRPr lang="en-US" altLang="en-US" sz="2500"/>
          </a:p>
        </p:txBody>
      </p:sp>
      <p:sp>
        <p:nvSpPr>
          <p:cNvPr id="78851" name="Rectangle 2">
            <a:extLst>
              <a:ext uri="{FF2B5EF4-FFF2-40B4-BE49-F238E27FC236}">
                <a16:creationId xmlns:a16="http://schemas.microsoft.com/office/drawing/2014/main" id="{AFB922A1-9D94-4305-8CBC-DF26DAE7369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78852" name="Rectangle 3">
            <a:extLst>
              <a:ext uri="{FF2B5EF4-FFF2-40B4-BE49-F238E27FC236}">
                <a16:creationId xmlns:a16="http://schemas.microsoft.com/office/drawing/2014/main" id="{4317BDC1-3771-4BC5-9C82-7E8AF8359B9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731763" y="4560988"/>
            <a:ext cx="5851676" cy="4319289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2" tIns="45716" rIns="91432" bIns="45716"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>
            <a:extLst>
              <a:ext uri="{FF2B5EF4-FFF2-40B4-BE49-F238E27FC236}">
                <a16:creationId xmlns:a16="http://schemas.microsoft.com/office/drawing/2014/main" id="{A620D106-4317-4C16-990A-A5434F4887F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B9ACD7EE-DAAB-4639-9FB5-19F6F261E317}" type="slidenum">
              <a:rPr lang="en-US" altLang="en-US" sz="1300" smtClean="0"/>
              <a:pPr>
                <a:spcBef>
                  <a:spcPct val="0"/>
                </a:spcBef>
              </a:pPr>
              <a:t>50</a:t>
            </a:fld>
            <a:endParaRPr lang="en-US" altLang="en-US" sz="1300"/>
          </a:p>
        </p:txBody>
      </p:sp>
      <p:sp>
        <p:nvSpPr>
          <p:cNvPr id="40963" name="Rectangle 2">
            <a:extLst>
              <a:ext uri="{FF2B5EF4-FFF2-40B4-BE49-F238E27FC236}">
                <a16:creationId xmlns:a16="http://schemas.microsoft.com/office/drawing/2014/main" id="{25251022-6536-4521-92B9-6F992450343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>
            <a:extLst>
              <a:ext uri="{FF2B5EF4-FFF2-40B4-BE49-F238E27FC236}">
                <a16:creationId xmlns:a16="http://schemas.microsoft.com/office/drawing/2014/main" id="{C8A31F0C-C738-4281-9C7C-CC5C1859541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9817730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Slide Image Placeholder 1">
            <a:extLst>
              <a:ext uri="{FF2B5EF4-FFF2-40B4-BE49-F238E27FC236}">
                <a16:creationId xmlns:a16="http://schemas.microsoft.com/office/drawing/2014/main" id="{BC9F7775-B75F-4333-B73F-42F2289DB89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58371" name="Notes Placeholder 2">
            <a:extLst>
              <a:ext uri="{FF2B5EF4-FFF2-40B4-BE49-F238E27FC236}">
                <a16:creationId xmlns:a16="http://schemas.microsoft.com/office/drawing/2014/main" id="{9E4CA5E0-7EFD-4EFB-BE01-B2A67B14A68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731763" y="4560988"/>
            <a:ext cx="5851676" cy="4319289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2" tIns="45716" rIns="91432" bIns="45716"/>
          <a:lstStyle/>
          <a:p>
            <a:endParaRPr lang="en-US" altLang="en-US"/>
          </a:p>
        </p:txBody>
      </p:sp>
      <p:sp>
        <p:nvSpPr>
          <p:cNvPr id="58372" name="Slide Number Placeholder 3">
            <a:extLst>
              <a:ext uri="{FF2B5EF4-FFF2-40B4-BE49-F238E27FC236}">
                <a16:creationId xmlns:a16="http://schemas.microsoft.com/office/drawing/2014/main" id="{09BA96F6-422B-44A4-8DE9-D0664C02CF44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 bwMode="auto">
          <a:xfrm>
            <a:off x="4143829" y="9119891"/>
            <a:ext cx="3170162" cy="4792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2" tIns="45716" rIns="91432" bIns="45716"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73113" indent="-29686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89038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63700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139950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971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30543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5115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9687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/>
            <a:fld id="{E8EE616C-25F6-4D14-BD9D-025EBF918224}" type="slidenum">
              <a:rPr lang="en-US" altLang="en-US" sz="2500"/>
              <a:pPr algn="ctr" eaLnBrk="1" hangingPunct="1"/>
              <a:t>51</a:t>
            </a:fld>
            <a:endParaRPr lang="en-US" altLang="en-US" sz="2500"/>
          </a:p>
        </p:txBody>
      </p:sp>
    </p:spTree>
    <p:extLst>
      <p:ext uri="{BB962C8B-B14F-4D97-AF65-F5344CB8AC3E}">
        <p14:creationId xmlns:p14="http://schemas.microsoft.com/office/powerpoint/2010/main" val="3881668150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Slide Image Placeholder 1">
            <a:extLst>
              <a:ext uri="{FF2B5EF4-FFF2-40B4-BE49-F238E27FC236}">
                <a16:creationId xmlns:a16="http://schemas.microsoft.com/office/drawing/2014/main" id="{37ECC119-A31A-41C4-87CD-E881F40D914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60419" name="Notes Placeholder 2">
            <a:extLst>
              <a:ext uri="{FF2B5EF4-FFF2-40B4-BE49-F238E27FC236}">
                <a16:creationId xmlns:a16="http://schemas.microsoft.com/office/drawing/2014/main" id="{98F64D56-D640-4B03-B60C-5D4584AC654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731763" y="4560988"/>
            <a:ext cx="5851676" cy="4319289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2" tIns="45716" rIns="91432" bIns="45716"/>
          <a:lstStyle/>
          <a:p>
            <a:endParaRPr lang="en-US" altLang="en-US"/>
          </a:p>
        </p:txBody>
      </p:sp>
      <p:sp>
        <p:nvSpPr>
          <p:cNvPr id="60420" name="Slide Number Placeholder 3">
            <a:extLst>
              <a:ext uri="{FF2B5EF4-FFF2-40B4-BE49-F238E27FC236}">
                <a16:creationId xmlns:a16="http://schemas.microsoft.com/office/drawing/2014/main" id="{A92E27B5-8107-42DA-9000-C3B99405AB71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 bwMode="auto">
          <a:xfrm>
            <a:off x="4143829" y="9119891"/>
            <a:ext cx="3170162" cy="4792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2" tIns="45716" rIns="91432" bIns="45716"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73113" indent="-29686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89038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63700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139950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971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30543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5115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9687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/>
            <a:fld id="{D1CAA40B-AFE9-470F-A309-0D764CA1F29B}" type="slidenum">
              <a:rPr lang="en-US" altLang="en-US" sz="2500"/>
              <a:pPr algn="ctr" eaLnBrk="1" hangingPunct="1"/>
              <a:t>52</a:t>
            </a:fld>
            <a:endParaRPr lang="en-US" altLang="en-US" sz="2500"/>
          </a:p>
        </p:txBody>
      </p:sp>
    </p:spTree>
    <p:extLst>
      <p:ext uri="{BB962C8B-B14F-4D97-AF65-F5344CB8AC3E}">
        <p14:creationId xmlns:p14="http://schemas.microsoft.com/office/powerpoint/2010/main" val="2940804364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7">
            <a:extLst>
              <a:ext uri="{FF2B5EF4-FFF2-40B4-BE49-F238E27FC236}">
                <a16:creationId xmlns:a16="http://schemas.microsoft.com/office/drawing/2014/main" id="{8CC56220-BC4A-4AE6-8C5E-3A53A2A28FB0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4143829" y="9119891"/>
            <a:ext cx="3170162" cy="4792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2" tIns="45716" rIns="91432" bIns="45716"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73113" indent="-29686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89038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63700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139950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971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30543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5115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9687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/>
            <a:fld id="{B45BEEC4-8811-425C-9C61-ABA606AE65E7}" type="slidenum">
              <a:rPr lang="en-US" altLang="en-US" sz="2500"/>
              <a:pPr algn="ctr" eaLnBrk="1" hangingPunct="1"/>
              <a:t>56</a:t>
            </a:fld>
            <a:endParaRPr lang="en-US" altLang="en-US" sz="2500"/>
          </a:p>
        </p:txBody>
      </p:sp>
      <p:sp>
        <p:nvSpPr>
          <p:cNvPr id="80899" name="Rectangle 2">
            <a:extLst>
              <a:ext uri="{FF2B5EF4-FFF2-40B4-BE49-F238E27FC236}">
                <a16:creationId xmlns:a16="http://schemas.microsoft.com/office/drawing/2014/main" id="{55B69B5B-BC45-4419-80A2-FEBAB0BA797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80900" name="Rectangle 3">
            <a:extLst>
              <a:ext uri="{FF2B5EF4-FFF2-40B4-BE49-F238E27FC236}">
                <a16:creationId xmlns:a16="http://schemas.microsoft.com/office/drawing/2014/main" id="{B836D635-5EF5-4AED-85EE-436EFC8D6A0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731763" y="4560988"/>
            <a:ext cx="5851676" cy="4319289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2" tIns="45716" rIns="91432" bIns="45716"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58A96A8E-CA38-4214-A381-593054360036}"/>
              </a:ext>
            </a:extLst>
          </p:cNvPr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290C9E3D-7A56-4F7E-ACEE-098F785DCD42}"/>
              </a:ext>
            </a:extLst>
          </p:cNvPr>
          <p:cNvSpPr/>
          <p:nvPr/>
        </p:nvSpPr>
        <p:spPr>
          <a:xfrm>
            <a:off x="1157288" y="1344613"/>
            <a:ext cx="63500" cy="65087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Date Placeholder 6">
            <a:extLst>
              <a:ext uri="{FF2B5EF4-FFF2-40B4-BE49-F238E27FC236}">
                <a16:creationId xmlns:a16="http://schemas.microsoft.com/office/drawing/2014/main" id="{E549E8AB-0741-4BA8-AE4B-E044B419A9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7" name="Footer Placeholder 19">
            <a:extLst>
              <a:ext uri="{FF2B5EF4-FFF2-40B4-BE49-F238E27FC236}">
                <a16:creationId xmlns:a16="http://schemas.microsoft.com/office/drawing/2014/main" id="{2BAB5338-F3EF-4589-8FDC-EDD4609291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9">
            <a:extLst>
              <a:ext uri="{FF2B5EF4-FFF2-40B4-BE49-F238E27FC236}">
                <a16:creationId xmlns:a16="http://schemas.microsoft.com/office/drawing/2014/main" id="{92FD2795-29BF-42AA-AE30-EA3B9D94D0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A596135-D259-4A2B-A55A-46EF287787E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32010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23">
            <a:extLst>
              <a:ext uri="{FF2B5EF4-FFF2-40B4-BE49-F238E27FC236}">
                <a16:creationId xmlns:a16="http://schemas.microsoft.com/office/drawing/2014/main" id="{B53188B1-D622-4B4C-BAC3-D2527420A9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9">
            <a:extLst>
              <a:ext uri="{FF2B5EF4-FFF2-40B4-BE49-F238E27FC236}">
                <a16:creationId xmlns:a16="http://schemas.microsoft.com/office/drawing/2014/main" id="{4543779C-9554-4A75-B3B3-32A14E57CD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1">
            <a:extLst>
              <a:ext uri="{FF2B5EF4-FFF2-40B4-BE49-F238E27FC236}">
                <a16:creationId xmlns:a16="http://schemas.microsoft.com/office/drawing/2014/main" id="{6C87AD9F-24E3-44F3-A292-8F7770A4D8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C33CA7C-C6AF-45D2-96F4-6DD923AD120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759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91904ED-3186-4C67-94FB-B3DB0F034F87}"/>
              </a:ext>
            </a:extLst>
          </p:cNvPr>
          <p:cNvSpPr/>
          <p:nvPr/>
        </p:nvSpPr>
        <p:spPr>
          <a:xfrm>
            <a:off x="2282825" y="0"/>
            <a:ext cx="6858000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5945C30-34B2-4136-BB0B-B682FA7BE7EA}"/>
              </a:ext>
            </a:extLst>
          </p:cNvPr>
          <p:cNvSpPr/>
          <p:nvPr/>
        </p:nvSpPr>
        <p:spPr bwMode="invGray">
          <a:xfrm>
            <a:off x="2286000" y="0"/>
            <a:ext cx="76200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66DB8EBC-EF6B-48DD-8C9E-03A28939CFA9}"/>
              </a:ext>
            </a:extLst>
          </p:cNvPr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74D748F0-106C-4A02-A8CF-58E4723877CF}"/>
              </a:ext>
            </a:extLst>
          </p:cNvPr>
          <p:cNvSpPr/>
          <p:nvPr/>
        </p:nvSpPr>
        <p:spPr>
          <a:xfrm>
            <a:off x="2408238" y="2746375"/>
            <a:ext cx="63500" cy="63500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D6971281-A5F8-4C50-95E3-432AF1EDC1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3E7BED52-CF48-4858-9BAF-6351E95987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1923CBBB-ADFF-482A-B3C2-DB6561F77B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9FE03D2-68B4-4CE2-AFE0-AF9101A2176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431142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23">
            <a:extLst>
              <a:ext uri="{FF2B5EF4-FFF2-40B4-BE49-F238E27FC236}">
                <a16:creationId xmlns:a16="http://schemas.microsoft.com/office/drawing/2014/main" id="{0535EAA3-0BE2-4EF7-9A8E-FB78150977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9">
            <a:extLst>
              <a:ext uri="{FF2B5EF4-FFF2-40B4-BE49-F238E27FC236}">
                <a16:creationId xmlns:a16="http://schemas.microsoft.com/office/drawing/2014/main" id="{5B77877E-9182-4E73-9847-53BAFDA38D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1">
            <a:extLst>
              <a:ext uri="{FF2B5EF4-FFF2-40B4-BE49-F238E27FC236}">
                <a16:creationId xmlns:a16="http://schemas.microsoft.com/office/drawing/2014/main" id="{7DE767A9-9B22-476E-A222-5F8FAF5076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E4FAB2F-14B2-4F61-9F57-4165881D121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869093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/>
          <a:lstStyle>
            <a:lvl1pPr algn="ctr">
              <a:defRPr sz="4500" b="1" cap="none" baseline="0"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23">
            <a:extLst>
              <a:ext uri="{FF2B5EF4-FFF2-40B4-BE49-F238E27FC236}">
                <a16:creationId xmlns:a16="http://schemas.microsoft.com/office/drawing/2014/main" id="{90535AD0-AE25-48C6-8AE1-73A061FA2A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9">
            <a:extLst>
              <a:ext uri="{FF2B5EF4-FFF2-40B4-BE49-F238E27FC236}">
                <a16:creationId xmlns:a16="http://schemas.microsoft.com/office/drawing/2014/main" id="{B8964682-5C0C-41D9-8B9D-62A120334B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21">
            <a:extLst>
              <a:ext uri="{FF2B5EF4-FFF2-40B4-BE49-F238E27FC236}">
                <a16:creationId xmlns:a16="http://schemas.microsoft.com/office/drawing/2014/main" id="{0A133341-8E63-4C2D-86A9-EC352F3F6C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4539576-1E05-459F-8164-CD36107231B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984790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3">
            <a:extLst>
              <a:ext uri="{FF2B5EF4-FFF2-40B4-BE49-F238E27FC236}">
                <a16:creationId xmlns:a16="http://schemas.microsoft.com/office/drawing/2014/main" id="{5D2FCA72-3D4F-4E44-9765-C285849DE6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9">
            <a:extLst>
              <a:ext uri="{FF2B5EF4-FFF2-40B4-BE49-F238E27FC236}">
                <a16:creationId xmlns:a16="http://schemas.microsoft.com/office/drawing/2014/main" id="{A33316DB-3D49-455C-AD63-1FCF99D760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21">
            <a:extLst>
              <a:ext uri="{FF2B5EF4-FFF2-40B4-BE49-F238E27FC236}">
                <a16:creationId xmlns:a16="http://schemas.microsoft.com/office/drawing/2014/main" id="{C675FFF7-465B-496C-BBDB-616688D91B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3212441-5965-4411-ABDA-A1651717894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444492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2ABCC81-9CFD-48D0-AB16-437315F90A9C}"/>
              </a:ext>
            </a:extLst>
          </p:cNvPr>
          <p:cNvSpPr/>
          <p:nvPr/>
        </p:nvSpPr>
        <p:spPr>
          <a:xfrm>
            <a:off x="1014413" y="0"/>
            <a:ext cx="8129587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5F2211F-4AB4-4CF3-ACC6-15C874BDF2DE}"/>
              </a:ext>
            </a:extLst>
          </p:cNvPr>
          <p:cNvSpPr/>
          <p:nvPr/>
        </p:nvSpPr>
        <p:spPr bwMode="invGray">
          <a:xfrm>
            <a:off x="1014413" y="0"/>
            <a:ext cx="7302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4" name="Date Placeholder 1">
            <a:extLst>
              <a:ext uri="{FF2B5EF4-FFF2-40B4-BE49-F238E27FC236}">
                <a16:creationId xmlns:a16="http://schemas.microsoft.com/office/drawing/2014/main" id="{CAE17EA3-DD9C-400F-95DE-174F3028E9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2">
            <a:extLst>
              <a:ext uri="{FF2B5EF4-FFF2-40B4-BE49-F238E27FC236}">
                <a16:creationId xmlns:a16="http://schemas.microsoft.com/office/drawing/2014/main" id="{C142021F-8F45-44E5-8B8C-DDF37767FA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D4B881FA-77C7-4098-9274-22084FCE8D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94CA678-2BE5-46FD-A394-A0D8A533F7C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839225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23">
            <a:extLst>
              <a:ext uri="{FF2B5EF4-FFF2-40B4-BE49-F238E27FC236}">
                <a16:creationId xmlns:a16="http://schemas.microsoft.com/office/drawing/2014/main" id="{09C21FF1-76C6-40EF-B76D-2242D5C5B8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9">
            <a:extLst>
              <a:ext uri="{FF2B5EF4-FFF2-40B4-BE49-F238E27FC236}">
                <a16:creationId xmlns:a16="http://schemas.microsoft.com/office/drawing/2014/main" id="{0F64B01B-B9C9-4227-B35B-3B0AD5E0B4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1">
            <a:extLst>
              <a:ext uri="{FF2B5EF4-FFF2-40B4-BE49-F238E27FC236}">
                <a16:creationId xmlns:a16="http://schemas.microsoft.com/office/drawing/2014/main" id="{D1647EF7-24BB-4CCE-AF5A-2030C25C1F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C8DBCA-0390-48C6-91E0-C349863750B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700109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D716512A-DC37-4061-96ED-0E22F1A34906}"/>
              </a:ext>
            </a:extLst>
          </p:cNvPr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tIns="274320">
            <a:normAutofit/>
          </a:bodyPr>
          <a:lstStyle/>
          <a:p>
            <a:pPr indent="-283464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  <a:defRPr/>
            </a:pPr>
            <a:endParaRPr lang="en-US" sz="3200" dirty="0">
              <a:latin typeface="Tahoma" panose="020B0604030504040204" pitchFamily="34" charset="0"/>
            </a:endParaRPr>
          </a:p>
        </p:txBody>
      </p:sp>
      <p:sp>
        <p:nvSpPr>
          <p:cNvPr id="6" name="Flowchart: Process 5">
            <a:extLst>
              <a:ext uri="{FF2B5EF4-FFF2-40B4-BE49-F238E27FC236}">
                <a16:creationId xmlns:a16="http://schemas.microsoft.com/office/drawing/2014/main" id="{F7E2987A-7DCC-46C7-A5BC-BAE01DD5A415}"/>
              </a:ext>
            </a:extLst>
          </p:cNvPr>
          <p:cNvSpPr/>
          <p:nvPr/>
        </p:nvSpPr>
        <p:spPr>
          <a:xfrm rot="19468671">
            <a:off x="396875" y="954088"/>
            <a:ext cx="685800" cy="204787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7" name="Flowchart: Process 6">
            <a:extLst>
              <a:ext uri="{FF2B5EF4-FFF2-40B4-BE49-F238E27FC236}">
                <a16:creationId xmlns:a16="http://schemas.microsoft.com/office/drawing/2014/main" id="{8AB3E9EE-5E0B-4528-A55D-E7D3BCA3439B}"/>
              </a:ext>
            </a:extLst>
          </p:cNvPr>
          <p:cNvSpPr/>
          <p:nvPr/>
        </p:nvSpPr>
        <p:spPr>
          <a:xfrm rot="2103354" flipH="1">
            <a:off x="5003800" y="936625"/>
            <a:ext cx="649288" cy="204788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tIns="274320">
            <a:normAutofit/>
          </a:bodyPr>
          <a:lstStyle>
            <a:lvl1pPr indent="0">
              <a:buNone/>
              <a:defRPr sz="3200"/>
            </a:lvl1pPr>
            <a:extLst/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4">
            <a:extLst>
              <a:ext uri="{FF2B5EF4-FFF2-40B4-BE49-F238E27FC236}">
                <a16:creationId xmlns:a16="http://schemas.microsoft.com/office/drawing/2014/main" id="{641F017B-CCA2-44ED-BC86-4692D516A8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9" name="Footer Placeholder 5">
            <a:extLst>
              <a:ext uri="{FF2B5EF4-FFF2-40B4-BE49-F238E27FC236}">
                <a16:creationId xmlns:a16="http://schemas.microsoft.com/office/drawing/2014/main" id="{F203F201-D0D3-4190-A60E-782FC7192F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6">
            <a:extLst>
              <a:ext uri="{FF2B5EF4-FFF2-40B4-BE49-F238E27FC236}">
                <a16:creationId xmlns:a16="http://schemas.microsoft.com/office/drawing/2014/main" id="{BA228DC5-5E9C-4981-A4C5-554189D8CD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56969B2-AC8F-4E71-AF97-26021111111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74160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23">
            <a:extLst>
              <a:ext uri="{FF2B5EF4-FFF2-40B4-BE49-F238E27FC236}">
                <a16:creationId xmlns:a16="http://schemas.microsoft.com/office/drawing/2014/main" id="{33BE45DC-825F-4C0B-9DA4-5ECE26DD10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9">
            <a:extLst>
              <a:ext uri="{FF2B5EF4-FFF2-40B4-BE49-F238E27FC236}">
                <a16:creationId xmlns:a16="http://schemas.microsoft.com/office/drawing/2014/main" id="{914A6E92-EC0B-4FD1-A9DD-47D824BEB7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1">
            <a:extLst>
              <a:ext uri="{FF2B5EF4-FFF2-40B4-BE49-F238E27FC236}">
                <a16:creationId xmlns:a16="http://schemas.microsoft.com/office/drawing/2014/main" id="{FB457D2D-5A26-4A20-AE3E-DAE1640D9A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89358E-F615-4C91-AE39-A09BF605388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617357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23">
            <a:extLst>
              <a:ext uri="{FF2B5EF4-FFF2-40B4-BE49-F238E27FC236}">
                <a16:creationId xmlns:a16="http://schemas.microsoft.com/office/drawing/2014/main" id="{3ACA6FAF-8B84-44F6-9A51-79CDEAD7BB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9">
            <a:extLst>
              <a:ext uri="{FF2B5EF4-FFF2-40B4-BE49-F238E27FC236}">
                <a16:creationId xmlns:a16="http://schemas.microsoft.com/office/drawing/2014/main" id="{3626925F-7753-4237-9073-6735E8C5BB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1">
            <a:extLst>
              <a:ext uri="{FF2B5EF4-FFF2-40B4-BE49-F238E27FC236}">
                <a16:creationId xmlns:a16="http://schemas.microsoft.com/office/drawing/2014/main" id="{6CD22390-F6FF-45C3-8D40-4B4C3C5E88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7FBA1E9-F083-4C21-838F-9444DCDBB47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360995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Date Placeholder 23">
            <a:extLst>
              <a:ext uri="{FF2B5EF4-FFF2-40B4-BE49-F238E27FC236}">
                <a16:creationId xmlns:a16="http://schemas.microsoft.com/office/drawing/2014/main" id="{AB3296B7-0653-420D-A6D9-E3D403CAF3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Footer Placeholder 9">
            <a:extLst>
              <a:ext uri="{FF2B5EF4-FFF2-40B4-BE49-F238E27FC236}">
                <a16:creationId xmlns:a16="http://schemas.microsoft.com/office/drawing/2014/main" id="{6BCC81E5-1802-42F5-95AB-CD1019E150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21">
            <a:extLst>
              <a:ext uri="{FF2B5EF4-FFF2-40B4-BE49-F238E27FC236}">
                <a16:creationId xmlns:a16="http://schemas.microsoft.com/office/drawing/2014/main" id="{90ACF1C5-2EFC-42CB-BAA9-99F8E1F0E3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318C29-E931-49A8-8ECE-164C49936B2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339198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fourObj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CE84F87B-3822-4BED-8309-87738398F6C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4B4C00C4-37D4-408A-B758-CA0064D2CE2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                                           http://nm.MathForCollege.com</a:t>
            </a:r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3DC4ED92-A76D-4ADC-AD62-2F2E6C09757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4604AE0-1E69-40E5-A78A-5B13908BD8D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988263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>
            <a:extLst>
              <a:ext uri="{FF2B5EF4-FFF2-40B4-BE49-F238E27FC236}">
                <a16:creationId xmlns:a16="http://schemas.microsoft.com/office/drawing/2014/main" id="{84CCE668-B181-4E54-AA73-53AF5372EB88}"/>
              </a:ext>
            </a:extLst>
          </p:cNvPr>
          <p:cNvSpPr/>
          <p:nvPr/>
        </p:nvSpPr>
        <p:spPr>
          <a:xfrm>
            <a:off x="-815975" y="-815975"/>
            <a:ext cx="1638300" cy="1638300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D25D50CA-3303-4D9C-8D6C-F29A350E17F9}"/>
              </a:ext>
            </a:extLst>
          </p:cNvPr>
          <p:cNvSpPr/>
          <p:nvPr/>
        </p:nvSpPr>
        <p:spPr>
          <a:xfrm>
            <a:off x="168275" y="20638"/>
            <a:ext cx="1703388" cy="1703387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11" name="Donut 10">
            <a:extLst>
              <a:ext uri="{FF2B5EF4-FFF2-40B4-BE49-F238E27FC236}">
                <a16:creationId xmlns:a16="http://schemas.microsoft.com/office/drawing/2014/main" id="{D1985CFA-00BF-47E9-AE35-50CAE9EF7013}"/>
              </a:ext>
            </a:extLst>
          </p:cNvPr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44DC3E1-0B44-4472-A1A9-D0FC45C7D112}"/>
              </a:ext>
            </a:extLst>
          </p:cNvPr>
          <p:cNvSpPr/>
          <p:nvPr/>
        </p:nvSpPr>
        <p:spPr>
          <a:xfrm>
            <a:off x="1012825" y="0"/>
            <a:ext cx="813117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5" name="Title Placeholder 4">
            <a:extLst>
              <a:ext uri="{FF2B5EF4-FFF2-40B4-BE49-F238E27FC236}">
                <a16:creationId xmlns:a16="http://schemas.microsoft.com/office/drawing/2014/main" id="{9E8D295F-3D96-4B37-9739-609F9ACDF3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35100" y="274638"/>
            <a:ext cx="749935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033" name="Text Placeholder 8">
            <a:extLst>
              <a:ext uri="{FF2B5EF4-FFF2-40B4-BE49-F238E27FC236}">
                <a16:creationId xmlns:a16="http://schemas.microsoft.com/office/drawing/2014/main" id="{4300FA01-2332-4EE3-9626-75B7E4BBBCA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1435100" y="1447800"/>
            <a:ext cx="7499350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24" name="Date Placeholder 23">
            <a:extLst>
              <a:ext uri="{FF2B5EF4-FFF2-40B4-BE49-F238E27FC236}">
                <a16:creationId xmlns:a16="http://schemas.microsoft.com/office/drawing/2014/main" id="{04DAB90D-9C78-4DBC-8568-E9B0802E308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latin typeface="Tahoma" panose="020B0604030504040204" pitchFamily="34" charset="0"/>
              </a:defRPr>
            </a:lvl1pPr>
            <a:extLst/>
          </a:lstStyle>
          <a:p>
            <a:pPr>
              <a:defRPr/>
            </a:pPr>
            <a:endParaRPr lang="en-US" dirty="0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91E63270-C799-490D-BC72-6B1B0289041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  <a:latin typeface="Tahoma" panose="020B0604030504040204" pitchFamily="34" charset="0"/>
              </a:defRPr>
            </a:lvl1pPr>
            <a:extLst/>
          </a:lstStyle>
          <a:p>
            <a:pPr>
              <a:defRPr/>
            </a:pPr>
            <a:endParaRPr lang="en-US" dirty="0"/>
          </a:p>
        </p:txBody>
      </p:sp>
      <p:sp>
        <p:nvSpPr>
          <p:cNvPr id="22" name="Slide Number Placeholder 21">
            <a:extLst>
              <a:ext uri="{FF2B5EF4-FFF2-40B4-BE49-F238E27FC236}">
                <a16:creationId xmlns:a16="http://schemas.microsoft.com/office/drawing/2014/main" id="{9393F29E-E701-4662-BA00-1B13531249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3775" y="6305550"/>
            <a:ext cx="457200" cy="47625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B5A788"/>
                </a:solidFill>
                <a:latin typeface="Tahoma" panose="020B0604030504040204" pitchFamily="34" charset="0"/>
              </a:defRPr>
            </a:lvl1pPr>
          </a:lstStyle>
          <a:p>
            <a:fld id="{766B3CB2-6F57-41DC-A20A-F566AA0CC2A0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E65DA8C-EB8C-4DDE-993D-C9C40D1EF84A}"/>
              </a:ext>
            </a:extLst>
          </p:cNvPr>
          <p:cNvSpPr/>
          <p:nvPr/>
        </p:nvSpPr>
        <p:spPr bwMode="invGray">
          <a:xfrm>
            <a:off x="1014413" y="0"/>
            <a:ext cx="7302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pic>
        <p:nvPicPr>
          <p:cNvPr id="1038" name="Picture 7" descr="cirrus1">
            <a:extLst>
              <a:ext uri="{FF2B5EF4-FFF2-40B4-BE49-F238E27FC236}">
                <a16:creationId xmlns:a16="http://schemas.microsoft.com/office/drawing/2014/main" id="{622BE941-A85F-436A-8351-311A7C8F138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5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08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134" r:id="rId1"/>
    <p:sldLayoutId id="2147484127" r:id="rId2"/>
    <p:sldLayoutId id="2147484135" r:id="rId3"/>
    <p:sldLayoutId id="2147484128" r:id="rId4"/>
    <p:sldLayoutId id="2147484129" r:id="rId5"/>
    <p:sldLayoutId id="2147484130" r:id="rId6"/>
    <p:sldLayoutId id="2147484136" r:id="rId7"/>
    <p:sldLayoutId id="2147484131" r:id="rId8"/>
    <p:sldLayoutId id="2147484137" r:id="rId9"/>
    <p:sldLayoutId id="2147484132" r:id="rId10"/>
    <p:sldLayoutId id="2147484133" r:id="rId11"/>
    <p:sldLayoutId id="2147484138" r:id="rId12"/>
    <p:sldLayoutId id="2147484139" r:id="rId13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300" kern="1200">
          <a:solidFill>
            <a:srgbClr val="572314"/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Tahoma" panose="020B0604030504040204" pitchFamily="34" charset="0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9pPr>
      <a:extLst/>
    </p:titleStyle>
    <p:bodyStyle>
      <a:lvl1pPr marL="365125" indent="-282575" algn="l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SzPct val="80000"/>
        <a:buFont typeface="Wingdings 2" panose="05020102010507070707" pitchFamily="18" charset="2"/>
        <a:buChar char=""/>
        <a:defRPr sz="3200" kern="1200">
          <a:solidFill>
            <a:schemeClr val="tx1"/>
          </a:solidFill>
          <a:latin typeface="Tahoma" panose="020B0604030504040204" pitchFamily="34" charset="0"/>
          <a:ea typeface="+mn-ea"/>
          <a:cs typeface="+mn-cs"/>
        </a:defRPr>
      </a:lvl1pPr>
      <a:lvl2pPr marL="639763" indent="-236538" algn="l" rtl="0" eaLnBrk="0" fontAlgn="base" hangingPunct="0">
        <a:spcBef>
          <a:spcPts val="550"/>
        </a:spcBef>
        <a:spcAft>
          <a:spcPct val="0"/>
        </a:spcAft>
        <a:buClr>
          <a:schemeClr val="accent1"/>
        </a:buClr>
        <a:buFont typeface="Verdana" panose="020B0604030504040204" pitchFamily="34" charset="0"/>
        <a:buChar char="◦"/>
        <a:defRPr sz="2800" kern="1200">
          <a:solidFill>
            <a:schemeClr val="tx1"/>
          </a:solidFill>
          <a:latin typeface="Tahoma" panose="020B0604030504040204" pitchFamily="34" charset="0"/>
          <a:ea typeface="+mn-ea"/>
          <a:cs typeface="+mn-cs"/>
        </a:defRPr>
      </a:lvl2pPr>
      <a:lvl3pPr marL="885825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 2" panose="05020102010507070707" pitchFamily="18" charset="2"/>
        <a:buChar char=""/>
        <a:defRPr sz="2400" kern="1200">
          <a:solidFill>
            <a:schemeClr val="tx1"/>
          </a:solidFill>
          <a:latin typeface="Tahoma" panose="020B0604030504040204" pitchFamily="34" charset="0"/>
          <a:ea typeface="+mn-ea"/>
          <a:cs typeface="+mn-cs"/>
        </a:defRPr>
      </a:lvl3pPr>
      <a:lvl4pPr marL="1096963" indent="-173038" algn="l" rtl="0" eaLnBrk="0" fontAlgn="base" hangingPunct="0">
        <a:spcBef>
          <a:spcPct val="20000"/>
        </a:spcBef>
        <a:spcAft>
          <a:spcPct val="0"/>
        </a:spcAft>
        <a:buClr>
          <a:srgbClr val="C32D2E"/>
        </a:buClr>
        <a:buFont typeface="Wingdings 2" panose="05020102010507070707" pitchFamily="18" charset="2"/>
        <a:buChar char=""/>
        <a:defRPr sz="2000" kern="1200">
          <a:solidFill>
            <a:schemeClr val="tx1"/>
          </a:solidFill>
          <a:latin typeface="Tahoma" panose="020B0604030504040204" pitchFamily="34" charset="0"/>
          <a:ea typeface="+mn-ea"/>
          <a:cs typeface="+mn-cs"/>
        </a:defRPr>
      </a:lvl4pPr>
      <a:lvl5pPr marL="1296988" indent="-182563" algn="l" rtl="0" eaLnBrk="0" fontAlgn="base" hangingPunct="0">
        <a:spcBef>
          <a:spcPct val="20000"/>
        </a:spcBef>
        <a:spcAft>
          <a:spcPct val="0"/>
        </a:spcAft>
        <a:buClr>
          <a:srgbClr val="84AA33"/>
        </a:buClr>
        <a:buFont typeface="Wingdings 2" panose="05020102010507070707" pitchFamily="18" charset="2"/>
        <a:buChar char=""/>
        <a:defRPr sz="2000" kern="1200">
          <a:solidFill>
            <a:schemeClr val="tx1"/>
          </a:solidFill>
          <a:latin typeface="Tahoma" panose="020B0604030504040204" pitchFamily="34" charset="0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6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png"/><Relationship Id="rId3" Type="http://schemas.openxmlformats.org/officeDocument/2006/relationships/notesSlide" Target="../notesSlides/notesSlide6.xml"/><Relationship Id="rId7" Type="http://schemas.openxmlformats.org/officeDocument/2006/relationships/image" Target="../media/image70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Relationship Id="rId6" Type="http://schemas.openxmlformats.org/officeDocument/2006/relationships/image" Target="../media/image63.png"/><Relationship Id="rId5" Type="http://schemas.openxmlformats.org/officeDocument/2006/relationships/image" Target="../media/image54.png"/><Relationship Id="rId10" Type="http://schemas.openxmlformats.org/officeDocument/2006/relationships/image" Target="../media/image10.png"/><Relationship Id="rId4" Type="http://schemas.openxmlformats.org/officeDocument/2006/relationships/image" Target="../media/image410.png"/><Relationship Id="rId9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notesSlide" Target="../notesSlides/notesSlide7.xml"/><Relationship Id="rId7" Type="http://schemas.openxmlformats.org/officeDocument/2006/relationships/image" Target="../media/image14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8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10" Type="http://schemas.openxmlformats.org/officeDocument/2006/relationships/image" Target="../media/image170.png"/><Relationship Id="rId4" Type="http://schemas.openxmlformats.org/officeDocument/2006/relationships/image" Target="../media/image11.png"/><Relationship Id="rId9" Type="http://schemas.openxmlformats.org/officeDocument/2006/relationships/image" Target="../media/image16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9.xml"/><Relationship Id="rId6" Type="http://schemas.openxmlformats.org/officeDocument/2006/relationships/image" Target="../media/image201.png"/><Relationship Id="rId5" Type="http://schemas.openxmlformats.org/officeDocument/2006/relationships/image" Target="../media/image191.png"/><Relationship Id="rId4" Type="http://schemas.openxmlformats.org/officeDocument/2006/relationships/image" Target="../media/image18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0.png"/><Relationship Id="rId3" Type="http://schemas.openxmlformats.org/officeDocument/2006/relationships/notesSlide" Target="../notesSlides/notesSlide9.xml"/><Relationship Id="rId7" Type="http://schemas.openxmlformats.org/officeDocument/2006/relationships/image" Target="../media/image210.png"/><Relationship Id="rId12" Type="http://schemas.openxmlformats.org/officeDocument/2006/relationships/image" Target="../media/image261.pn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0.xml"/><Relationship Id="rId6" Type="http://schemas.openxmlformats.org/officeDocument/2006/relationships/image" Target="../media/image200.png"/><Relationship Id="rId11" Type="http://schemas.openxmlformats.org/officeDocument/2006/relationships/image" Target="../media/image250.png"/><Relationship Id="rId5" Type="http://schemas.openxmlformats.org/officeDocument/2006/relationships/image" Target="../media/image190.png"/><Relationship Id="rId10" Type="http://schemas.openxmlformats.org/officeDocument/2006/relationships/image" Target="../media/image240.png"/><Relationship Id="rId4" Type="http://schemas.openxmlformats.org/officeDocument/2006/relationships/image" Target="../media/image180.png"/><Relationship Id="rId9" Type="http://schemas.openxmlformats.org/officeDocument/2006/relationships/image" Target="../media/image230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1.png"/><Relationship Id="rId3" Type="http://schemas.openxmlformats.org/officeDocument/2006/relationships/notesSlide" Target="../notesSlides/notesSlide10.xml"/><Relationship Id="rId7" Type="http://schemas.openxmlformats.org/officeDocument/2006/relationships/image" Target="../media/image291.png"/><Relationship Id="rId12" Type="http://schemas.openxmlformats.org/officeDocument/2006/relationships/image" Target="../media/image340.pn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1.xml"/><Relationship Id="rId6" Type="http://schemas.openxmlformats.org/officeDocument/2006/relationships/image" Target="../media/image281.png"/><Relationship Id="rId11" Type="http://schemas.openxmlformats.org/officeDocument/2006/relationships/image" Target="../media/image330.png"/><Relationship Id="rId5" Type="http://schemas.openxmlformats.org/officeDocument/2006/relationships/image" Target="../media/image270.png"/><Relationship Id="rId10" Type="http://schemas.openxmlformats.org/officeDocument/2006/relationships/image" Target="../media/image320.png"/><Relationship Id="rId4" Type="http://schemas.openxmlformats.org/officeDocument/2006/relationships/image" Target="../media/image180.png"/><Relationship Id="rId9" Type="http://schemas.openxmlformats.org/officeDocument/2006/relationships/image" Target="../media/image31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7" Type="http://schemas.openxmlformats.org/officeDocument/2006/relationships/image" Target="../media/image37.pn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2.xml"/><Relationship Id="rId6" Type="http://schemas.openxmlformats.org/officeDocument/2006/relationships/image" Target="../media/image260.png"/><Relationship Id="rId5" Type="http://schemas.openxmlformats.org/officeDocument/2006/relationships/image" Target="../media/image36.png"/><Relationship Id="rId4" Type="http://schemas.openxmlformats.org/officeDocument/2006/relationships/image" Target="../media/image350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0.png"/><Relationship Id="rId3" Type="http://schemas.openxmlformats.org/officeDocument/2006/relationships/notesSlide" Target="../notesSlides/notesSlide12.xml"/><Relationship Id="rId7" Type="http://schemas.openxmlformats.org/officeDocument/2006/relationships/image" Target="../media/image300.pn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3.xml"/><Relationship Id="rId6" Type="http://schemas.openxmlformats.org/officeDocument/2006/relationships/image" Target="../media/image290.png"/><Relationship Id="rId5" Type="http://schemas.openxmlformats.org/officeDocument/2006/relationships/image" Target="../media/image280.png"/><Relationship Id="rId4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4.xml"/><Relationship Id="rId5" Type="http://schemas.openxmlformats.org/officeDocument/2006/relationships/image" Target="../media/image400.png"/><Relationship Id="rId4" Type="http://schemas.openxmlformats.org/officeDocument/2006/relationships/image" Target="../media/image3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5.xml"/><Relationship Id="rId5" Type="http://schemas.openxmlformats.org/officeDocument/2006/relationships/image" Target="../media/image420.png"/><Relationship Id="rId4" Type="http://schemas.openxmlformats.org/officeDocument/2006/relationships/image" Target="../media/image5.emf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notesSlide" Target="../notesSlides/notesSlide15.xml"/><Relationship Id="rId7" Type="http://schemas.openxmlformats.org/officeDocument/2006/relationships/image" Target="../media/image8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6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7" Type="http://schemas.openxmlformats.org/officeDocument/2006/relationships/image" Target="../media/image9.emf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7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8.xml"/><Relationship Id="rId6" Type="http://schemas.openxmlformats.org/officeDocument/2006/relationships/image" Target="../media/image51.png"/><Relationship Id="rId5" Type="http://schemas.openxmlformats.org/officeDocument/2006/relationships/image" Target="../media/image8.png"/><Relationship Id="rId4" Type="http://schemas.openxmlformats.org/officeDocument/2006/relationships/image" Target="../media/image5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9.xml"/><Relationship Id="rId4" Type="http://schemas.openxmlformats.org/officeDocument/2006/relationships/image" Target="../media/image5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0.xml"/><Relationship Id="rId5" Type="http://schemas.openxmlformats.org/officeDocument/2006/relationships/image" Target="../media/image10.emf"/><Relationship Id="rId4" Type="http://schemas.openxmlformats.org/officeDocument/2006/relationships/image" Target="../media/image5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1.e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7" Type="http://schemas.openxmlformats.org/officeDocument/2006/relationships/image" Target="../media/image57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1.xml"/><Relationship Id="rId6" Type="http://schemas.openxmlformats.org/officeDocument/2006/relationships/image" Target="../media/image16.png"/><Relationship Id="rId5" Type="http://schemas.openxmlformats.org/officeDocument/2006/relationships/image" Target="../media/image590.png"/><Relationship Id="rId4" Type="http://schemas.openxmlformats.org/officeDocument/2006/relationships/image" Target="../media/image5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2.xml"/><Relationship Id="rId4" Type="http://schemas.openxmlformats.org/officeDocument/2006/relationships/image" Target="../media/image1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3.xml"/><Relationship Id="rId4" Type="http://schemas.openxmlformats.org/officeDocument/2006/relationships/image" Target="../media/image2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4.xml"/><Relationship Id="rId4" Type="http://schemas.openxmlformats.org/officeDocument/2006/relationships/image" Target="../media/image2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5.xml"/><Relationship Id="rId4" Type="http://schemas.openxmlformats.org/officeDocument/2006/relationships/image" Target="../media/image22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7" Type="http://schemas.openxmlformats.org/officeDocument/2006/relationships/image" Target="../media/image76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7.xml"/><Relationship Id="rId6" Type="http://schemas.openxmlformats.org/officeDocument/2006/relationships/image" Target="../media/image75.png"/><Relationship Id="rId5" Type="http://schemas.openxmlformats.org/officeDocument/2006/relationships/image" Target="../media/image24.emf"/><Relationship Id="rId4" Type="http://schemas.openxmlformats.org/officeDocument/2006/relationships/image" Target="../media/image23.emf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8.xml"/><Relationship Id="rId5" Type="http://schemas.openxmlformats.org/officeDocument/2006/relationships/image" Target="../media/image28.emf"/><Relationship Id="rId4" Type="http://schemas.openxmlformats.org/officeDocument/2006/relationships/image" Target="../media/image27.emf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9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0.xml"/><Relationship Id="rId4" Type="http://schemas.openxmlformats.org/officeDocument/2006/relationships/image" Target="../media/image29.wmf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31.xml"/><Relationship Id="rId4" Type="http://schemas.openxmlformats.org/officeDocument/2006/relationships/image" Target="../media/image60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2.xml"/><Relationship Id="rId4" Type="http://schemas.openxmlformats.org/officeDocument/2006/relationships/image" Target="../media/image24.emf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3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4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5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5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36.xml"/><Relationship Id="rId5" Type="http://schemas.openxmlformats.org/officeDocument/2006/relationships/image" Target="../media/image401.png"/><Relationship Id="rId4" Type="http://schemas.openxmlformats.org/officeDocument/2006/relationships/image" Target="../media/image30.emf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0.png"/><Relationship Id="rId3" Type="http://schemas.openxmlformats.org/officeDocument/2006/relationships/notesSlide" Target="../notesSlides/notesSlide36.xml"/><Relationship Id="rId7" Type="http://schemas.openxmlformats.org/officeDocument/2006/relationships/image" Target="../media/image101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7.xml"/><Relationship Id="rId6" Type="http://schemas.openxmlformats.org/officeDocument/2006/relationships/image" Target="../media/image59.png"/><Relationship Id="rId5" Type="http://schemas.openxmlformats.org/officeDocument/2006/relationships/image" Target="../media/image600.png"/><Relationship Id="rId4" Type="http://schemas.openxmlformats.org/officeDocument/2006/relationships/image" Target="../media/image31.emf"/><Relationship Id="rId9" Type="http://schemas.openxmlformats.org/officeDocument/2006/relationships/image" Target="../media/image110.pn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0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8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9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0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1.xml"/><Relationship Id="rId4" Type="http://schemas.openxmlformats.org/officeDocument/2006/relationships/image" Target="../media/image35.wmf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2.xml"/><Relationship Id="rId4" Type="http://schemas.openxmlformats.org/officeDocument/2006/relationships/image" Target="../media/image35.wmf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3.xml"/><Relationship Id="rId4" Type="http://schemas.openxmlformats.org/officeDocument/2006/relationships/image" Target="../media/image38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4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4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45.xml"/><Relationship Id="rId4" Type="http://schemas.openxmlformats.org/officeDocument/2006/relationships/chart" Target="../charts/char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5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46.xml"/><Relationship Id="rId5" Type="http://schemas.openxmlformats.org/officeDocument/2006/relationships/image" Target="../media/image40.png"/><Relationship Id="rId4" Type="http://schemas.openxmlformats.org/officeDocument/2006/relationships/chart" Target="../charts/chart3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pr.org/sections/money/2014/02/26/282132576/74-476-reasons-you-should-always-get-the-bigger-pizza" TargetMode="External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themarysue.com/mpr-pizza-graph/" TargetMode="Externa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emf"/><Relationship Id="rId2" Type="http://schemas.openxmlformats.org/officeDocument/2006/relationships/image" Target="../media/image43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1.png"/><Relationship Id="rId4" Type="http://schemas.openxmlformats.org/officeDocument/2006/relationships/image" Target="../media/image49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0D55C3CE-8A90-4D5F-94B5-E3DBD1F74C1D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2590800"/>
            <a:ext cx="7772400" cy="936625"/>
          </a:xfrm>
        </p:spPr>
        <p:txBody>
          <a:bodyPr>
            <a:normAutofit/>
          </a:bodyPr>
          <a:lstStyle/>
          <a:p>
            <a:pPr algn="ctr" eaLnBrk="1" hangingPunct="1"/>
            <a:r>
              <a:rPr lang="en-US" altLang="en-US" sz="4800" b="1" dirty="0"/>
              <a:t>Regression</a:t>
            </a:r>
          </a:p>
        </p:txBody>
      </p:sp>
      <p:sp>
        <p:nvSpPr>
          <p:cNvPr id="6147" name="Rectangle 4">
            <a:extLst>
              <a:ext uri="{FF2B5EF4-FFF2-40B4-BE49-F238E27FC236}">
                <a16:creationId xmlns:a16="http://schemas.microsoft.com/office/drawing/2014/main" id="{E78BD11A-6D08-47E0-854F-8DC1304E89D9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371600" y="3505200"/>
            <a:ext cx="6477000" cy="1143000"/>
          </a:xfrm>
        </p:spPr>
        <p:txBody>
          <a:bodyPr/>
          <a:lstStyle/>
          <a:p>
            <a:pPr eaLnBrk="1" hangingPunct="1"/>
            <a:r>
              <a:rPr lang="en-US" altLang="en-US" sz="3600" dirty="0"/>
              <a:t>Reading While Skimming the Lines</a:t>
            </a:r>
          </a:p>
        </p:txBody>
      </p:sp>
    </p:spTree>
    <p:custDataLst>
      <p:tags r:id="rId1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E8F220-6B54-529B-C78C-DC07D87CFE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A group of men posing for a picture&#10;&#10;Description automatically generated">
            <a:extLst>
              <a:ext uri="{FF2B5EF4-FFF2-40B4-BE49-F238E27FC236}">
                <a16:creationId xmlns:a16="http://schemas.microsoft.com/office/drawing/2014/main" id="{E2A77DE3-7E50-323F-F499-715E8A4846D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700" y="274638"/>
            <a:ext cx="7988300" cy="5303973"/>
          </a:xfrm>
        </p:spPr>
      </p:pic>
    </p:spTree>
    <p:extLst>
      <p:ext uri="{BB962C8B-B14F-4D97-AF65-F5344CB8AC3E}">
        <p14:creationId xmlns:p14="http://schemas.microsoft.com/office/powerpoint/2010/main" val="14093973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Footer Placeholder 4">
            <a:extLst>
              <a:ext uri="{FF2B5EF4-FFF2-40B4-BE49-F238E27FC236}">
                <a16:creationId xmlns:a16="http://schemas.microsoft.com/office/drawing/2014/main" id="{3CFC690A-C734-4AEC-84C8-CA802CBF6E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http://nm.mathforcollege.com</a:t>
            </a:r>
            <a:endParaRPr lang="en-US" altLang="en-US" b="0"/>
          </a:p>
        </p:txBody>
      </p:sp>
      <p:sp>
        <p:nvSpPr>
          <p:cNvPr id="62467" name="Rectangle 2">
            <a:extLst>
              <a:ext uri="{FF2B5EF4-FFF2-40B4-BE49-F238E27FC236}">
                <a16:creationId xmlns:a16="http://schemas.microsoft.com/office/drawing/2014/main" id="{0C59DC5F-DBC6-4F66-ADD6-4C7E74D4DAE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3400" y="2857500"/>
            <a:ext cx="8229600" cy="1143000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en-US" altLang="en-US" sz="4400" b="1"/>
              <a:t>6.04</a:t>
            </a:r>
            <a:br>
              <a:rPr lang="en-US" altLang="en-US" sz="4400" b="1"/>
            </a:br>
            <a:r>
              <a:rPr lang="en-US" altLang="en-US" sz="4400" b="1"/>
              <a:t>Nonlinear Regression</a:t>
            </a:r>
          </a:p>
        </p:txBody>
      </p:sp>
    </p:spTree>
    <p:custDataLst>
      <p:tags r:id="rId1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Slide Number Placeholder 5">
            <a:extLst>
              <a:ext uri="{FF2B5EF4-FFF2-40B4-BE49-F238E27FC236}">
                <a16:creationId xmlns:a16="http://schemas.microsoft.com/office/drawing/2014/main" id="{BE7AC4D2-8BFD-419A-8C42-E708549456CF}"/>
              </a:ext>
            </a:extLst>
          </p:cNvPr>
          <p:cNvSpPr txBox="1">
            <a:spLocks noGrp="1"/>
          </p:cNvSpPr>
          <p:nvPr/>
        </p:nvSpPr>
        <p:spPr bwMode="auto">
          <a:xfrm>
            <a:off x="68580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BC7952E4-CEFF-404E-A423-76F412BA29D3}" type="slidenum">
              <a:rPr lang="en-US" altLang="en-US" sz="1400">
                <a:solidFill>
                  <a:schemeClr val="bg2"/>
                </a:solidFill>
              </a:rPr>
              <a:pPr algn="r" eaLnBrk="1" hangingPunct="1">
                <a:spcBef>
                  <a:spcPct val="0"/>
                </a:spcBef>
                <a:buFontTx/>
                <a:buNone/>
              </a:pPr>
              <a:t>4</a:t>
            </a:fld>
            <a:endParaRPr lang="en-US" altLang="en-US" sz="1400">
              <a:solidFill>
                <a:schemeClr val="bg2"/>
              </a:solidFill>
            </a:endParaRPr>
          </a:p>
        </p:txBody>
      </p:sp>
      <p:sp>
        <p:nvSpPr>
          <p:cNvPr id="22533" name="Rectangle 1026">
            <a:extLst>
              <a:ext uri="{FF2B5EF4-FFF2-40B4-BE49-F238E27FC236}">
                <a16:creationId xmlns:a16="http://schemas.microsoft.com/office/drawing/2014/main" id="{69D364A1-81E5-430C-9CE9-0E09777136D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37160" y="2286000"/>
            <a:ext cx="8869680" cy="1143000"/>
          </a:xfrm>
        </p:spPr>
        <p:txBody>
          <a:bodyPr anchor="b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5400" b="1" dirty="0">
                <a:solidFill>
                  <a:schemeClr val="tx2">
                    <a:satMod val="130000"/>
                  </a:schemeClr>
                </a:solidFill>
              </a:rPr>
              <a:t>Nonlinear Regression </a:t>
            </a:r>
            <a:r>
              <a:rPr lang="en-US" sz="5400" b="1" dirty="0">
                <a:solidFill>
                  <a:schemeClr val="tx2">
                    <a:satMod val="130000"/>
                  </a:schemeClr>
                </a:solidFill>
                <a:highlight>
                  <a:srgbClr val="FFFF00"/>
                </a:highlight>
              </a:rPr>
              <a:t>Without</a:t>
            </a:r>
            <a:r>
              <a:rPr lang="en-US" sz="5400" b="1" dirty="0">
                <a:solidFill>
                  <a:schemeClr val="tx2">
                    <a:satMod val="130000"/>
                  </a:schemeClr>
                </a:solidFill>
              </a:rPr>
              <a:t> Transformation of Data (Untransformed Data)</a:t>
            </a:r>
          </a:p>
        </p:txBody>
      </p:sp>
    </p:spTree>
    <p:custDataLst>
      <p:tags r:id="rId1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6590CB72-14CE-4FAE-9088-5D58F6B9C538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87630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83523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>
            <a:extLst>
              <a:ext uri="{FF2B5EF4-FFF2-40B4-BE49-F238E27FC236}">
                <a16:creationId xmlns:a16="http://schemas.microsoft.com/office/drawing/2014/main" id="{0F2A0344-3069-4F2F-B2BF-095273931659}"/>
              </a:ext>
            </a:extLst>
          </p:cNvPr>
          <p:cNvSpPr>
            <a:spLocks noGrp="1" noChangeArrowheads="1"/>
          </p:cNvSpPr>
          <p:nvPr>
            <p:ph type="title" sz="quarter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Nonlinear Regression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798" name="Text Box 6">
                <a:extLst>
                  <a:ext uri="{FF2B5EF4-FFF2-40B4-BE49-F238E27FC236}">
                    <a16:creationId xmlns:a16="http://schemas.microsoft.com/office/drawing/2014/main" id="{D139BB33-A6F2-44FC-9031-44DE8270BFB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33400" y="1417638"/>
                <a:ext cx="8153400" cy="40407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folHlink"/>
                  </a:buClr>
                  <a:buSzPct val="60000"/>
                  <a:buFont typeface="Wingdings" panose="05000000000000000000" pitchFamily="2" charset="2"/>
                  <a:buChar char="n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tx1"/>
                  </a:buClr>
                  <a:buSzPct val="55000"/>
                  <a:buChar char="•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tx1"/>
                  </a:buClr>
                  <a:buSzPct val="50000"/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tx1"/>
                  </a:buClr>
                  <a:buSzPct val="55000"/>
                  <a:buChar char="•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1"/>
                  </a:buClr>
                  <a:buSzPct val="50000"/>
                  <a:buChar char="•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50000"/>
                  <a:buChar char="•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50000"/>
                  <a:buChar char="•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50000"/>
                  <a:buChar char="•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50000"/>
                  <a:buChar char="•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spcBef>
                    <a:spcPct val="50000"/>
                  </a:spcBef>
                  <a:buClrTx/>
                  <a:buSzTx/>
                  <a:buNone/>
                </a:pPr>
                <a:r>
                  <a:rPr lang="en-US" altLang="en-US" sz="2400" dirty="0"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rPr>
                  <a:t>Popular nonlinear regression models. G</a:t>
                </a:r>
                <a:r>
                  <a:rPr lang="en-US" sz="2400" dirty="0">
                    <a:effectLst/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rPr>
                  <a:t>iven </a:t>
                </a:r>
                <a14:m>
                  <m:oMath xmlns:m="http://schemas.openxmlformats.org/officeDocument/2006/math">
                    <m:r>
                      <a:rPr lang="en-US" sz="24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𝑛</m:t>
                    </m:r>
                    <m:r>
                      <a:rPr lang="en-US" sz="24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 </m:t>
                    </m:r>
                  </m:oMath>
                </a14:m>
                <a:r>
                  <a:rPr lang="en-US" sz="2400" dirty="0">
                    <a:effectLst/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rPr>
                  <a:t>data pairs 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24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24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sz="24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  <m:t>1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2400" dirty="0">
                    <a:effectLst/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rPr>
                  <a:t>,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  <m:t>2</m:t>
                            </m:r>
                          </m:sub>
                        </m:sSub>
                        <m:r>
                          <a:rPr lang="en-US" sz="24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24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sz="24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  <m:t>2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2400" dirty="0">
                    <a:effectLst/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rPr>
                  <a:t>, . . .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  <m:t>𝑛</m:t>
                            </m:r>
                          </m:sub>
                        </m:sSub>
                        <m:r>
                          <a:rPr lang="en-US" sz="24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24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sz="24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  <m:t>𝑛</m:t>
                            </m:r>
                          </m:sub>
                        </m:sSub>
                      </m:e>
                    </m:d>
                  </m:oMath>
                </a14:m>
                <a:endParaRPr lang="en-US" altLang="en-US" sz="2400" dirty="0">
                  <a:latin typeface="Cambria" panose="02040503050406030204" pitchFamily="18" charset="0"/>
                  <a:ea typeface="Cambria" panose="02040503050406030204" pitchFamily="18" charset="0"/>
                  <a:cs typeface="Times New Roman" panose="02020603050405020304" pitchFamily="18" charset="0"/>
                </a:endParaRPr>
              </a:p>
              <a:p>
                <a:pPr marL="457200" indent="-457200">
                  <a:spcBef>
                    <a:spcPct val="50000"/>
                  </a:spcBef>
                  <a:buClrTx/>
                  <a:buSzTx/>
                  <a:buAutoNum type="arabicPeriod"/>
                </a:pPr>
                <a:r>
                  <a:rPr lang="en-US" altLang="en-US" sz="2400" dirty="0"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rPr>
                  <a:t>Exponential model: </a:t>
                </a:r>
                <a14:m>
                  <m:oMath xmlns:m="http://schemas.openxmlformats.org/officeDocument/2006/math">
                    <m:r>
                      <a:rPr lang="en-US" sz="240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40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𝑎</m:t>
                    </m:r>
                    <m:sSup>
                      <m:sSupPr>
                        <m:ctrlPr>
                          <a:rPr lang="en-US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𝑏𝑥</m:t>
                        </m:r>
                      </m:sup>
                    </m:sSup>
                  </m:oMath>
                </a14:m>
                <a:endParaRPr lang="en-US" sz="2400" dirty="0">
                  <a:latin typeface="Cambria" panose="02040503050406030204" pitchFamily="18" charset="0"/>
                  <a:ea typeface="Cambria" panose="02040503050406030204" pitchFamily="18" charset="0"/>
                  <a:cs typeface="Times New Roman" panose="02020603050405020304" pitchFamily="18" charset="0"/>
                </a:endParaRPr>
              </a:p>
              <a:p>
                <a:pPr marL="457200" indent="-457200">
                  <a:spcBef>
                    <a:spcPct val="50000"/>
                  </a:spcBef>
                  <a:buClrTx/>
                  <a:buSzTx/>
                  <a:buFont typeface="Wingdings" panose="05000000000000000000" pitchFamily="2" charset="2"/>
                  <a:buAutoNum type="arabicPeriod"/>
                </a:pPr>
                <a:r>
                  <a:rPr lang="en-US" altLang="en-US" sz="2400" dirty="0"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rPr>
                  <a:t>Power model:  </a:t>
                </a:r>
                <a14:m>
                  <m:oMath xmlns:m="http://schemas.openxmlformats.org/officeDocument/2006/math">
                    <m:r>
                      <a:rPr lang="en-US" sz="240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40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𝑎</m:t>
                    </m:r>
                    <m:sSup>
                      <m:sSupPr>
                        <m:ctrlPr>
                          <a:rPr lang="en-US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sup>
                    </m:sSup>
                  </m:oMath>
                </a14:m>
                <a:endParaRPr lang="en-US" sz="2400" dirty="0">
                  <a:latin typeface="Cambria" panose="02040503050406030204" pitchFamily="18" charset="0"/>
                  <a:ea typeface="Cambria" panose="02040503050406030204" pitchFamily="18" charset="0"/>
                  <a:cs typeface="Times New Roman" panose="02020603050405020304" pitchFamily="18" charset="0"/>
                </a:endParaRPr>
              </a:p>
              <a:p>
                <a:pPr marL="457200" indent="-457200">
                  <a:spcBef>
                    <a:spcPct val="50000"/>
                  </a:spcBef>
                  <a:buClrTx/>
                  <a:buSzTx/>
                  <a:buFont typeface="Wingdings" panose="05000000000000000000" pitchFamily="2" charset="2"/>
                  <a:buAutoNum type="arabicPeriod"/>
                </a:pPr>
                <a:r>
                  <a:rPr lang="en-US" altLang="en-US" sz="2400" dirty="0"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rPr>
                  <a:t>Saturation growth model:</a:t>
                </a:r>
                <a:r>
                  <a:rPr lang="en-US" sz="2400" dirty="0">
                    <a:solidFill>
                      <a:srgbClr val="000000"/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𝑎𝑥</m:t>
                        </m:r>
                      </m:num>
                      <m:den>
                        <m:r>
                          <a:rPr lang="en-US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  <m:r>
                          <a:rPr lang="en-US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den>
                    </m:f>
                  </m:oMath>
                </a14:m>
                <a:endParaRPr lang="en-US" altLang="en-US" sz="2400" dirty="0">
                  <a:latin typeface="Cambria" panose="02040503050406030204" pitchFamily="18" charset="0"/>
                  <a:ea typeface="Cambria" panose="02040503050406030204" pitchFamily="18" charset="0"/>
                  <a:cs typeface="Times New Roman" panose="02020603050405020304" pitchFamily="18" charset="0"/>
                </a:endParaRPr>
              </a:p>
              <a:p>
                <a:pPr marL="457200" indent="-457200">
                  <a:spcBef>
                    <a:spcPct val="50000"/>
                  </a:spcBef>
                  <a:buClrTx/>
                  <a:buSzTx/>
                  <a:buFont typeface="Wingdings" panose="05000000000000000000" pitchFamily="2" charset="2"/>
                  <a:buAutoNum type="arabicPeriod"/>
                </a:pPr>
                <a:r>
                  <a:rPr lang="en-US" altLang="en-US" sz="2400" dirty="0"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rPr>
                  <a:t>Polynomial model:</a:t>
                </a:r>
                <a14:m>
                  <m:oMath xmlns:m="http://schemas.openxmlformats.org/officeDocument/2006/math"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400" i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400" i="1">
                            <a:solidFill>
                              <a:srgbClr val="836967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400" i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sz="2400" i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400" i="1">
                            <a:solidFill>
                              <a:srgbClr val="836967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400" i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i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400" i="1">
                            <a:solidFill>
                              <a:srgbClr val="836967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400" i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sSup>
                      <m:sSupPr>
                        <m:ctrlPr>
                          <a:rPr lang="en-US" sz="2400" i="1">
                            <a:solidFill>
                              <a:srgbClr val="836967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2400" i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400" i="0">
                        <a:latin typeface="Cambria Math" panose="02040503050406030204" pitchFamily="18" charset="0"/>
                      </a:rPr>
                      <m:t>+⋯⋯+</m:t>
                    </m:r>
                    <m:sSub>
                      <m:sSubPr>
                        <m:ctrlPr>
                          <a:rPr lang="en-US" sz="2400" i="1">
                            <a:solidFill>
                              <a:srgbClr val="836967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</m:sSub>
                    <m:sSup>
                      <m:sSupPr>
                        <m:ctrlPr>
                          <a:rPr lang="en-US" sz="2400" i="1">
                            <a:solidFill>
                              <a:srgbClr val="836967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𝑚</m:t>
                        </m:r>
                      </m:sup>
                    </m:sSup>
                    <m:r>
                      <a:rPr lang="en-US" sz="2400" i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US" sz="2400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  <a:p>
                <a:pPr marL="457200" indent="-457200">
                  <a:spcBef>
                    <a:spcPct val="50000"/>
                  </a:spcBef>
                  <a:buClrTx/>
                  <a:buSzTx/>
                  <a:buFont typeface="Wingdings" panose="05000000000000000000" pitchFamily="2" charset="2"/>
                  <a:buAutoNum type="arabicPeriod"/>
                </a:pPr>
                <a:r>
                  <a:rPr lang="en-US" altLang="en-US" sz="2400" dirty="0"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rPr>
                  <a:t>Logistic model:</a:t>
                </a:r>
                <a14:m>
                  <m:oMath xmlns:m="http://schemas.openxmlformats.org/officeDocument/2006/math"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dirty="0" smtClean="0">
                            <a:latin typeface="Cambria Math" panose="02040503050406030204" pitchFamily="18" charset="0"/>
                          </a:rPr>
                          <m:t>𝐿</m:t>
                        </m:r>
                      </m:num>
                      <m:den>
                        <m:r>
                          <a:rPr lang="en-US" sz="2400" b="0" i="1" dirty="0" smtClean="0">
                            <a:latin typeface="Cambria Math" panose="02040503050406030204" pitchFamily="18" charset="0"/>
                          </a:rPr>
                          <m:t>1+</m:t>
                        </m:r>
                        <m:sSup>
                          <m:sSupPr>
                            <m:ctrlPr>
                              <a:rPr lang="en-US" sz="2400" b="0" i="1" dirty="0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b="0" i="1" dirty="0" smtClean="0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en-US" sz="2400" i="1" dirty="0">
                                <a:latin typeface="Cambria Math" panose="02040503050406030204" pitchFamily="18" charset="0"/>
                              </a:rPr>
                              <m:t>(</m:t>
                            </m:r>
                            <m:sSub>
                              <m:sSubPr>
                                <m:ctrlPr>
                                  <a:rPr lang="en-US" sz="2400" i="1" dirty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i="1" dirty="0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e>
                              <m:sub>
                                <m:r>
                                  <a:rPr lang="en-US" sz="2400" i="1" dirty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sub>
                            </m:sSub>
                            <m:r>
                              <a:rPr lang="en-US" sz="2400" i="1" dirty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sSub>
                              <m:sSubPr>
                                <m:ctrlPr>
                                  <a:rPr lang="en-US" sz="2400" i="1" dirty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i="1" dirty="0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e>
                              <m:sub>
                                <m:r>
                                  <a:rPr lang="en-US" sz="2400" i="1" dirty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en-US" sz="2400" i="1" dirty="0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sz="2400" i="1" dirty="0">
                                <a:latin typeface="Cambria Math" panose="02040503050406030204" pitchFamily="18" charset="0"/>
                              </a:rPr>
                              <m:t>)</m:t>
                            </m:r>
                          </m:sup>
                        </m:sSup>
                      </m:den>
                    </m:f>
                  </m:oMath>
                </a14:m>
                <a:endParaRPr lang="en-US" sz="2400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33798" name="Text Box 6">
                <a:extLst>
                  <a:ext uri="{FF2B5EF4-FFF2-40B4-BE49-F238E27FC236}">
                    <a16:creationId xmlns:a16="http://schemas.microsoft.com/office/drawing/2014/main" id="{D139BB33-A6F2-44FC-9031-44DE8270BFB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33400" y="1417638"/>
                <a:ext cx="8153400" cy="4040722"/>
              </a:xfrm>
              <a:prstGeom prst="rect">
                <a:avLst/>
              </a:prstGeom>
              <a:blipFill>
                <a:blip r:embed="rId4"/>
                <a:stretch>
                  <a:fillRect l="-1197" t="-1208" b="-453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9BFB96E1-0E69-4006-A5AA-B0247A6E62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248400" y="6400800"/>
            <a:ext cx="2895600" cy="457200"/>
          </a:xfrm>
        </p:spPr>
        <p:txBody>
          <a:bodyPr/>
          <a:lstStyle/>
          <a:p>
            <a:pPr>
              <a:defRPr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http://nm.MathForCollege.com</a:t>
            </a:r>
          </a:p>
        </p:txBody>
      </p:sp>
      <p:sp>
        <p:nvSpPr>
          <p:cNvPr id="33805" name="Slide Number Placeholder 5">
            <a:extLst>
              <a:ext uri="{FF2B5EF4-FFF2-40B4-BE49-F238E27FC236}">
                <a16:creationId xmlns:a16="http://schemas.microsoft.com/office/drawing/2014/main" id="{D90654EB-6E4F-49EE-8FC5-6527E0305F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400800"/>
            <a:ext cx="19050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l">
              <a:spcBef>
                <a:spcPct val="0"/>
              </a:spcBef>
              <a:buClrTx/>
              <a:buSzTx/>
              <a:buFontTx/>
              <a:buNone/>
            </a:pPr>
            <a:fld id="{7F639A87-35DA-4F0B-984E-5DA3B97F1427}" type="slidenum">
              <a:rPr lang="en-US" altLang="en-US" sz="1400">
                <a:solidFill>
                  <a:schemeClr val="bg2"/>
                </a:solidFill>
              </a:rPr>
              <a:pPr algn="l">
                <a:spcBef>
                  <a:spcPct val="0"/>
                </a:spcBef>
                <a:buClrTx/>
                <a:buSzTx/>
                <a:buFontTx/>
                <a:buNone/>
              </a:pPr>
              <a:t>6</a:t>
            </a:fld>
            <a:endParaRPr lang="en-US" altLang="en-US" sz="1400">
              <a:solidFill>
                <a:schemeClr val="bg2"/>
              </a:solidFill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>
            <a:extLst>
              <a:ext uri="{FF2B5EF4-FFF2-40B4-BE49-F238E27FC236}">
                <a16:creationId xmlns:a16="http://schemas.microsoft.com/office/drawing/2014/main" id="{67DFACF9-4911-4255-9ED9-B85CDB2CC02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4000"/>
              <a:t>Nonlinear Regression</a:t>
            </a:r>
          </a:p>
        </p:txBody>
      </p:sp>
      <p:sp>
        <p:nvSpPr>
          <p:cNvPr id="35843" name="Rectangle 3">
            <a:extLst>
              <a:ext uri="{FF2B5EF4-FFF2-40B4-BE49-F238E27FC236}">
                <a16:creationId xmlns:a16="http://schemas.microsoft.com/office/drawing/2014/main" id="{B0DB8C99-ED97-4ED3-B166-7BE9F6CE7E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86075" y="174307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35844" name="Rectangle 4">
            <a:extLst>
              <a:ext uri="{FF2B5EF4-FFF2-40B4-BE49-F238E27FC236}">
                <a16:creationId xmlns:a16="http://schemas.microsoft.com/office/drawing/2014/main" id="{BCBD99F0-A5D9-4091-A933-48DCE6F291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35845" name="Rectangle 5">
            <a:extLst>
              <a:ext uri="{FF2B5EF4-FFF2-40B4-BE49-F238E27FC236}">
                <a16:creationId xmlns:a16="http://schemas.microsoft.com/office/drawing/2014/main" id="{8A1E8868-6A7A-4170-8210-F6847304E7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05263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>
              <a:latin typeface="Times New Roman" panose="02020603050405020304" pitchFamily="18" charset="0"/>
            </a:endParaRPr>
          </a:p>
        </p:txBody>
      </p:sp>
      <p:sp>
        <p:nvSpPr>
          <p:cNvPr id="35846" name="Rectangle 6">
            <a:extLst>
              <a:ext uri="{FF2B5EF4-FFF2-40B4-BE49-F238E27FC236}">
                <a16:creationId xmlns:a16="http://schemas.microsoft.com/office/drawing/2014/main" id="{2FDC4C0F-E972-4FE2-B6B7-951BDA77AD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052638"/>
            <a:ext cx="5394325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35847" name="Rectangle 7">
            <a:extLst>
              <a:ext uri="{FF2B5EF4-FFF2-40B4-BE49-F238E27FC236}">
                <a16:creationId xmlns:a16="http://schemas.microsoft.com/office/drawing/2014/main" id="{675468F3-B265-4E47-8D45-A61327C7E2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487738"/>
            <a:ext cx="257175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100">
                <a:latin typeface="Times New Roman" panose="02020603050405020304" pitchFamily="18" charset="0"/>
              </a:rPr>
              <a:t> </a:t>
            </a:r>
            <a:endParaRPr lang="en-US" altLang="en-US" sz="2400">
              <a:latin typeface="Times New Roman" panose="02020603050405020304" pitchFamily="18" charset="0"/>
            </a:endParaRPr>
          </a:p>
        </p:txBody>
      </p:sp>
      <p:sp>
        <p:nvSpPr>
          <p:cNvPr id="35849" name="Rectangle 9">
            <a:extLst>
              <a:ext uri="{FF2B5EF4-FFF2-40B4-BE49-F238E27FC236}">
                <a16:creationId xmlns:a16="http://schemas.microsoft.com/office/drawing/2014/main" id="{1018A96C-7016-47FB-A0C3-29BF7CB0D4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35852" name="Rectangle 12">
            <a:extLst>
              <a:ext uri="{FF2B5EF4-FFF2-40B4-BE49-F238E27FC236}">
                <a16:creationId xmlns:a16="http://schemas.microsoft.com/office/drawing/2014/main" id="{00AEE8C3-1175-4ABA-B07F-3807F72C32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35855" name="Rectangle 15">
            <a:extLst>
              <a:ext uri="{FF2B5EF4-FFF2-40B4-BE49-F238E27FC236}">
                <a16:creationId xmlns:a16="http://schemas.microsoft.com/office/drawing/2014/main" id="{1B93B6CD-996D-49E2-AF4C-B7EBC24E96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385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35856" name="Rectangle 16">
            <a:extLst>
              <a:ext uri="{FF2B5EF4-FFF2-40B4-BE49-F238E27FC236}">
                <a16:creationId xmlns:a16="http://schemas.microsoft.com/office/drawing/2014/main" id="{C604CE21-3722-44E0-8DBC-FB12182818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289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35857" name="Rectangle 17">
            <a:extLst>
              <a:ext uri="{FF2B5EF4-FFF2-40B4-BE49-F238E27FC236}">
                <a16:creationId xmlns:a16="http://schemas.microsoft.com/office/drawing/2014/main" id="{CD77E9D1-D25C-4504-9425-7829434A21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289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35858" name="Rectangle 18">
            <a:extLst>
              <a:ext uri="{FF2B5EF4-FFF2-40B4-BE49-F238E27FC236}">
                <a16:creationId xmlns:a16="http://schemas.microsoft.com/office/drawing/2014/main" id="{D7ACA9E9-B9CA-475B-969F-D3503A72A7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289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35859" name="Rectangle 19">
            <a:extLst>
              <a:ext uri="{FF2B5EF4-FFF2-40B4-BE49-F238E27FC236}">
                <a16:creationId xmlns:a16="http://schemas.microsoft.com/office/drawing/2014/main" id="{2F810E47-DD3C-4E7E-8124-529BFE8D9B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289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35860" name="Rectangle 20">
            <a:extLst>
              <a:ext uri="{FF2B5EF4-FFF2-40B4-BE49-F238E27FC236}">
                <a16:creationId xmlns:a16="http://schemas.microsoft.com/office/drawing/2014/main" id="{5B62D421-6136-4400-B763-616F5F8C7E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289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35863" name="Rectangle 23">
            <a:extLst>
              <a:ext uri="{FF2B5EF4-FFF2-40B4-BE49-F238E27FC236}">
                <a16:creationId xmlns:a16="http://schemas.microsoft.com/office/drawing/2014/main" id="{16F59C19-702D-4C7C-9B62-EEC2ABD869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5756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35866" name="Rectangle 26">
            <a:extLst>
              <a:ext uri="{FF2B5EF4-FFF2-40B4-BE49-F238E27FC236}">
                <a16:creationId xmlns:a16="http://schemas.microsoft.com/office/drawing/2014/main" id="{E3E82B3F-4D4A-4D78-BC32-0BB0176F82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147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35867" name="Rectangle 27">
            <a:extLst>
              <a:ext uri="{FF2B5EF4-FFF2-40B4-BE49-F238E27FC236}">
                <a16:creationId xmlns:a16="http://schemas.microsoft.com/office/drawing/2014/main" id="{126D231B-54DF-4C52-84EE-EB6F5E77A0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147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35868" name="Rectangle 28">
            <a:extLst>
              <a:ext uri="{FF2B5EF4-FFF2-40B4-BE49-F238E27FC236}">
                <a16:creationId xmlns:a16="http://schemas.microsoft.com/office/drawing/2014/main" id="{F50E522C-95E9-4AD6-96EA-6409CEA9D7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147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35869" name="Rectangle 29">
            <a:extLst>
              <a:ext uri="{FF2B5EF4-FFF2-40B4-BE49-F238E27FC236}">
                <a16:creationId xmlns:a16="http://schemas.microsoft.com/office/drawing/2014/main" id="{93DCBEF5-820E-417A-BF92-35B4F1F362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147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35870" name="Rectangle 30">
            <a:extLst>
              <a:ext uri="{FF2B5EF4-FFF2-40B4-BE49-F238E27FC236}">
                <a16:creationId xmlns:a16="http://schemas.microsoft.com/office/drawing/2014/main" id="{99821927-0A77-40D5-A965-D4DA7475B4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147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35871" name="Rectangle 31">
            <a:extLst>
              <a:ext uri="{FF2B5EF4-FFF2-40B4-BE49-F238E27FC236}">
                <a16:creationId xmlns:a16="http://schemas.microsoft.com/office/drawing/2014/main" id="{BD2EF424-B45D-4767-BEDA-0A9A0B38BD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147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35872" name="Rectangle 32">
            <a:extLst>
              <a:ext uri="{FF2B5EF4-FFF2-40B4-BE49-F238E27FC236}">
                <a16:creationId xmlns:a16="http://schemas.microsoft.com/office/drawing/2014/main" id="{40D03337-D385-4A2D-B9B0-36225976C3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147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35874" name="Text Box 34">
            <a:extLst>
              <a:ext uri="{FF2B5EF4-FFF2-40B4-BE49-F238E27FC236}">
                <a16:creationId xmlns:a16="http://schemas.microsoft.com/office/drawing/2014/main" id="{936C1AEA-8EE3-4858-A117-8F314E44A9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5715000"/>
            <a:ext cx="61722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1400" b="1"/>
              <a:t>Figure.</a:t>
            </a:r>
            <a:r>
              <a:rPr lang="en-US" altLang="en-US" sz="1400"/>
              <a:t> Nonlinear regression model for discrete y vs. x data</a:t>
            </a:r>
            <a:endParaRPr lang="en-US" altLang="en-US" sz="1400" b="1"/>
          </a:p>
        </p:txBody>
      </p:sp>
      <p:grpSp>
        <p:nvGrpSpPr>
          <p:cNvPr id="35875" name="Group 35">
            <a:extLst>
              <a:ext uri="{FF2B5EF4-FFF2-40B4-BE49-F238E27FC236}">
                <a16:creationId xmlns:a16="http://schemas.microsoft.com/office/drawing/2014/main" id="{9227A476-A644-41C4-8E22-4FE96823D54F}"/>
              </a:ext>
            </a:extLst>
          </p:cNvPr>
          <p:cNvGrpSpPr>
            <a:grpSpLocks/>
          </p:cNvGrpSpPr>
          <p:nvPr/>
        </p:nvGrpSpPr>
        <p:grpSpPr bwMode="auto">
          <a:xfrm>
            <a:off x="2209800" y="3048000"/>
            <a:ext cx="4052888" cy="2571750"/>
            <a:chOff x="1338" y="1901"/>
            <a:chExt cx="2553" cy="1620"/>
          </a:xfrm>
        </p:grpSpPr>
        <p:sp>
          <p:nvSpPr>
            <p:cNvPr id="35878" name="Line 36">
              <a:extLst>
                <a:ext uri="{FF2B5EF4-FFF2-40B4-BE49-F238E27FC236}">
                  <a16:creationId xmlns:a16="http://schemas.microsoft.com/office/drawing/2014/main" id="{A2A0B418-A494-4708-BE5D-349622D00F7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38" y="3444"/>
              <a:ext cx="2516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879" name="Line 37">
              <a:extLst>
                <a:ext uri="{FF2B5EF4-FFF2-40B4-BE49-F238E27FC236}">
                  <a16:creationId xmlns:a16="http://schemas.microsoft.com/office/drawing/2014/main" id="{C5F4D247-1B93-4764-8F18-0949A464386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412" y="1901"/>
              <a:ext cx="0" cy="162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880" name="Freeform 38">
              <a:extLst>
                <a:ext uri="{FF2B5EF4-FFF2-40B4-BE49-F238E27FC236}">
                  <a16:creationId xmlns:a16="http://schemas.microsoft.com/office/drawing/2014/main" id="{40A10D00-4B6E-477F-BA8F-745ADED466C9}"/>
                </a:ext>
              </a:extLst>
            </p:cNvPr>
            <p:cNvSpPr>
              <a:spLocks/>
            </p:cNvSpPr>
            <p:nvPr/>
          </p:nvSpPr>
          <p:spPr bwMode="auto">
            <a:xfrm>
              <a:off x="1560" y="2210"/>
              <a:ext cx="2072" cy="1080"/>
            </a:xfrm>
            <a:custGeom>
              <a:avLst/>
              <a:gdLst>
                <a:gd name="T0" fmla="*/ 0 w 5040"/>
                <a:gd name="T1" fmla="*/ 0 h 2520"/>
                <a:gd name="T2" fmla="*/ 0 w 5040"/>
                <a:gd name="T3" fmla="*/ 0 h 2520"/>
                <a:gd name="T4" fmla="*/ 0 w 5040"/>
                <a:gd name="T5" fmla="*/ 0 h 2520"/>
                <a:gd name="T6" fmla="*/ 0 w 5040"/>
                <a:gd name="T7" fmla="*/ 0 h 2520"/>
                <a:gd name="T8" fmla="*/ 0 w 5040"/>
                <a:gd name="T9" fmla="*/ 0 h 252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040"/>
                <a:gd name="T16" fmla="*/ 0 h 2520"/>
                <a:gd name="T17" fmla="*/ 5040 w 5040"/>
                <a:gd name="T18" fmla="*/ 2520 h 252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040" h="2520">
                  <a:moveTo>
                    <a:pt x="0" y="2520"/>
                  </a:moveTo>
                  <a:cubicBezTo>
                    <a:pt x="75" y="2205"/>
                    <a:pt x="150" y="1890"/>
                    <a:pt x="360" y="1620"/>
                  </a:cubicBezTo>
                  <a:cubicBezTo>
                    <a:pt x="570" y="1350"/>
                    <a:pt x="840" y="1110"/>
                    <a:pt x="1260" y="900"/>
                  </a:cubicBezTo>
                  <a:cubicBezTo>
                    <a:pt x="1680" y="690"/>
                    <a:pt x="2250" y="510"/>
                    <a:pt x="2880" y="360"/>
                  </a:cubicBezTo>
                  <a:cubicBezTo>
                    <a:pt x="3510" y="210"/>
                    <a:pt x="4680" y="60"/>
                    <a:pt x="5040" y="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881" name="Oval 39">
              <a:extLst>
                <a:ext uri="{FF2B5EF4-FFF2-40B4-BE49-F238E27FC236}">
                  <a16:creationId xmlns:a16="http://schemas.microsoft.com/office/drawing/2014/main" id="{82C69AB3-B385-4CD8-8475-EE365902FC6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78" y="3135"/>
              <a:ext cx="59" cy="61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SzPct val="55000"/>
                <a:buChar char="•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tx1"/>
                </a:buClr>
                <a:buSzPct val="50000"/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1"/>
                </a:buClr>
                <a:buSzPct val="55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tx1"/>
                </a:buClr>
                <a:buSzPct val="50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50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50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50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50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2400"/>
            </a:p>
          </p:txBody>
        </p:sp>
        <p:sp>
          <p:nvSpPr>
            <p:cNvPr id="35882" name="Oval 40">
              <a:extLst>
                <a:ext uri="{FF2B5EF4-FFF2-40B4-BE49-F238E27FC236}">
                  <a16:creationId xmlns:a16="http://schemas.microsoft.com/office/drawing/2014/main" id="{C9407891-A0A4-4110-96BF-81BAFD3B5DE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00" y="2441"/>
              <a:ext cx="59" cy="61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SzPct val="55000"/>
                <a:buChar char="•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tx1"/>
                </a:buClr>
                <a:buSzPct val="50000"/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1"/>
                </a:buClr>
                <a:buSzPct val="55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tx1"/>
                </a:buClr>
                <a:buSzPct val="50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50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50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50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50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2400"/>
            </a:p>
          </p:txBody>
        </p:sp>
        <p:sp>
          <p:nvSpPr>
            <p:cNvPr id="35883" name="Oval 41">
              <a:extLst>
                <a:ext uri="{FF2B5EF4-FFF2-40B4-BE49-F238E27FC236}">
                  <a16:creationId xmlns:a16="http://schemas.microsoft.com/office/drawing/2014/main" id="{3823D41A-938F-46AA-90F4-322C6DE84D2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92" y="2518"/>
              <a:ext cx="60" cy="62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SzPct val="55000"/>
                <a:buChar char="•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tx1"/>
                </a:buClr>
                <a:buSzPct val="50000"/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1"/>
                </a:buClr>
                <a:buSzPct val="55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tx1"/>
                </a:buClr>
                <a:buSzPct val="50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50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50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50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50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2400"/>
            </a:p>
          </p:txBody>
        </p:sp>
        <p:sp>
          <p:nvSpPr>
            <p:cNvPr id="35884" name="Oval 42">
              <a:extLst>
                <a:ext uri="{FF2B5EF4-FFF2-40B4-BE49-F238E27FC236}">
                  <a16:creationId xmlns:a16="http://schemas.microsoft.com/office/drawing/2014/main" id="{F63D333B-CEF2-4E67-B40E-00A95763DF7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88" y="2210"/>
              <a:ext cx="59" cy="61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SzPct val="55000"/>
                <a:buChar char="•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tx1"/>
                </a:buClr>
                <a:buSzPct val="50000"/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1"/>
                </a:buClr>
                <a:buSzPct val="55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tx1"/>
                </a:buClr>
                <a:buSzPct val="50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50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50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50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50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2400"/>
            </a:p>
          </p:txBody>
        </p:sp>
        <p:sp>
          <p:nvSpPr>
            <p:cNvPr id="35885" name="Oval 43">
              <a:extLst>
                <a:ext uri="{FF2B5EF4-FFF2-40B4-BE49-F238E27FC236}">
                  <a16:creationId xmlns:a16="http://schemas.microsoft.com/office/drawing/2014/main" id="{66BEB674-A04E-4F35-8679-D853ED43EDC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58" y="2055"/>
              <a:ext cx="59" cy="61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SzPct val="55000"/>
                <a:buChar char="•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tx1"/>
                </a:buClr>
                <a:buSzPct val="50000"/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1"/>
                </a:buClr>
                <a:buSzPct val="55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tx1"/>
                </a:buClr>
                <a:buSzPct val="50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50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50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50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50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2400"/>
            </a:p>
          </p:txBody>
        </p:sp>
        <p:sp>
          <p:nvSpPr>
            <p:cNvPr id="35886" name="Line 44">
              <a:extLst>
                <a:ext uri="{FF2B5EF4-FFF2-40B4-BE49-F238E27FC236}">
                  <a16:creationId xmlns:a16="http://schemas.microsoft.com/office/drawing/2014/main" id="{F3E0051E-7D09-499B-A02E-DAA7818E9AC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2936" y="2364"/>
              <a:ext cx="296" cy="30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5887" name="Object 45">
                  <a:extLst>
                    <a:ext uri="{FF2B5EF4-FFF2-40B4-BE49-F238E27FC236}">
                      <a16:creationId xmlns:a16="http://schemas.microsoft.com/office/drawing/2014/main" id="{820B1C73-39B1-4037-B8B6-F9BAC5C48B62}"/>
                    </a:ext>
                  </a:extLst>
                </p:cNvPr>
                <p:cNvSpPr txBox="1"/>
                <p:nvPr/>
              </p:nvSpPr>
              <p:spPr bwMode="auto">
                <a:xfrm>
                  <a:off x="3285" y="2613"/>
                  <a:ext cx="606" cy="223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>
                  <a:normAutofit fontScale="85000" lnSpcReduction="10000"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oMath>
                    </m:oMathPara>
                  </a14:m>
                  <a:endParaRPr lang="en-US"/>
                </a:p>
              </p:txBody>
            </p:sp>
          </mc:Choice>
          <mc:Fallback xmlns="">
            <p:sp>
              <p:nvSpPr>
                <p:cNvPr id="35887" name="Object 45">
                  <a:extLst>
                    <a:ext uri="{FF2B5EF4-FFF2-40B4-BE49-F238E27FC236}">
                      <a16:creationId xmlns:a16="http://schemas.microsoft.com/office/drawing/2014/main" id="{820B1C73-39B1-4037-B8B6-F9BAC5C48B6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285" y="2613"/>
                  <a:ext cx="606" cy="223"/>
                </a:xfrm>
                <a:prstGeom prst="rect">
                  <a:avLst/>
                </a:prstGeom>
                <a:blipFill>
                  <a:blip r:embed="rId4"/>
                  <a:stretch>
                    <a:fillRect b="-3448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5888" name="Object 46">
                  <a:extLst>
                    <a:ext uri="{FF2B5EF4-FFF2-40B4-BE49-F238E27FC236}">
                      <a16:creationId xmlns:a16="http://schemas.microsoft.com/office/drawing/2014/main" id="{BEBCA3A6-6C18-4F84-ACF3-95492095031F}"/>
                    </a:ext>
                  </a:extLst>
                </p:cNvPr>
                <p:cNvSpPr txBox="1"/>
                <p:nvPr/>
              </p:nvSpPr>
              <p:spPr bwMode="auto">
                <a:xfrm>
                  <a:off x="3336" y="1929"/>
                  <a:ext cx="452" cy="256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>
                  <a:normAutofit fontScale="85000" lnSpcReduction="10000"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oMath>
                    </m:oMathPara>
                  </a14:m>
                  <a:endParaRPr lang="en-US"/>
                </a:p>
              </p:txBody>
            </p:sp>
          </mc:Choice>
          <mc:Fallback xmlns="">
            <p:sp>
              <p:nvSpPr>
                <p:cNvPr id="35888" name="Object 46">
                  <a:extLst>
                    <a:ext uri="{FF2B5EF4-FFF2-40B4-BE49-F238E27FC236}">
                      <a16:creationId xmlns:a16="http://schemas.microsoft.com/office/drawing/2014/main" id="{BEBCA3A6-6C18-4F84-ACF3-95492095031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336" y="1929"/>
                  <a:ext cx="452" cy="256"/>
                </a:xfrm>
                <a:prstGeom prst="rect">
                  <a:avLst/>
                </a:prstGeom>
                <a:blipFill>
                  <a:blip r:embed="rId5"/>
                  <a:stretch>
                    <a:fillRect r="-11864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5889" name="Object 47">
                  <a:extLst>
                    <a:ext uri="{FF2B5EF4-FFF2-40B4-BE49-F238E27FC236}">
                      <a16:creationId xmlns:a16="http://schemas.microsoft.com/office/drawing/2014/main" id="{B8B6FEA0-68A3-4DA3-BD25-76CC31FEDF87}"/>
                    </a:ext>
                  </a:extLst>
                </p:cNvPr>
                <p:cNvSpPr txBox="1"/>
                <p:nvPr/>
              </p:nvSpPr>
              <p:spPr bwMode="auto">
                <a:xfrm>
                  <a:off x="1456" y="3089"/>
                  <a:ext cx="442" cy="266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txBody>
                <a:bodyPr>
                  <a:normAutofit fontScale="85000" lnSpcReduction="10000"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oMath>
                    </m:oMathPara>
                  </a14:m>
                  <a:endParaRPr lang="en-US"/>
                </a:p>
              </p:txBody>
            </p:sp>
          </mc:Choice>
          <mc:Fallback xmlns="">
            <p:sp>
              <p:nvSpPr>
                <p:cNvPr id="35889" name="Object 47">
                  <a:extLst>
                    <a:ext uri="{FF2B5EF4-FFF2-40B4-BE49-F238E27FC236}">
                      <a16:creationId xmlns:a16="http://schemas.microsoft.com/office/drawing/2014/main" id="{B8B6FEA0-68A3-4DA3-BD25-76CC31FEDF8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1456" y="3089"/>
                  <a:ext cx="442" cy="266"/>
                </a:xfrm>
                <a:prstGeom prst="rect">
                  <a:avLst/>
                </a:prstGeom>
                <a:blipFill>
                  <a:blip r:embed="rId6"/>
                  <a:stretch>
                    <a:fillRect r="-11304"/>
                  </a:stretch>
                </a:blipFill>
                <a:ln>
                  <a:noFill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5890" name="Object 48">
                  <a:extLst>
                    <a:ext uri="{FF2B5EF4-FFF2-40B4-BE49-F238E27FC236}">
                      <a16:creationId xmlns:a16="http://schemas.microsoft.com/office/drawing/2014/main" id="{C63D0716-1C56-43C3-A629-5A6C074B3C4C}"/>
                    </a:ext>
                  </a:extLst>
                </p:cNvPr>
                <p:cNvSpPr txBox="1"/>
                <p:nvPr/>
              </p:nvSpPr>
              <p:spPr bwMode="auto">
                <a:xfrm>
                  <a:off x="1419" y="2350"/>
                  <a:ext cx="471" cy="257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>
                  <a:normAutofit fontScale="92500"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oMath>
                    </m:oMathPara>
                  </a14:m>
                  <a:endParaRPr lang="en-US"/>
                </a:p>
              </p:txBody>
            </p:sp>
          </mc:Choice>
          <mc:Fallback xmlns="">
            <p:sp>
              <p:nvSpPr>
                <p:cNvPr id="35890" name="Object 48">
                  <a:extLst>
                    <a:ext uri="{FF2B5EF4-FFF2-40B4-BE49-F238E27FC236}">
                      <a16:creationId xmlns:a16="http://schemas.microsoft.com/office/drawing/2014/main" id="{C63D0716-1C56-43C3-A629-5A6C074B3C4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1419" y="2350"/>
                  <a:ext cx="471" cy="257"/>
                </a:xfrm>
                <a:prstGeom prst="rect">
                  <a:avLst/>
                </a:prstGeom>
                <a:blipFill>
                  <a:blip r:embed="rId7"/>
                  <a:stretch>
                    <a:fillRect l="-1639" r="-18852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5891" name="Object 49">
                  <a:extLst>
                    <a:ext uri="{FF2B5EF4-FFF2-40B4-BE49-F238E27FC236}">
                      <a16:creationId xmlns:a16="http://schemas.microsoft.com/office/drawing/2014/main" id="{CC71BE8E-EBCD-4B88-9ABA-1F04213EB747}"/>
                    </a:ext>
                  </a:extLst>
                </p:cNvPr>
                <p:cNvSpPr txBox="1"/>
                <p:nvPr/>
              </p:nvSpPr>
              <p:spPr bwMode="auto">
                <a:xfrm>
                  <a:off x="1822" y="2718"/>
                  <a:ext cx="420" cy="26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>
                  <a:normAutofit fontScale="85000" lnSpcReduction="10000"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oMath>
                    </m:oMathPara>
                  </a14:m>
                  <a:endParaRPr lang="en-US"/>
                </a:p>
              </p:txBody>
            </p:sp>
          </mc:Choice>
          <mc:Fallback xmlns="">
            <p:sp>
              <p:nvSpPr>
                <p:cNvPr id="35891" name="Object 49">
                  <a:extLst>
                    <a:ext uri="{FF2B5EF4-FFF2-40B4-BE49-F238E27FC236}">
                      <a16:creationId xmlns:a16="http://schemas.microsoft.com/office/drawing/2014/main" id="{CC71BE8E-EBCD-4B88-9ABA-1F04213EB74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1822" y="2718"/>
                  <a:ext cx="420" cy="260"/>
                </a:xfrm>
                <a:prstGeom prst="rect">
                  <a:avLst/>
                </a:prstGeom>
                <a:blipFill>
                  <a:blip r:embed="rId8"/>
                  <a:stretch>
                    <a:fillRect r="-11009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5892" name="Oval 50">
              <a:extLst>
                <a:ext uri="{FF2B5EF4-FFF2-40B4-BE49-F238E27FC236}">
                  <a16:creationId xmlns:a16="http://schemas.microsoft.com/office/drawing/2014/main" id="{13ACE28E-4F7E-423E-BCF5-2175908C9F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76" y="2823"/>
              <a:ext cx="60" cy="51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SzPct val="55000"/>
                <a:buChar char="•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tx1"/>
                </a:buClr>
                <a:buSzPct val="50000"/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1"/>
                </a:buClr>
                <a:buSzPct val="55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tx1"/>
                </a:buClr>
                <a:buSzPct val="50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50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50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50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50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2400"/>
            </a:p>
          </p:txBody>
        </p:sp>
        <p:sp>
          <p:nvSpPr>
            <p:cNvPr id="35893" name="Line 51">
              <a:extLst>
                <a:ext uri="{FF2B5EF4-FFF2-40B4-BE49-F238E27FC236}">
                  <a16:creationId xmlns:a16="http://schemas.microsoft.com/office/drawing/2014/main" id="{0FFC2547-F073-4790-AACE-D8F0851DEA8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327" y="2507"/>
              <a:ext cx="0" cy="31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5894" name="Object 52">
                  <a:extLst>
                    <a:ext uri="{FF2B5EF4-FFF2-40B4-BE49-F238E27FC236}">
                      <a16:creationId xmlns:a16="http://schemas.microsoft.com/office/drawing/2014/main" id="{527D362C-7730-4B98-9D4D-3C1EC0A57C16}"/>
                    </a:ext>
                  </a:extLst>
                </p:cNvPr>
                <p:cNvSpPr txBox="1"/>
                <p:nvPr/>
              </p:nvSpPr>
              <p:spPr bwMode="auto">
                <a:xfrm>
                  <a:off x="2680" y="2928"/>
                  <a:ext cx="594" cy="265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>
                  <a:normAutofit fontScale="70000" lnSpcReduction="20000"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oMath>
                    </m:oMathPara>
                  </a14:m>
                  <a:endParaRPr lang="en-US"/>
                </a:p>
              </p:txBody>
            </p:sp>
          </mc:Choice>
          <mc:Fallback xmlns="">
            <p:sp>
              <p:nvSpPr>
                <p:cNvPr id="35894" name="Object 52">
                  <a:extLst>
                    <a:ext uri="{FF2B5EF4-FFF2-40B4-BE49-F238E27FC236}">
                      <a16:creationId xmlns:a16="http://schemas.microsoft.com/office/drawing/2014/main" id="{527D362C-7730-4B98-9D4D-3C1EC0A57C1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2680" y="2928"/>
                  <a:ext cx="594" cy="265"/>
                </a:xfrm>
                <a:prstGeom prst="rect">
                  <a:avLst/>
                </a:prstGeom>
                <a:blipFill>
                  <a:blip r:embed="rId9"/>
                  <a:stretch>
                    <a:fillRect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5895" name="Line 53">
              <a:extLst>
                <a:ext uri="{FF2B5EF4-FFF2-40B4-BE49-F238E27FC236}">
                  <a16:creationId xmlns:a16="http://schemas.microsoft.com/office/drawing/2014/main" id="{60661A1D-F307-4ADB-B5E0-17B97ED529D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327" y="2665"/>
              <a:ext cx="346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35896" name="Line 54">
              <a:extLst>
                <a:ext uri="{FF2B5EF4-FFF2-40B4-BE49-F238E27FC236}">
                  <a16:creationId xmlns:a16="http://schemas.microsoft.com/office/drawing/2014/main" id="{29E892A3-F344-4CBF-B73E-E160D737BB0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08" y="2496"/>
              <a:ext cx="24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35897" name="Line 55">
              <a:extLst>
                <a:ext uri="{FF2B5EF4-FFF2-40B4-BE49-F238E27FC236}">
                  <a16:creationId xmlns:a16="http://schemas.microsoft.com/office/drawing/2014/main" id="{0ED53A79-0D2C-4AC8-996B-53BF463510C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08" y="2832"/>
              <a:ext cx="24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  <p:sp>
        <p:nvSpPr>
          <p:cNvPr id="56" name="Footer Placeholder 4">
            <a:extLst>
              <a:ext uri="{FF2B5EF4-FFF2-40B4-BE49-F238E27FC236}">
                <a16:creationId xmlns:a16="http://schemas.microsoft.com/office/drawing/2014/main" id="{2776E3DD-DFDE-46B5-BF33-1329C29B3C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248400" y="6400800"/>
            <a:ext cx="2895600" cy="457200"/>
          </a:xfrm>
        </p:spPr>
        <p:txBody>
          <a:bodyPr/>
          <a:lstStyle/>
          <a:p>
            <a:pPr>
              <a:defRPr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http://nm.MathForCollege.com</a:t>
            </a:r>
          </a:p>
        </p:txBody>
      </p:sp>
      <p:sp>
        <p:nvSpPr>
          <p:cNvPr id="35877" name="Slide Number Placeholder 5">
            <a:extLst>
              <a:ext uri="{FF2B5EF4-FFF2-40B4-BE49-F238E27FC236}">
                <a16:creationId xmlns:a16="http://schemas.microsoft.com/office/drawing/2014/main" id="{3B26199B-4F54-4464-872B-3168E02433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400800"/>
            <a:ext cx="19050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l">
              <a:spcBef>
                <a:spcPct val="0"/>
              </a:spcBef>
              <a:buClrTx/>
              <a:buSzTx/>
              <a:buFontTx/>
              <a:buNone/>
            </a:pPr>
            <a:fld id="{2FCE5763-C660-4164-90F5-F23EE56700D3}" type="slidenum">
              <a:rPr lang="en-US" altLang="en-US" sz="1400">
                <a:solidFill>
                  <a:schemeClr val="bg2"/>
                </a:solidFill>
              </a:rPr>
              <a:pPr algn="l">
                <a:spcBef>
                  <a:spcPct val="0"/>
                </a:spcBef>
                <a:buClrTx/>
                <a:buSzTx/>
                <a:buFontTx/>
                <a:buNone/>
              </a:pPr>
              <a:t>7</a:t>
            </a:fld>
            <a:endParaRPr lang="en-US" altLang="en-US" sz="1400">
              <a:solidFill>
                <a:schemeClr val="bg2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9" name="TextBox 78">
                <a:extLst>
                  <a:ext uri="{FF2B5EF4-FFF2-40B4-BE49-F238E27FC236}">
                    <a16:creationId xmlns:a16="http://schemas.microsoft.com/office/drawing/2014/main" id="{F6CB0793-C821-4BD2-9729-56107813D4DA}"/>
                  </a:ext>
                </a:extLst>
              </p:cNvPr>
              <p:cNvSpPr txBox="1"/>
              <p:nvPr/>
            </p:nvSpPr>
            <p:spPr>
              <a:xfrm>
                <a:off x="168279" y="1501775"/>
                <a:ext cx="8686792" cy="95410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algn="just" hangingPunct="0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28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Given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8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8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8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28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28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sz="28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28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,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8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8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8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sz="28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28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sz="28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28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, . . .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8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8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8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𝑛</m:t>
                            </m:r>
                          </m:sub>
                        </m:sSub>
                        <m:r>
                          <a:rPr lang="en-US" sz="28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28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sz="28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𝑛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28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, best fit </a:t>
                </a:r>
                <a14:m>
                  <m:oMath xmlns:m="http://schemas.openxmlformats.org/officeDocument/2006/math">
                    <m:r>
                      <a:rPr lang="en-US" sz="28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𝑦</m:t>
                    </m:r>
                    <m:r>
                      <a:rPr lang="en-US" sz="28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=</m:t>
                    </m:r>
                    <m:r>
                      <a:rPr lang="en-US" sz="2800" b="0" i="1" smtClea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𝑓</m:t>
                    </m:r>
                    <m:r>
                      <a:rPr lang="en-US" sz="2800" b="0" i="1" smtClea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(</m:t>
                    </m:r>
                    <m:r>
                      <a:rPr lang="en-US" sz="2800" b="0" i="1" smtClea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𝑥</m:t>
                    </m:r>
                    <m:r>
                      <a:rPr lang="en-US" sz="2800" b="0" i="1" smtClea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)</m:t>
                    </m:r>
                  </m:oMath>
                </a14:m>
                <a:r>
                  <a:rPr lang="en-US" sz="28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to the data.  </a:t>
                </a:r>
              </a:p>
            </p:txBody>
          </p:sp>
        </mc:Choice>
        <mc:Fallback xmlns="">
          <p:sp>
            <p:nvSpPr>
              <p:cNvPr id="79" name="TextBox 78">
                <a:extLst>
                  <a:ext uri="{FF2B5EF4-FFF2-40B4-BE49-F238E27FC236}">
                    <a16:creationId xmlns:a16="http://schemas.microsoft.com/office/drawing/2014/main" id="{F6CB0793-C821-4BD2-9729-56107813D4D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8279" y="1501775"/>
                <a:ext cx="8686792" cy="954107"/>
              </a:xfrm>
              <a:prstGeom prst="rect">
                <a:avLst/>
              </a:prstGeom>
              <a:blipFill>
                <a:blip r:embed="rId10"/>
                <a:stretch>
                  <a:fillRect l="-1474" t="-6369" r="-1404" b="-165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>
            <a:extLst>
              <a:ext uri="{FF2B5EF4-FFF2-40B4-BE49-F238E27FC236}">
                <a16:creationId xmlns:a16="http://schemas.microsoft.com/office/drawing/2014/main" id="{04CCF123-0ADD-4774-A04C-AF572ACF682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42180" y="-12035"/>
            <a:ext cx="7498080" cy="1143000"/>
          </a:xfrm>
        </p:spPr>
        <p:txBody>
          <a:bodyPr/>
          <a:lstStyle/>
          <a:p>
            <a:pPr eaLnBrk="1" hangingPunct="1"/>
            <a:r>
              <a:rPr lang="en-US" altLang="en-US" dirty="0"/>
              <a:t>Exponential Model</a:t>
            </a:r>
          </a:p>
        </p:txBody>
      </p:sp>
      <p:sp>
        <p:nvSpPr>
          <p:cNvPr id="39944" name="Rectangle 8">
            <a:extLst>
              <a:ext uri="{FF2B5EF4-FFF2-40B4-BE49-F238E27FC236}">
                <a16:creationId xmlns:a16="http://schemas.microsoft.com/office/drawing/2014/main" id="{40CF8794-715F-434C-A242-A213291F1C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146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39946" name="Text Box 10">
            <a:extLst>
              <a:ext uri="{FF2B5EF4-FFF2-40B4-BE49-F238E27FC236}">
                <a16:creationId xmlns:a16="http://schemas.microsoft.com/office/drawing/2014/main" id="{DCEC452F-88CB-4789-BF10-9A3A15483F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5257800"/>
            <a:ext cx="5486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endParaRPr lang="en-US" altLang="en-US" sz="1900"/>
          </a:p>
        </p:txBody>
      </p:sp>
      <p:sp>
        <p:nvSpPr>
          <p:cNvPr id="39947" name="Text Box 11">
            <a:extLst>
              <a:ext uri="{FF2B5EF4-FFF2-40B4-BE49-F238E27FC236}">
                <a16:creationId xmlns:a16="http://schemas.microsoft.com/office/drawing/2014/main" id="{E12A4EDF-0AC5-49E3-A077-A2B33CBED9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5486400"/>
            <a:ext cx="54102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1400" b="1"/>
              <a:t>Figure.</a:t>
            </a:r>
            <a:r>
              <a:rPr lang="en-US" altLang="en-US" sz="1400"/>
              <a:t> Exponential model of nonlinear regression for y vs. x data</a:t>
            </a:r>
            <a:endParaRPr lang="en-US" altLang="en-US" sz="1400" b="1"/>
          </a:p>
        </p:txBody>
      </p:sp>
      <p:sp>
        <p:nvSpPr>
          <p:cNvPr id="39948" name="Line 12">
            <a:extLst>
              <a:ext uri="{FF2B5EF4-FFF2-40B4-BE49-F238E27FC236}">
                <a16:creationId xmlns:a16="http://schemas.microsoft.com/office/drawing/2014/main" id="{E6ADFE12-ADE3-4DAE-85FD-0037D495C9A9}"/>
              </a:ext>
            </a:extLst>
          </p:cNvPr>
          <p:cNvSpPr>
            <a:spLocks noChangeShapeType="1"/>
          </p:cNvSpPr>
          <p:nvPr/>
        </p:nvSpPr>
        <p:spPr bwMode="auto">
          <a:xfrm>
            <a:off x="3586420" y="4647036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grpSp>
        <p:nvGrpSpPr>
          <p:cNvPr id="39949" name="Group 14">
            <a:extLst>
              <a:ext uri="{FF2B5EF4-FFF2-40B4-BE49-F238E27FC236}">
                <a16:creationId xmlns:a16="http://schemas.microsoft.com/office/drawing/2014/main" id="{F1DEA0F7-1148-428E-BD0C-816896D30F7E}"/>
              </a:ext>
            </a:extLst>
          </p:cNvPr>
          <p:cNvGrpSpPr>
            <a:grpSpLocks/>
          </p:cNvGrpSpPr>
          <p:nvPr/>
        </p:nvGrpSpPr>
        <p:grpSpPr bwMode="auto">
          <a:xfrm>
            <a:off x="1257300" y="2547938"/>
            <a:ext cx="5943600" cy="3581400"/>
            <a:chOff x="847" y="1632"/>
            <a:chExt cx="3552" cy="2160"/>
          </a:xfrm>
        </p:grpSpPr>
        <p:sp>
          <p:nvSpPr>
            <p:cNvPr id="39953" name="AutoShape 15">
              <a:extLst>
                <a:ext uri="{FF2B5EF4-FFF2-40B4-BE49-F238E27FC236}">
                  <a16:creationId xmlns:a16="http://schemas.microsoft.com/office/drawing/2014/main" id="{D80E4241-C004-4F6B-BF3F-CA8F3BA77F44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847" y="1632"/>
              <a:ext cx="3552" cy="21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SzPct val="55000"/>
                <a:buChar char="•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tx1"/>
                </a:buClr>
                <a:buSzPct val="50000"/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1"/>
                </a:buClr>
                <a:buSzPct val="55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tx1"/>
                </a:buClr>
                <a:buSzPct val="50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50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50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50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50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2400"/>
            </a:p>
          </p:txBody>
        </p:sp>
        <p:sp>
          <p:nvSpPr>
            <p:cNvPr id="39954" name="Line 16">
              <a:extLst>
                <a:ext uri="{FF2B5EF4-FFF2-40B4-BE49-F238E27FC236}">
                  <a16:creationId xmlns:a16="http://schemas.microsoft.com/office/drawing/2014/main" id="{0B3F3A0C-A657-4114-A1CB-893A75F132A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38" y="3252"/>
              <a:ext cx="2516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955" name="Line 17">
              <a:extLst>
                <a:ext uri="{FF2B5EF4-FFF2-40B4-BE49-F238E27FC236}">
                  <a16:creationId xmlns:a16="http://schemas.microsoft.com/office/drawing/2014/main" id="{0932809A-E84A-4393-871C-067F0DB5443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412" y="1709"/>
              <a:ext cx="0" cy="162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956" name="Freeform 18">
              <a:extLst>
                <a:ext uri="{FF2B5EF4-FFF2-40B4-BE49-F238E27FC236}">
                  <a16:creationId xmlns:a16="http://schemas.microsoft.com/office/drawing/2014/main" id="{B6A3947B-4499-47E2-A342-FD5781F2E67E}"/>
                </a:ext>
              </a:extLst>
            </p:cNvPr>
            <p:cNvSpPr>
              <a:spLocks/>
            </p:cNvSpPr>
            <p:nvPr/>
          </p:nvSpPr>
          <p:spPr bwMode="auto">
            <a:xfrm flipV="1">
              <a:off x="1491" y="2027"/>
              <a:ext cx="2287" cy="1168"/>
            </a:xfrm>
            <a:custGeom>
              <a:avLst/>
              <a:gdLst>
                <a:gd name="T0" fmla="*/ 0 w 5040"/>
                <a:gd name="T1" fmla="*/ 0 h 2520"/>
                <a:gd name="T2" fmla="*/ 0 w 5040"/>
                <a:gd name="T3" fmla="*/ 0 h 2520"/>
                <a:gd name="T4" fmla="*/ 0 w 5040"/>
                <a:gd name="T5" fmla="*/ 0 h 2520"/>
                <a:gd name="T6" fmla="*/ 0 w 5040"/>
                <a:gd name="T7" fmla="*/ 0 h 2520"/>
                <a:gd name="T8" fmla="*/ 0 w 5040"/>
                <a:gd name="T9" fmla="*/ 0 h 252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040"/>
                <a:gd name="T16" fmla="*/ 0 h 2520"/>
                <a:gd name="T17" fmla="*/ 5040 w 5040"/>
                <a:gd name="T18" fmla="*/ 2520 h 252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040" h="2520">
                  <a:moveTo>
                    <a:pt x="0" y="2520"/>
                  </a:moveTo>
                  <a:cubicBezTo>
                    <a:pt x="75" y="2205"/>
                    <a:pt x="150" y="1890"/>
                    <a:pt x="360" y="1620"/>
                  </a:cubicBezTo>
                  <a:cubicBezTo>
                    <a:pt x="570" y="1350"/>
                    <a:pt x="840" y="1110"/>
                    <a:pt x="1260" y="900"/>
                  </a:cubicBezTo>
                  <a:cubicBezTo>
                    <a:pt x="1680" y="690"/>
                    <a:pt x="2250" y="510"/>
                    <a:pt x="2880" y="360"/>
                  </a:cubicBezTo>
                  <a:cubicBezTo>
                    <a:pt x="3510" y="210"/>
                    <a:pt x="4680" y="60"/>
                    <a:pt x="5040" y="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957" name="Oval 19">
              <a:extLst>
                <a:ext uri="{FF2B5EF4-FFF2-40B4-BE49-F238E27FC236}">
                  <a16:creationId xmlns:a16="http://schemas.microsoft.com/office/drawing/2014/main" id="{9C71E319-622C-4E75-A67A-7CA37F04EE3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01" y="1947"/>
              <a:ext cx="59" cy="61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SzPct val="55000"/>
                <a:buChar char="•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tx1"/>
                </a:buClr>
                <a:buSzPct val="50000"/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1"/>
                </a:buClr>
                <a:buSzPct val="55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tx1"/>
                </a:buClr>
                <a:buSzPct val="50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50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50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50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50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2400"/>
            </a:p>
          </p:txBody>
        </p:sp>
        <p:sp>
          <p:nvSpPr>
            <p:cNvPr id="39958" name="Oval 20">
              <a:extLst>
                <a:ext uri="{FF2B5EF4-FFF2-40B4-BE49-F238E27FC236}">
                  <a16:creationId xmlns:a16="http://schemas.microsoft.com/office/drawing/2014/main" id="{5A036FBE-E649-436D-8FCE-485E6035E87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91" y="2843"/>
              <a:ext cx="59" cy="61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SzPct val="55000"/>
                <a:buChar char="•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tx1"/>
                </a:buClr>
                <a:buSzPct val="50000"/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1"/>
                </a:buClr>
                <a:buSzPct val="55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tx1"/>
                </a:buClr>
                <a:buSzPct val="50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50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50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50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50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2400"/>
            </a:p>
          </p:txBody>
        </p:sp>
        <p:sp>
          <p:nvSpPr>
            <p:cNvPr id="39959" name="Oval 21">
              <a:extLst>
                <a:ext uri="{FF2B5EF4-FFF2-40B4-BE49-F238E27FC236}">
                  <a16:creationId xmlns:a16="http://schemas.microsoft.com/office/drawing/2014/main" id="{8A1261E6-B4A2-4911-BA3F-A7A04033608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46" y="2867"/>
              <a:ext cx="60" cy="62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SzPct val="55000"/>
                <a:buChar char="•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tx1"/>
                </a:buClr>
                <a:buSzPct val="50000"/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1"/>
                </a:buClr>
                <a:buSzPct val="55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tx1"/>
                </a:buClr>
                <a:buSzPct val="50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50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50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50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50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2400"/>
            </a:p>
          </p:txBody>
        </p:sp>
        <p:sp>
          <p:nvSpPr>
            <p:cNvPr id="39960" name="Oval 22">
              <a:extLst>
                <a:ext uri="{FF2B5EF4-FFF2-40B4-BE49-F238E27FC236}">
                  <a16:creationId xmlns:a16="http://schemas.microsoft.com/office/drawing/2014/main" id="{DEF9C3EB-E301-4F43-B807-80A9E5EC4A2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77" y="3107"/>
              <a:ext cx="59" cy="61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SzPct val="55000"/>
                <a:buChar char="•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tx1"/>
                </a:buClr>
                <a:buSzPct val="50000"/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1"/>
                </a:buClr>
                <a:buSzPct val="55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tx1"/>
                </a:buClr>
                <a:buSzPct val="50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50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50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50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50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2400"/>
            </a:p>
          </p:txBody>
        </p:sp>
        <p:sp>
          <p:nvSpPr>
            <p:cNvPr id="39961" name="Oval 23">
              <a:extLst>
                <a:ext uri="{FF2B5EF4-FFF2-40B4-BE49-F238E27FC236}">
                  <a16:creationId xmlns:a16="http://schemas.microsoft.com/office/drawing/2014/main" id="{554B72A4-9E31-444D-A96A-14F73A0EE95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71" y="3098"/>
              <a:ext cx="59" cy="61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SzPct val="55000"/>
                <a:buChar char="•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tx1"/>
                </a:buClr>
                <a:buSzPct val="50000"/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1"/>
                </a:buClr>
                <a:buSzPct val="55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tx1"/>
                </a:buClr>
                <a:buSzPct val="50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50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50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50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50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2400"/>
            </a:p>
          </p:txBody>
        </p:sp>
        <p:sp>
          <p:nvSpPr>
            <p:cNvPr id="39962" name="Line 24">
              <a:extLst>
                <a:ext uri="{FF2B5EF4-FFF2-40B4-BE49-F238E27FC236}">
                  <a16:creationId xmlns:a16="http://schemas.microsoft.com/office/drawing/2014/main" id="{813A43E9-F012-4EB2-97CD-E3A4F6E80E5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735" y="2071"/>
              <a:ext cx="822" cy="44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9963" name="Object 25">
                  <a:extLst>
                    <a:ext uri="{FF2B5EF4-FFF2-40B4-BE49-F238E27FC236}">
                      <a16:creationId xmlns:a16="http://schemas.microsoft.com/office/drawing/2014/main" id="{003E8033-58DE-4578-AC4F-D67772C513C3}"/>
                    </a:ext>
                  </a:extLst>
                </p:cNvPr>
                <p:cNvSpPr txBox="1"/>
                <p:nvPr/>
              </p:nvSpPr>
              <p:spPr bwMode="auto">
                <a:xfrm>
                  <a:off x="2558" y="1951"/>
                  <a:ext cx="541" cy="20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>
                  <a:normAutofit fontScale="77500" lnSpcReduction="20000"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  <m:sSup>
                          <m:sSupPr>
                            <m:ctrlP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𝑏𝑥</m:t>
                            </m:r>
                          </m:sup>
                        </m:sSup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39963" name="Object 25">
                  <a:extLst>
                    <a:ext uri="{FF2B5EF4-FFF2-40B4-BE49-F238E27FC236}">
                      <a16:creationId xmlns:a16="http://schemas.microsoft.com/office/drawing/2014/main" id="{003E8033-58DE-4578-AC4F-D67772C513C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2558" y="1951"/>
                  <a:ext cx="541" cy="202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9964" name="Object 26">
                  <a:extLst>
                    <a:ext uri="{FF2B5EF4-FFF2-40B4-BE49-F238E27FC236}">
                      <a16:creationId xmlns:a16="http://schemas.microsoft.com/office/drawing/2014/main" id="{7EF1F40A-9053-4CD8-A6BD-818F88564511}"/>
                    </a:ext>
                  </a:extLst>
                </p:cNvPr>
                <p:cNvSpPr txBox="1"/>
                <p:nvPr/>
              </p:nvSpPr>
              <p:spPr bwMode="auto">
                <a:xfrm>
                  <a:off x="3641" y="2949"/>
                  <a:ext cx="452" cy="256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>
                  <a:normAutofit fontScale="85000" lnSpcReduction="10000"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oMath>
                    </m:oMathPara>
                  </a14:m>
                  <a:endParaRPr lang="en-US"/>
                </a:p>
              </p:txBody>
            </p:sp>
          </mc:Choice>
          <mc:Fallback xmlns="">
            <p:sp>
              <p:nvSpPr>
                <p:cNvPr id="39964" name="Object 26">
                  <a:extLst>
                    <a:ext uri="{FF2B5EF4-FFF2-40B4-BE49-F238E27FC236}">
                      <a16:creationId xmlns:a16="http://schemas.microsoft.com/office/drawing/2014/main" id="{7EF1F40A-9053-4CD8-A6BD-818F8856451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641" y="2949"/>
                  <a:ext cx="452" cy="256"/>
                </a:xfrm>
                <a:prstGeom prst="rect">
                  <a:avLst/>
                </a:prstGeom>
                <a:blipFill>
                  <a:blip r:embed="rId5"/>
                  <a:stretch>
                    <a:fillRect r="-6452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9965" name="Object 27">
                  <a:extLst>
                    <a:ext uri="{FF2B5EF4-FFF2-40B4-BE49-F238E27FC236}">
                      <a16:creationId xmlns:a16="http://schemas.microsoft.com/office/drawing/2014/main" id="{212B8C43-1B95-45FC-94F5-4D4540A8CC09}"/>
                    </a:ext>
                  </a:extLst>
                </p:cNvPr>
                <p:cNvSpPr txBox="1"/>
                <p:nvPr/>
              </p:nvSpPr>
              <p:spPr bwMode="auto">
                <a:xfrm>
                  <a:off x="1610" y="1801"/>
                  <a:ext cx="443" cy="278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>
                  <a:normAutofit fontScale="92500"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oMath>
                    </m:oMathPara>
                  </a14:m>
                  <a:endParaRPr lang="en-US"/>
                </a:p>
              </p:txBody>
            </p:sp>
          </mc:Choice>
          <mc:Fallback xmlns="">
            <p:sp>
              <p:nvSpPr>
                <p:cNvPr id="39965" name="Object 27">
                  <a:extLst>
                    <a:ext uri="{FF2B5EF4-FFF2-40B4-BE49-F238E27FC236}">
                      <a16:creationId xmlns:a16="http://schemas.microsoft.com/office/drawing/2014/main" id="{212B8C43-1B95-45FC-94F5-4D4540A8CC0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1610" y="1801"/>
                  <a:ext cx="443" cy="278"/>
                </a:xfrm>
                <a:prstGeom prst="rect">
                  <a:avLst/>
                </a:prstGeom>
                <a:blipFill>
                  <a:blip r:embed="rId6"/>
                  <a:stretch>
                    <a:fillRect l="-1653" r="-18182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9966" name="Object 28">
                  <a:extLst>
                    <a:ext uri="{FF2B5EF4-FFF2-40B4-BE49-F238E27FC236}">
                      <a16:creationId xmlns:a16="http://schemas.microsoft.com/office/drawing/2014/main" id="{D7D6F955-C4CC-4845-A891-7A5583FA3621}"/>
                    </a:ext>
                  </a:extLst>
                </p:cNvPr>
                <p:cNvSpPr txBox="1"/>
                <p:nvPr/>
              </p:nvSpPr>
              <p:spPr bwMode="auto">
                <a:xfrm>
                  <a:off x="1579" y="2836"/>
                  <a:ext cx="471" cy="257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>
                  <a:normAutofit fontScale="92500"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oMath>
                    </m:oMathPara>
                  </a14:m>
                  <a:endParaRPr lang="en-US"/>
                </a:p>
              </p:txBody>
            </p:sp>
          </mc:Choice>
          <mc:Fallback xmlns="">
            <p:sp>
              <p:nvSpPr>
                <p:cNvPr id="39966" name="Object 28">
                  <a:extLst>
                    <a:ext uri="{FF2B5EF4-FFF2-40B4-BE49-F238E27FC236}">
                      <a16:creationId xmlns:a16="http://schemas.microsoft.com/office/drawing/2014/main" id="{D7D6F955-C4CC-4845-A891-7A5583FA362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1579" y="2836"/>
                  <a:ext cx="471" cy="257"/>
                </a:xfrm>
                <a:prstGeom prst="rect">
                  <a:avLst/>
                </a:prstGeom>
                <a:blipFill>
                  <a:blip r:embed="rId7"/>
                  <a:stretch>
                    <a:fillRect l="-1550" r="-12403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9967" name="Object 29">
                  <a:extLst>
                    <a:ext uri="{FF2B5EF4-FFF2-40B4-BE49-F238E27FC236}">
                      <a16:creationId xmlns:a16="http://schemas.microsoft.com/office/drawing/2014/main" id="{BE5E37E1-3974-49D2-8E6A-3E92E9E74DA7}"/>
                    </a:ext>
                  </a:extLst>
                </p:cNvPr>
                <p:cNvSpPr txBox="1"/>
                <p:nvPr/>
              </p:nvSpPr>
              <p:spPr bwMode="auto">
                <a:xfrm>
                  <a:off x="1831" y="2526"/>
                  <a:ext cx="420" cy="26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>
                  <a:normAutofit fontScale="92500"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39967" name="Object 29">
                  <a:extLst>
                    <a:ext uri="{FF2B5EF4-FFF2-40B4-BE49-F238E27FC236}">
                      <a16:creationId xmlns:a16="http://schemas.microsoft.com/office/drawing/2014/main" id="{BE5E37E1-3974-49D2-8E6A-3E92E9E74DA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1831" y="2526"/>
                  <a:ext cx="420" cy="260"/>
                </a:xfrm>
                <a:prstGeom prst="rect">
                  <a:avLst/>
                </a:prstGeom>
                <a:blipFill>
                  <a:blip r:embed="rId8"/>
                  <a:stretch>
                    <a:fillRect l="-1724" r="-16379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9968" name="Oval 30">
              <a:extLst>
                <a:ext uri="{FF2B5EF4-FFF2-40B4-BE49-F238E27FC236}">
                  <a16:creationId xmlns:a16="http://schemas.microsoft.com/office/drawing/2014/main" id="{4A10DE59-2292-4A19-8CD6-49DCF4A1235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06" y="2623"/>
              <a:ext cx="60" cy="51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SzPct val="55000"/>
                <a:buChar char="•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tx1"/>
                </a:buClr>
                <a:buSzPct val="50000"/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1"/>
                </a:buClr>
                <a:buSzPct val="55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tx1"/>
                </a:buClr>
                <a:buSzPct val="50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50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50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50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50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2400"/>
            </a:p>
          </p:txBody>
        </p:sp>
        <p:sp>
          <p:nvSpPr>
            <p:cNvPr id="39969" name="Line 31">
              <a:extLst>
                <a:ext uri="{FF2B5EF4-FFF2-40B4-BE49-F238E27FC236}">
                  <a16:creationId xmlns:a16="http://schemas.microsoft.com/office/drawing/2014/main" id="{91C91469-6E01-4D3D-B402-1B0809CE0FA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324" y="2659"/>
              <a:ext cx="6" cy="23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9970" name="Object 32">
                  <a:extLst>
                    <a:ext uri="{FF2B5EF4-FFF2-40B4-BE49-F238E27FC236}">
                      <a16:creationId xmlns:a16="http://schemas.microsoft.com/office/drawing/2014/main" id="{1E91B0E2-D579-4EE4-88AF-6621C6888C63}"/>
                    </a:ext>
                  </a:extLst>
                </p:cNvPr>
                <p:cNvSpPr txBox="1"/>
                <p:nvPr/>
              </p:nvSpPr>
              <p:spPr bwMode="auto">
                <a:xfrm>
                  <a:off x="2623" y="2397"/>
                  <a:ext cx="1013" cy="534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>
                  <a:norm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  <m:sSup>
                          <m:sSupPr>
                            <m:ctrlP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𝑏</m:t>
                            </m:r>
                            <m:sSub>
                              <m:sSubPr>
                                <m:ctrlP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</m:sup>
                        </m:sSup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39970" name="Object 32">
                  <a:extLst>
                    <a:ext uri="{FF2B5EF4-FFF2-40B4-BE49-F238E27FC236}">
                      <a16:creationId xmlns:a16="http://schemas.microsoft.com/office/drawing/2014/main" id="{1E91B0E2-D579-4EE4-88AF-6621C6888C6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2623" y="2397"/>
                  <a:ext cx="1013" cy="534"/>
                </a:xfrm>
                <a:prstGeom prst="rect">
                  <a:avLst/>
                </a:prstGeom>
                <a:blipFill>
                  <a:blip r:embed="rId9"/>
                  <a:stretch>
                    <a:fillRect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9971" name="Line 33">
              <a:extLst>
                <a:ext uri="{FF2B5EF4-FFF2-40B4-BE49-F238E27FC236}">
                  <a16:creationId xmlns:a16="http://schemas.microsoft.com/office/drawing/2014/main" id="{E5D5DE7E-2817-4415-BC33-530DA744987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335" y="2564"/>
              <a:ext cx="288" cy="22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  <p:sp>
        <p:nvSpPr>
          <p:cNvPr id="39950" name="Line 34">
            <a:extLst>
              <a:ext uri="{FF2B5EF4-FFF2-40B4-BE49-F238E27FC236}">
                <a16:creationId xmlns:a16="http://schemas.microsoft.com/office/drawing/2014/main" id="{FAE91622-A188-443A-9023-4800C875CADB}"/>
              </a:ext>
            </a:extLst>
          </p:cNvPr>
          <p:cNvSpPr>
            <a:spLocks noChangeShapeType="1"/>
          </p:cNvSpPr>
          <p:nvPr/>
        </p:nvSpPr>
        <p:spPr bwMode="auto">
          <a:xfrm>
            <a:off x="3624263" y="4254500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35" name="Footer Placeholder 4">
            <a:extLst>
              <a:ext uri="{FF2B5EF4-FFF2-40B4-BE49-F238E27FC236}">
                <a16:creationId xmlns:a16="http://schemas.microsoft.com/office/drawing/2014/main" id="{BA0868BA-5C96-406F-BB96-E3B9217B2F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248400" y="6400800"/>
            <a:ext cx="2895600" cy="457200"/>
          </a:xfrm>
        </p:spPr>
        <p:txBody>
          <a:bodyPr/>
          <a:lstStyle/>
          <a:p>
            <a:pPr>
              <a:defRPr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http://nm.MathForCollege.com</a:t>
            </a:r>
          </a:p>
        </p:txBody>
      </p:sp>
      <p:sp>
        <p:nvSpPr>
          <p:cNvPr id="39952" name="Slide Number Placeholder 5">
            <a:extLst>
              <a:ext uri="{FF2B5EF4-FFF2-40B4-BE49-F238E27FC236}">
                <a16:creationId xmlns:a16="http://schemas.microsoft.com/office/drawing/2014/main" id="{6D3D8C28-9001-470C-BEF8-EEA68BA205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400800"/>
            <a:ext cx="19050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l">
              <a:spcBef>
                <a:spcPct val="0"/>
              </a:spcBef>
              <a:buClrTx/>
              <a:buSzTx/>
              <a:buFontTx/>
              <a:buNone/>
            </a:pPr>
            <a:fld id="{E92E9C92-5796-4BF2-8693-9393D1D188F6}" type="slidenum">
              <a:rPr lang="en-US" altLang="en-US" sz="1400">
                <a:solidFill>
                  <a:schemeClr val="bg2"/>
                </a:solidFill>
              </a:rPr>
              <a:pPr algn="l">
                <a:spcBef>
                  <a:spcPct val="0"/>
                </a:spcBef>
                <a:buClrTx/>
                <a:buSzTx/>
                <a:buFontTx/>
                <a:buNone/>
              </a:pPr>
              <a:t>8</a:t>
            </a:fld>
            <a:endParaRPr lang="en-US" altLang="en-US" sz="1400">
              <a:solidFill>
                <a:schemeClr val="bg2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7490FC1C-D7FD-4FC9-892C-97E50B8D6A9A}"/>
                  </a:ext>
                </a:extLst>
              </p:cNvPr>
              <p:cNvSpPr txBox="1"/>
              <p:nvPr/>
            </p:nvSpPr>
            <p:spPr>
              <a:xfrm>
                <a:off x="142180" y="1007694"/>
                <a:ext cx="8077199" cy="120686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2400" dirty="0">
                    <a:effectLst/>
                    <a:latin typeface="+mn-lt"/>
                    <a:ea typeface="Times New Roman" panose="02020603050405020304" pitchFamily="18" charset="0"/>
                  </a:rPr>
                  <a:t>Given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400" i="1">
                            <a:effectLst/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>
                                <a:effectLst/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2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2400" i="1">
                                <a:effectLst/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sz="24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2400" dirty="0">
                    <a:effectLst/>
                    <a:latin typeface="+mn-lt"/>
                    <a:ea typeface="Times New Roman" panose="02020603050405020304" pitchFamily="18" charset="0"/>
                  </a:rPr>
                  <a:t>,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400" i="1">
                            <a:effectLst/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>
                                <a:effectLst/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sz="2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2400" i="1">
                                <a:effectLst/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sz="24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2400" dirty="0">
                    <a:effectLst/>
                    <a:latin typeface="+mn-lt"/>
                    <a:ea typeface="Times New Roman" panose="02020603050405020304" pitchFamily="18" charset="0"/>
                  </a:rPr>
                  <a:t>, . . .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400" i="1">
                            <a:effectLst/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>
                                <a:effectLst/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𝑛</m:t>
                            </m:r>
                          </m:sub>
                        </m:sSub>
                        <m:r>
                          <a:rPr lang="en-US" sz="2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2400" i="1">
                                <a:effectLst/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sz="24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𝑛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2400" dirty="0">
                    <a:effectLst/>
                    <a:latin typeface="+mn-lt"/>
                    <a:ea typeface="Times New Roman" panose="02020603050405020304" pitchFamily="18" charset="0"/>
                  </a:rPr>
                  <a:t>, best fit </a:t>
                </a:r>
                <a14:m>
                  <m:oMath xmlns:m="http://schemas.openxmlformats.org/officeDocument/2006/math">
                    <m:r>
                      <a:rPr lang="en-US" sz="24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𝑦</m:t>
                    </m:r>
                    <m:r>
                      <a:rPr lang="en-US" sz="24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  <m:r>
                      <a:rPr lang="en-US" sz="24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𝑎</m:t>
                    </m:r>
                    <m:sSup>
                      <m:sSupPr>
                        <m:ctrlPr>
                          <a:rPr lang="en-US" sz="2400" i="1">
                            <a:effectLst/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𝑒</m:t>
                        </m:r>
                      </m:e>
                      <m:sup>
                        <m:r>
                          <a:rPr lang="en-US" sz="2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𝑏𝑥</m:t>
                        </m:r>
                      </m:sup>
                    </m:sSup>
                  </m:oMath>
                </a14:m>
                <a:r>
                  <a:rPr lang="en-US" sz="2400" dirty="0">
                    <a:effectLst/>
                    <a:latin typeface="+mn-lt"/>
                    <a:ea typeface="Times New Roman" panose="02020603050405020304" pitchFamily="18" charset="0"/>
                  </a:rPr>
                  <a:t> to the data.  The variables </a:t>
                </a:r>
                <a14:m>
                  <m:oMath xmlns:m="http://schemas.openxmlformats.org/officeDocument/2006/math">
                    <m:r>
                      <a:rPr lang="en-US" sz="24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𝑎</m:t>
                    </m:r>
                  </m:oMath>
                </a14:m>
                <a:r>
                  <a:rPr lang="en-US" sz="2400" dirty="0">
                    <a:effectLst/>
                    <a:latin typeface="+mn-lt"/>
                    <a:ea typeface="Times New Roman" panose="02020603050405020304" pitchFamily="18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24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𝑏</m:t>
                    </m:r>
                  </m:oMath>
                </a14:m>
                <a:r>
                  <a:rPr lang="en-US" sz="2400" dirty="0">
                    <a:effectLst/>
                    <a:latin typeface="+mn-lt"/>
                    <a:ea typeface="Times New Roman" panose="02020603050405020304" pitchFamily="18" charset="0"/>
                  </a:rPr>
                  <a:t> are the constants of the exponential model. </a:t>
                </a:r>
                <a:endParaRPr lang="en-US" sz="2400" dirty="0">
                  <a:latin typeface="+mn-lt"/>
                </a:endParaRPr>
              </a:p>
            </p:txBody>
          </p:sp>
        </mc:Choice>
        <mc:Fallback xmlns=""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7490FC1C-D7FD-4FC9-892C-97E50B8D6A9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2180" y="1007694"/>
                <a:ext cx="8077199" cy="1206869"/>
              </a:xfrm>
              <a:prstGeom prst="rect">
                <a:avLst/>
              </a:prstGeom>
              <a:blipFill>
                <a:blip r:embed="rId10"/>
                <a:stretch>
                  <a:fillRect l="-1132" t="-3535" b="-1060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3">
            <a:extLst>
              <a:ext uri="{FF2B5EF4-FFF2-40B4-BE49-F238E27FC236}">
                <a16:creationId xmlns:a16="http://schemas.microsoft.com/office/drawing/2014/main" id="{CF2055ED-1E44-4D58-BE13-DA68CC6782C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4800" y="304800"/>
            <a:ext cx="8221663" cy="1143000"/>
          </a:xfrm>
        </p:spPr>
        <p:txBody>
          <a:bodyPr/>
          <a:lstStyle/>
          <a:p>
            <a:pPr eaLnBrk="1" hangingPunct="1"/>
            <a:r>
              <a:rPr lang="en-US" altLang="en-US" sz="3600" dirty="0"/>
              <a:t>Finding Constants of Exponential Model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1987" name="Object 4">
                <a:extLst>
                  <a:ext uri="{FF2B5EF4-FFF2-40B4-BE49-F238E27FC236}">
                    <a16:creationId xmlns:a16="http://schemas.microsoft.com/office/drawing/2014/main" id="{F59A1890-96FA-4497-B134-7D9D03A9666B}"/>
                  </a:ext>
                </a:extLst>
              </p:cNvPr>
              <p:cNvSpPr txBox="1">
                <a:spLocks noGrp="1"/>
              </p:cNvSpPr>
              <p:nvPr>
                <p:ph sz="half" idx="1"/>
              </p:nvPr>
            </p:nvSpPr>
            <p:spPr bwMode="auto">
              <a:xfrm>
                <a:off x="2718579" y="1493880"/>
                <a:ext cx="2743200" cy="104298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62500" lnSpcReduction="20000"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  <m:sSup>
                                    <m:sSup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𝑒</m:t>
                                      </m:r>
                                    </m:e>
                                    <m:sup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𝑏</m:t>
                                      </m:r>
                                      <m:sSub>
                                        <m:sSubPr>
                                          <m:ctrlPr>
                                            <a:rPr lang="en-US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  <m:sub>
                                          <m:r>
                                            <a:rPr lang="en-US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𝑖</m:t>
                                          </m:r>
                                        </m:sub>
                                      </m:sSub>
                                    </m:sup>
                                  </m:sSup>
                                </m:e>
                              </m:d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1987" name="Object 4">
                <a:extLst>
                  <a:ext uri="{FF2B5EF4-FFF2-40B4-BE49-F238E27FC236}">
                    <a16:creationId xmlns:a16="http://schemas.microsoft.com/office/drawing/2014/main" id="{F59A1890-96FA-4497-B134-7D9D03A9666B}"/>
                  </a:ext>
                </a:extLst>
              </p:cNvPr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 bwMode="auto">
              <a:xfrm>
                <a:off x="2718579" y="1493880"/>
                <a:ext cx="2743200" cy="104298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990" name="Object 9">
                <a:extLst>
                  <a:ext uri="{FF2B5EF4-FFF2-40B4-BE49-F238E27FC236}">
                    <a16:creationId xmlns:a16="http://schemas.microsoft.com/office/drawing/2014/main" id="{1CF6501B-2D41-4561-BA92-C201B36E4B36}"/>
                  </a:ext>
                </a:extLst>
              </p:cNvPr>
              <p:cNvSpPr txBox="1"/>
              <p:nvPr/>
            </p:nvSpPr>
            <p:spPr bwMode="auto">
              <a:xfrm>
                <a:off x="3505200" y="2559872"/>
                <a:ext cx="2854624" cy="218470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</m:e>
                            <m:sub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sub>
                          </m:sSub>
                        </m:num>
                        <m:den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US" sz="2400" dirty="0"/>
              </a:p>
              <a:p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</m:e>
                            <m:sub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sub>
                          </m:sSub>
                        </m:num>
                        <m:den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den>
                      </m:f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41990" name="Object 9">
                <a:extLst>
                  <a:ext uri="{FF2B5EF4-FFF2-40B4-BE49-F238E27FC236}">
                    <a16:creationId xmlns:a16="http://schemas.microsoft.com/office/drawing/2014/main" id="{1CF6501B-2D41-4561-BA92-C201B36E4B3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505200" y="2559872"/>
                <a:ext cx="2854624" cy="218470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8F640A1D-6280-41B5-A562-7067206193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248400" y="6400800"/>
            <a:ext cx="2895600" cy="457200"/>
          </a:xfrm>
        </p:spPr>
        <p:txBody>
          <a:bodyPr/>
          <a:lstStyle/>
          <a:p>
            <a:pPr>
              <a:defRPr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http://nm.MathForCollege.com</a:t>
            </a:r>
          </a:p>
        </p:txBody>
      </p:sp>
      <p:sp>
        <p:nvSpPr>
          <p:cNvPr id="41993" name="Slide Number Placeholder 5">
            <a:extLst>
              <a:ext uri="{FF2B5EF4-FFF2-40B4-BE49-F238E27FC236}">
                <a16:creationId xmlns:a16="http://schemas.microsoft.com/office/drawing/2014/main" id="{1A3F6288-7BA2-47AC-A49A-B29F184319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400800"/>
            <a:ext cx="19050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l">
              <a:spcBef>
                <a:spcPct val="0"/>
              </a:spcBef>
              <a:buClrTx/>
              <a:buSzTx/>
              <a:buFontTx/>
              <a:buNone/>
            </a:pPr>
            <a:fld id="{2BBE5AD1-3288-49CB-826D-D4F44BD677AB}" type="slidenum">
              <a:rPr lang="en-US" altLang="en-US" sz="1400">
                <a:solidFill>
                  <a:schemeClr val="bg2"/>
                </a:solidFill>
              </a:rPr>
              <a:pPr algn="l">
                <a:spcBef>
                  <a:spcPct val="0"/>
                </a:spcBef>
                <a:buClrTx/>
                <a:buSzTx/>
                <a:buFontTx/>
                <a:buNone/>
              </a:pPr>
              <a:t>9</a:t>
            </a:fld>
            <a:endParaRPr lang="en-US" altLang="en-US" sz="1400">
              <a:solidFill>
                <a:schemeClr val="bg2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C5CCE485-7DE5-4479-AE3A-2C60DFFC9F83}"/>
                  </a:ext>
                </a:extLst>
              </p:cNvPr>
              <p:cNvSpPr txBox="1"/>
              <p:nvPr/>
            </p:nvSpPr>
            <p:spPr>
              <a:xfrm>
                <a:off x="76200" y="4876800"/>
                <a:ext cx="899160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Follow this by</a:t>
                </a:r>
              </a:p>
              <a:p>
                <a:r>
                  <a:rPr lang="en-US" dirty="0"/>
                  <a:t>1) second derivative test to show solution corresponds to local minimum </a:t>
                </a:r>
              </a:p>
              <a:p>
                <a:r>
                  <a:rPr lang="en-US" dirty="0"/>
                  <a:t>2) showing above gives only one acceptable real solution</a:t>
                </a:r>
              </a:p>
              <a:p>
                <a:r>
                  <a:rPr lang="en-US" dirty="0"/>
                  <a:t>3) Recognizing that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𝑟</m:t>
                        </m:r>
                      </m:sub>
                    </m:sSub>
                  </m:oMath>
                </a14:m>
                <a:r>
                  <a:rPr lang="en-US" dirty="0"/>
                  <a:t> is a differentiable function of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US" dirty="0"/>
                  <a:t>.</a:t>
                </a: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C5CCE485-7DE5-4479-AE3A-2C60DFFC9F8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200" y="4876800"/>
                <a:ext cx="8991600" cy="1200329"/>
              </a:xfrm>
              <a:prstGeom prst="rect">
                <a:avLst/>
              </a:prstGeom>
              <a:blipFill>
                <a:blip r:embed="rId6"/>
                <a:stretch>
                  <a:fillRect l="-610" t="-2538" b="-710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  <p:extLst>
      <p:ext uri="{BB962C8B-B14F-4D97-AF65-F5344CB8AC3E}">
        <p14:creationId xmlns:p14="http://schemas.microsoft.com/office/powerpoint/2010/main" val="2882857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3">
            <a:extLst>
              <a:ext uri="{FF2B5EF4-FFF2-40B4-BE49-F238E27FC236}">
                <a16:creationId xmlns:a16="http://schemas.microsoft.com/office/drawing/2014/main" id="{CF2055ED-1E44-4D58-BE13-DA68CC6782C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4800" y="304800"/>
            <a:ext cx="8221663" cy="1143000"/>
          </a:xfrm>
        </p:spPr>
        <p:txBody>
          <a:bodyPr/>
          <a:lstStyle/>
          <a:p>
            <a:pPr eaLnBrk="1" hangingPunct="1"/>
            <a:r>
              <a:rPr lang="en-US" altLang="en-US" sz="3600" dirty="0"/>
              <a:t>Finding Constants of Exponential Model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1987" name="Object 4">
                <a:extLst>
                  <a:ext uri="{FF2B5EF4-FFF2-40B4-BE49-F238E27FC236}">
                    <a16:creationId xmlns:a16="http://schemas.microsoft.com/office/drawing/2014/main" id="{F59A1890-96FA-4497-B134-7D9D03A9666B}"/>
                  </a:ext>
                </a:extLst>
              </p:cNvPr>
              <p:cNvSpPr txBox="1">
                <a:spLocks noGrp="1"/>
              </p:cNvSpPr>
              <p:nvPr>
                <p:ph sz="half" idx="1"/>
              </p:nvPr>
            </p:nvSpPr>
            <p:spPr bwMode="auto">
              <a:xfrm>
                <a:off x="324928" y="1250949"/>
                <a:ext cx="2743200" cy="104298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62500" lnSpcReduction="20000"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  <m:sSup>
                                    <m:sSup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𝑒</m:t>
                                      </m:r>
                                    </m:e>
                                    <m:sup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𝑏</m:t>
                                      </m:r>
                                      <m:sSub>
                                        <m:sSubPr>
                                          <m:ctrlPr>
                                            <a:rPr lang="en-US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  <m:sub>
                                          <m:r>
                                            <a:rPr lang="en-US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𝑖</m:t>
                                          </m:r>
                                        </m:sub>
                                      </m:sSub>
                                    </m:sup>
                                  </m:sSup>
                                </m:e>
                              </m:d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1987" name="Object 4">
                <a:extLst>
                  <a:ext uri="{FF2B5EF4-FFF2-40B4-BE49-F238E27FC236}">
                    <a16:creationId xmlns:a16="http://schemas.microsoft.com/office/drawing/2014/main" id="{F59A1890-96FA-4497-B134-7D9D03A9666B}"/>
                  </a:ext>
                </a:extLst>
              </p:cNvPr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 bwMode="auto">
              <a:xfrm>
                <a:off x="324928" y="1250949"/>
                <a:ext cx="2743200" cy="104298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989" name="Text Box 7">
                <a:extLst>
                  <a:ext uri="{FF2B5EF4-FFF2-40B4-BE49-F238E27FC236}">
                    <a16:creationId xmlns:a16="http://schemas.microsoft.com/office/drawing/2014/main" id="{00CF2FD1-9F6E-4A93-9A5D-3D663A2872A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00410" y="2197452"/>
                <a:ext cx="8458200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folHlink"/>
                  </a:buClr>
                  <a:buSzPct val="60000"/>
                  <a:buFont typeface="Wingdings" panose="05000000000000000000" pitchFamily="2" charset="2"/>
                  <a:buChar char="n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tx1"/>
                  </a:buClr>
                  <a:buSzPct val="55000"/>
                  <a:buChar char="•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tx1"/>
                  </a:buClr>
                  <a:buSzPct val="50000"/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tx1"/>
                  </a:buClr>
                  <a:buSzPct val="55000"/>
                  <a:buChar char="•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1"/>
                  </a:buClr>
                  <a:buSzPct val="50000"/>
                  <a:buChar char="•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50000"/>
                  <a:buChar char="•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50000"/>
                  <a:buChar char="•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50000"/>
                  <a:buChar char="•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50000"/>
                  <a:buChar char="•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ClrTx/>
                  <a:buSzTx/>
                  <a:buFontTx/>
                  <a:buNone/>
                </a:pPr>
                <a:r>
                  <a:rPr lang="en-US" altLang="en-US" sz="1900" dirty="0"/>
                  <a:t>Differentiate with respect to </a:t>
                </a:r>
                <a14:m>
                  <m:oMath xmlns:m="http://schemas.openxmlformats.org/officeDocument/2006/math">
                    <m:r>
                      <a:rPr lang="en-US" sz="200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endParaRPr lang="en-US" altLang="en-US" sz="1900" dirty="0"/>
              </a:p>
            </p:txBody>
          </p:sp>
        </mc:Choice>
        <mc:Fallback xmlns="">
          <p:sp>
            <p:nvSpPr>
              <p:cNvPr id="41989" name="Text Box 7">
                <a:extLst>
                  <a:ext uri="{FF2B5EF4-FFF2-40B4-BE49-F238E27FC236}">
                    <a16:creationId xmlns:a16="http://schemas.microsoft.com/office/drawing/2014/main" id="{00CF2FD1-9F6E-4A93-9A5D-3D663A2872A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00410" y="2197452"/>
                <a:ext cx="8458200" cy="400110"/>
              </a:xfrm>
              <a:prstGeom prst="rect">
                <a:avLst/>
              </a:prstGeom>
              <a:blipFill>
                <a:blip r:embed="rId5"/>
                <a:stretch>
                  <a:fillRect l="-721" t="-6061" b="-22727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990" name="Object 9">
                <a:extLst>
                  <a:ext uri="{FF2B5EF4-FFF2-40B4-BE49-F238E27FC236}">
                    <a16:creationId xmlns:a16="http://schemas.microsoft.com/office/drawing/2014/main" id="{1CF6501B-2D41-4561-BA92-C201B36E4B36}"/>
                  </a:ext>
                </a:extLst>
              </p:cNvPr>
              <p:cNvSpPr txBox="1"/>
              <p:nvPr/>
            </p:nvSpPr>
            <p:spPr bwMode="auto">
              <a:xfrm>
                <a:off x="421976" y="2539694"/>
                <a:ext cx="4800600" cy="1022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sub>
                          </m:sSub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d>
                            <m:d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sSup>
                                <m:sSup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sup>
                              </m:sSup>
                            </m:e>
                          </m:d>
                        </m:e>
                      </m:nary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sup>
                          </m:sSup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1990" name="Object 9">
                <a:extLst>
                  <a:ext uri="{FF2B5EF4-FFF2-40B4-BE49-F238E27FC236}">
                    <a16:creationId xmlns:a16="http://schemas.microsoft.com/office/drawing/2014/main" id="{1CF6501B-2D41-4561-BA92-C201B36E4B3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21976" y="2539694"/>
                <a:ext cx="4800600" cy="102235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8F640A1D-6280-41B5-A562-7067206193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248400" y="6400800"/>
            <a:ext cx="2895600" cy="457200"/>
          </a:xfrm>
        </p:spPr>
        <p:txBody>
          <a:bodyPr/>
          <a:lstStyle/>
          <a:p>
            <a:pPr>
              <a:defRPr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http://nm.MathForCollege.com</a:t>
            </a:r>
          </a:p>
        </p:txBody>
      </p:sp>
      <p:sp>
        <p:nvSpPr>
          <p:cNvPr id="41993" name="Slide Number Placeholder 5">
            <a:extLst>
              <a:ext uri="{FF2B5EF4-FFF2-40B4-BE49-F238E27FC236}">
                <a16:creationId xmlns:a16="http://schemas.microsoft.com/office/drawing/2014/main" id="{1A3F6288-7BA2-47AC-A49A-B29F184319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400800"/>
            <a:ext cx="19050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l">
              <a:spcBef>
                <a:spcPct val="0"/>
              </a:spcBef>
              <a:buClrTx/>
              <a:buSzTx/>
              <a:buFontTx/>
              <a:buNone/>
            </a:pPr>
            <a:fld id="{2BBE5AD1-3288-49CB-826D-D4F44BD677AB}" type="slidenum">
              <a:rPr lang="en-US" altLang="en-US" sz="1400">
                <a:solidFill>
                  <a:schemeClr val="bg2"/>
                </a:solidFill>
              </a:rPr>
              <a:pPr algn="l">
                <a:spcBef>
                  <a:spcPct val="0"/>
                </a:spcBef>
                <a:buClrTx/>
                <a:buSzTx/>
                <a:buFontTx/>
                <a:buNone/>
              </a:pPr>
              <a:t>10</a:t>
            </a:fld>
            <a:endParaRPr lang="en-US" altLang="en-US" sz="1400">
              <a:solidFill>
                <a:schemeClr val="bg2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Object 4">
                <a:extLst>
                  <a:ext uri="{FF2B5EF4-FFF2-40B4-BE49-F238E27FC236}">
                    <a16:creationId xmlns:a16="http://schemas.microsoft.com/office/drawing/2014/main" id="{D20DE97B-A268-497B-971B-532A4B0F30E4}"/>
                  </a:ext>
                </a:extLst>
              </p:cNvPr>
              <p:cNvSpPr txBox="1"/>
              <p:nvPr/>
            </p:nvSpPr>
            <p:spPr bwMode="auto">
              <a:xfrm>
                <a:off x="1108494" y="4081156"/>
                <a:ext cx="2853906" cy="84582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sup>
                          </m:sSup>
                        </m:e>
                      </m:nary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chr m:val="∑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𝑎𝑒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sup>
                          </m:sSup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6" name="Object 4">
                <a:extLst>
                  <a:ext uri="{FF2B5EF4-FFF2-40B4-BE49-F238E27FC236}">
                    <a16:creationId xmlns:a16="http://schemas.microsoft.com/office/drawing/2014/main" id="{D20DE97B-A268-497B-971B-532A4B0F30E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108494" y="4081156"/>
                <a:ext cx="2853906" cy="845823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Object 4">
                <a:extLst>
                  <a:ext uri="{FF2B5EF4-FFF2-40B4-BE49-F238E27FC236}">
                    <a16:creationId xmlns:a16="http://schemas.microsoft.com/office/drawing/2014/main" id="{997984CD-1F59-4ADD-9836-77F16E5D18F3}"/>
                  </a:ext>
                </a:extLst>
              </p:cNvPr>
              <p:cNvSpPr txBox="1"/>
              <p:nvPr/>
            </p:nvSpPr>
            <p:spPr bwMode="auto">
              <a:xfrm>
                <a:off x="1066800" y="3345179"/>
                <a:ext cx="2514600" cy="84582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ctrlP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sup>
                          </m:sSup>
                        </m:e>
                      </m:nary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𝑎𝑒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0" name="Object 4">
                <a:extLst>
                  <a:ext uri="{FF2B5EF4-FFF2-40B4-BE49-F238E27FC236}">
                    <a16:creationId xmlns:a16="http://schemas.microsoft.com/office/drawing/2014/main" id="{997984CD-1F59-4ADD-9836-77F16E5D18F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66800" y="3345179"/>
                <a:ext cx="2514600" cy="845822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63C4039A-326D-4725-BD62-407B9E729DC4}"/>
                  </a:ext>
                </a:extLst>
              </p:cNvPr>
              <p:cNvSpPr txBox="1"/>
              <p:nvPr/>
            </p:nvSpPr>
            <p:spPr>
              <a:xfrm>
                <a:off x="869830" y="3645116"/>
                <a:ext cx="39394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63C4039A-326D-4725-BD62-407B9E729DC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9830" y="3645116"/>
                <a:ext cx="393940" cy="369332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4BC1139F-0E7D-4038-91C8-4C7B0B413DE6}"/>
                  </a:ext>
                </a:extLst>
              </p:cNvPr>
              <p:cNvSpPr txBox="1"/>
              <p:nvPr/>
            </p:nvSpPr>
            <p:spPr>
              <a:xfrm>
                <a:off x="851858" y="4304584"/>
                <a:ext cx="39394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4BC1139F-0E7D-4038-91C8-4C7B0B413DE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1858" y="4304584"/>
                <a:ext cx="393940" cy="369332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Object 4">
                <a:extLst>
                  <a:ext uri="{FF2B5EF4-FFF2-40B4-BE49-F238E27FC236}">
                    <a16:creationId xmlns:a16="http://schemas.microsoft.com/office/drawing/2014/main" id="{9524485A-E39A-4951-8BFE-715AC512CB60}"/>
                  </a:ext>
                </a:extLst>
              </p:cNvPr>
              <p:cNvSpPr txBox="1"/>
              <p:nvPr/>
            </p:nvSpPr>
            <p:spPr bwMode="auto">
              <a:xfrm>
                <a:off x="466905" y="5614316"/>
                <a:ext cx="4343400" cy="11715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sup>
                          </m:sSup>
                        </m:e>
                      </m:nary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chr m:val="∑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𝑎𝑒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sup>
                          </m:sSup>
                        </m:e>
                      </m:nary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9" name="Object 4">
                <a:extLst>
                  <a:ext uri="{FF2B5EF4-FFF2-40B4-BE49-F238E27FC236}">
                    <a16:creationId xmlns:a16="http://schemas.microsoft.com/office/drawing/2014/main" id="{9524485A-E39A-4951-8BFE-715AC512CB6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66905" y="5614316"/>
                <a:ext cx="4343400" cy="1171575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4A79D65E-E339-40C6-BEB3-39A68A7BBE81}"/>
                  </a:ext>
                </a:extLst>
              </p:cNvPr>
              <p:cNvSpPr txBox="1"/>
              <p:nvPr/>
            </p:nvSpPr>
            <p:spPr>
              <a:xfrm>
                <a:off x="466905" y="5032804"/>
                <a:ext cx="971190" cy="61901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sub>
                          </m:sSub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4A79D65E-E339-40C6-BEB3-39A68A7BBE8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6905" y="5032804"/>
                <a:ext cx="971190" cy="619016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C5CCE485-7DE5-4479-AE3A-2C60DFFC9F83}"/>
              </a:ext>
            </a:extLst>
          </p:cNvPr>
          <p:cNvSpPr txBox="1"/>
          <p:nvPr/>
        </p:nvSpPr>
        <p:spPr>
          <a:xfrm>
            <a:off x="4090179" y="5830771"/>
            <a:ext cx="14391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Equation 1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009070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3">
            <a:extLst>
              <a:ext uri="{FF2B5EF4-FFF2-40B4-BE49-F238E27FC236}">
                <a16:creationId xmlns:a16="http://schemas.microsoft.com/office/drawing/2014/main" id="{CF2055ED-1E44-4D58-BE13-DA68CC6782C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4800" y="304800"/>
            <a:ext cx="8221663" cy="1143000"/>
          </a:xfrm>
        </p:spPr>
        <p:txBody>
          <a:bodyPr/>
          <a:lstStyle/>
          <a:p>
            <a:pPr eaLnBrk="1" hangingPunct="1"/>
            <a:r>
              <a:rPr lang="en-US" altLang="en-US" sz="3600"/>
              <a:t>Finding Constants of Exponential Model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1987" name="Object 4">
                <a:extLst>
                  <a:ext uri="{FF2B5EF4-FFF2-40B4-BE49-F238E27FC236}">
                    <a16:creationId xmlns:a16="http://schemas.microsoft.com/office/drawing/2014/main" id="{F59A1890-96FA-4497-B134-7D9D03A9666B}"/>
                  </a:ext>
                </a:extLst>
              </p:cNvPr>
              <p:cNvSpPr txBox="1">
                <a:spLocks noGrp="1"/>
              </p:cNvSpPr>
              <p:nvPr>
                <p:ph sz="half" idx="1"/>
              </p:nvPr>
            </p:nvSpPr>
            <p:spPr bwMode="auto">
              <a:xfrm>
                <a:off x="324928" y="1250949"/>
                <a:ext cx="2743200" cy="104298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62500" lnSpcReduction="20000"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  <m:sSup>
                                    <m:sSup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𝑒</m:t>
                                      </m:r>
                                    </m:e>
                                    <m:sup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𝑏</m:t>
                                      </m:r>
                                      <m:sSub>
                                        <m:sSubPr>
                                          <m:ctrlPr>
                                            <a:rPr lang="en-US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  <m:sub>
                                          <m:r>
                                            <a:rPr lang="en-US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𝑖</m:t>
                                          </m:r>
                                        </m:sub>
                                      </m:sSub>
                                    </m:sup>
                                  </m:sSup>
                                </m:e>
                              </m:d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1987" name="Object 4">
                <a:extLst>
                  <a:ext uri="{FF2B5EF4-FFF2-40B4-BE49-F238E27FC236}">
                    <a16:creationId xmlns:a16="http://schemas.microsoft.com/office/drawing/2014/main" id="{F59A1890-96FA-4497-B134-7D9D03A9666B}"/>
                  </a:ext>
                </a:extLst>
              </p:cNvPr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 bwMode="auto">
              <a:xfrm>
                <a:off x="324928" y="1250949"/>
                <a:ext cx="2743200" cy="104298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989" name="Text Box 7">
                <a:extLst>
                  <a:ext uri="{FF2B5EF4-FFF2-40B4-BE49-F238E27FC236}">
                    <a16:creationId xmlns:a16="http://schemas.microsoft.com/office/drawing/2014/main" id="{00CF2FD1-9F6E-4A93-9A5D-3D663A2872A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00410" y="2197452"/>
                <a:ext cx="8458200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folHlink"/>
                  </a:buClr>
                  <a:buSzPct val="60000"/>
                  <a:buFont typeface="Wingdings" panose="05000000000000000000" pitchFamily="2" charset="2"/>
                  <a:buChar char="n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tx1"/>
                  </a:buClr>
                  <a:buSzPct val="55000"/>
                  <a:buChar char="•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tx1"/>
                  </a:buClr>
                  <a:buSzPct val="50000"/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tx1"/>
                  </a:buClr>
                  <a:buSzPct val="55000"/>
                  <a:buChar char="•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1"/>
                  </a:buClr>
                  <a:buSzPct val="50000"/>
                  <a:buChar char="•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50000"/>
                  <a:buChar char="•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50000"/>
                  <a:buChar char="•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50000"/>
                  <a:buChar char="•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50000"/>
                  <a:buChar char="•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ClrTx/>
                  <a:buSzTx/>
                  <a:buFontTx/>
                  <a:buNone/>
                </a:pPr>
                <a:r>
                  <a:rPr lang="en-US" altLang="en-US" sz="1900" dirty="0"/>
                  <a:t>Differentiate with respect to </a:t>
                </a:r>
                <a14:m>
                  <m:oMath xmlns:m="http://schemas.openxmlformats.org/officeDocument/2006/math">
                    <m:r>
                      <a:rPr lang="en-US" sz="20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endParaRPr lang="en-US" altLang="en-US" sz="1900" dirty="0"/>
              </a:p>
            </p:txBody>
          </p:sp>
        </mc:Choice>
        <mc:Fallback xmlns="">
          <p:sp>
            <p:nvSpPr>
              <p:cNvPr id="41989" name="Text Box 7">
                <a:extLst>
                  <a:ext uri="{FF2B5EF4-FFF2-40B4-BE49-F238E27FC236}">
                    <a16:creationId xmlns:a16="http://schemas.microsoft.com/office/drawing/2014/main" id="{00CF2FD1-9F6E-4A93-9A5D-3D663A2872A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00410" y="2197452"/>
                <a:ext cx="8458200" cy="400110"/>
              </a:xfrm>
              <a:prstGeom prst="rect">
                <a:avLst/>
              </a:prstGeom>
              <a:blipFill>
                <a:blip r:embed="rId5"/>
                <a:stretch>
                  <a:fillRect l="-721" t="-6061" b="-22727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991" name="Object 10">
                <a:extLst>
                  <a:ext uri="{FF2B5EF4-FFF2-40B4-BE49-F238E27FC236}">
                    <a16:creationId xmlns:a16="http://schemas.microsoft.com/office/drawing/2014/main" id="{CA1B9E47-3C06-4AF0-BF47-B5A49DDBD592}"/>
                  </a:ext>
                </a:extLst>
              </p:cNvPr>
              <p:cNvSpPr txBox="1"/>
              <p:nvPr/>
            </p:nvSpPr>
            <p:spPr bwMode="auto">
              <a:xfrm>
                <a:off x="457200" y="2682979"/>
                <a:ext cx="5181599" cy="86353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sub>
                          </m:sSub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d>
                            <m:d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sSup>
                                <m:sSup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sup>
                              </m:sSup>
                            </m:e>
                          </m:d>
                        </m:e>
                      </m:nary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sup>
                          </m:sSup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1991" name="Object 10">
                <a:extLst>
                  <a:ext uri="{FF2B5EF4-FFF2-40B4-BE49-F238E27FC236}">
                    <a16:creationId xmlns:a16="http://schemas.microsoft.com/office/drawing/2014/main" id="{CA1B9E47-3C06-4AF0-BF47-B5A49DDBD59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57200" y="2682979"/>
                <a:ext cx="5181599" cy="863538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8F640A1D-6280-41B5-A562-7067206193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248400" y="6400800"/>
            <a:ext cx="2895600" cy="457200"/>
          </a:xfrm>
        </p:spPr>
        <p:txBody>
          <a:bodyPr/>
          <a:lstStyle/>
          <a:p>
            <a:pPr>
              <a:defRPr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http://nm.MathForCollege.com</a:t>
            </a:r>
          </a:p>
        </p:txBody>
      </p:sp>
      <p:sp>
        <p:nvSpPr>
          <p:cNvPr id="41993" name="Slide Number Placeholder 5">
            <a:extLst>
              <a:ext uri="{FF2B5EF4-FFF2-40B4-BE49-F238E27FC236}">
                <a16:creationId xmlns:a16="http://schemas.microsoft.com/office/drawing/2014/main" id="{1A3F6288-7BA2-47AC-A49A-B29F184319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400800"/>
            <a:ext cx="19050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l">
              <a:spcBef>
                <a:spcPct val="0"/>
              </a:spcBef>
              <a:buClrTx/>
              <a:buSzTx/>
              <a:buFontTx/>
              <a:buNone/>
            </a:pPr>
            <a:fld id="{2BBE5AD1-3288-49CB-826D-D4F44BD677AB}" type="slidenum">
              <a:rPr lang="en-US" altLang="en-US" sz="1400">
                <a:solidFill>
                  <a:schemeClr val="bg2"/>
                </a:solidFill>
              </a:rPr>
              <a:pPr algn="l">
                <a:spcBef>
                  <a:spcPct val="0"/>
                </a:spcBef>
                <a:buClrTx/>
                <a:buSzTx/>
                <a:buFontTx/>
                <a:buNone/>
              </a:pPr>
              <a:t>11</a:t>
            </a:fld>
            <a:endParaRPr lang="en-US" altLang="en-US" sz="1400">
              <a:solidFill>
                <a:schemeClr val="bg2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Object 6">
                <a:extLst>
                  <a:ext uri="{FF2B5EF4-FFF2-40B4-BE49-F238E27FC236}">
                    <a16:creationId xmlns:a16="http://schemas.microsoft.com/office/drawing/2014/main" id="{993D04BC-AA4D-4A4B-9009-2E03C546E63A}"/>
                  </a:ext>
                </a:extLst>
              </p:cNvPr>
              <p:cNvSpPr txBox="1"/>
              <p:nvPr/>
            </p:nvSpPr>
            <p:spPr bwMode="auto">
              <a:xfrm>
                <a:off x="473014" y="5689662"/>
                <a:ext cx="5165785" cy="86353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ctrlP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−2</m:t>
                              </m: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𝑎𝑦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sup>
                          </m:sSup>
                        </m:e>
                      </m:nary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chr m:val="∑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sSup>
                                <m:sSupPr>
                                  <m:ctrlP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sup>
                          </m:sSup>
                        </m:e>
                      </m:nary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7" name="Object 6">
                <a:extLst>
                  <a:ext uri="{FF2B5EF4-FFF2-40B4-BE49-F238E27FC236}">
                    <a16:creationId xmlns:a16="http://schemas.microsoft.com/office/drawing/2014/main" id="{993D04BC-AA4D-4A4B-9009-2E03C546E63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73014" y="5689662"/>
                <a:ext cx="5165785" cy="863538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1BBF5F07-D1B9-42CE-8FC9-F33FD0BC9E4B}"/>
                  </a:ext>
                </a:extLst>
              </p:cNvPr>
              <p:cNvSpPr txBox="1"/>
              <p:nvPr/>
            </p:nvSpPr>
            <p:spPr>
              <a:xfrm>
                <a:off x="870908" y="4540391"/>
                <a:ext cx="31774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1BBF5F07-D1B9-42CE-8FC9-F33FD0BC9E4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0908" y="4540391"/>
                <a:ext cx="317740" cy="369332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Object 6">
                <a:extLst>
                  <a:ext uri="{FF2B5EF4-FFF2-40B4-BE49-F238E27FC236}">
                    <a16:creationId xmlns:a16="http://schemas.microsoft.com/office/drawing/2014/main" id="{14441DAF-536C-41D6-BD2A-B010F4C8C25A}"/>
                  </a:ext>
                </a:extLst>
              </p:cNvPr>
              <p:cNvSpPr txBox="1"/>
              <p:nvPr/>
            </p:nvSpPr>
            <p:spPr bwMode="auto">
              <a:xfrm>
                <a:off x="1096992" y="3475428"/>
                <a:ext cx="3523172" cy="86353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ctrlP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−2</m:t>
                              </m: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𝑎𝑦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sup>
                          </m:sSup>
                        </m:e>
                      </m:nary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3" name="Object 6">
                <a:extLst>
                  <a:ext uri="{FF2B5EF4-FFF2-40B4-BE49-F238E27FC236}">
                    <a16:creationId xmlns:a16="http://schemas.microsoft.com/office/drawing/2014/main" id="{14441DAF-536C-41D6-BD2A-B010F4C8C25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96992" y="3475428"/>
                <a:ext cx="3523172" cy="863538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31D2A5C1-C345-48C9-B53B-56686F1CC653}"/>
                  </a:ext>
                </a:extLst>
              </p:cNvPr>
              <p:cNvSpPr txBox="1"/>
              <p:nvPr/>
            </p:nvSpPr>
            <p:spPr>
              <a:xfrm>
                <a:off x="870908" y="3731244"/>
                <a:ext cx="31774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31D2A5C1-C345-48C9-B53B-56686F1CC65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0908" y="3731244"/>
                <a:ext cx="317740" cy="369332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04D5492A-4B26-4E7B-B6AB-1B4121374439}"/>
                  </a:ext>
                </a:extLst>
              </p:cNvPr>
              <p:cNvSpPr txBox="1"/>
              <p:nvPr/>
            </p:nvSpPr>
            <p:spPr>
              <a:xfrm>
                <a:off x="544183" y="5066256"/>
                <a:ext cx="971190" cy="61901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sub>
                          </m:sSub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den>
                      </m:f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04D5492A-4B26-4E7B-B6AB-1B412137443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4183" y="5066256"/>
                <a:ext cx="971190" cy="619016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Object 6">
                <a:extLst>
                  <a:ext uri="{FF2B5EF4-FFF2-40B4-BE49-F238E27FC236}">
                    <a16:creationId xmlns:a16="http://schemas.microsoft.com/office/drawing/2014/main" id="{9714E763-9EF5-4734-A858-E124DFF1D3EA}"/>
                  </a:ext>
                </a:extLst>
              </p:cNvPr>
              <p:cNvSpPr txBox="1"/>
              <p:nvPr/>
            </p:nvSpPr>
            <p:spPr bwMode="auto">
              <a:xfrm>
                <a:off x="1109573" y="4302083"/>
                <a:ext cx="3523172" cy="86353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ctrlP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−2</m:t>
                              </m: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𝑎𝑦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sup>
                          </m:sSup>
                        </m:e>
                      </m:nary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chr m:val="∑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sSup>
                                <m:sSupPr>
                                  <m:ctrlP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sup>
                          </m:sSup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6" name="Object 6">
                <a:extLst>
                  <a:ext uri="{FF2B5EF4-FFF2-40B4-BE49-F238E27FC236}">
                    <a16:creationId xmlns:a16="http://schemas.microsoft.com/office/drawing/2014/main" id="{9714E763-9EF5-4734-A858-E124DFF1D3E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109573" y="4302083"/>
                <a:ext cx="3523172" cy="863538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TextBox 26">
            <a:extLst>
              <a:ext uri="{FF2B5EF4-FFF2-40B4-BE49-F238E27FC236}">
                <a16:creationId xmlns:a16="http://schemas.microsoft.com/office/drawing/2014/main" id="{6C83FFD8-8B7A-4A4A-9BB1-CAB1F4AEC396}"/>
              </a:ext>
            </a:extLst>
          </p:cNvPr>
          <p:cNvSpPr txBox="1"/>
          <p:nvPr/>
        </p:nvSpPr>
        <p:spPr>
          <a:xfrm>
            <a:off x="4779571" y="5936765"/>
            <a:ext cx="14285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Equation 2 </a:t>
            </a:r>
          </a:p>
        </p:txBody>
      </p:sp>
    </p:spTree>
    <p:custDataLst>
      <p:tags r:id="rId1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>
            <a:extLst>
              <a:ext uri="{FF2B5EF4-FFF2-40B4-BE49-F238E27FC236}">
                <a16:creationId xmlns:a16="http://schemas.microsoft.com/office/drawing/2014/main" id="{302E0E26-D9B0-4A59-9245-7E7241871FB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6096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sz="3600" dirty="0"/>
              <a:t>Finding Constants of Exponential Model</a:t>
            </a:r>
          </a:p>
        </p:txBody>
      </p:sp>
      <p:sp>
        <p:nvSpPr>
          <p:cNvPr id="46083" name="Rectangle 4">
            <a:extLst>
              <a:ext uri="{FF2B5EF4-FFF2-40B4-BE49-F238E27FC236}">
                <a16:creationId xmlns:a16="http://schemas.microsoft.com/office/drawing/2014/main" id="{C8649DD2-571A-4096-BF35-52A3C62FF3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46084" name="Rectangle 7">
            <a:extLst>
              <a:ext uri="{FF2B5EF4-FFF2-40B4-BE49-F238E27FC236}">
                <a16:creationId xmlns:a16="http://schemas.microsoft.com/office/drawing/2014/main" id="{0A8DA3A1-1C26-484B-B301-AA4611144B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0099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46086" name="Rectangle 10">
            <a:extLst>
              <a:ext uri="{FF2B5EF4-FFF2-40B4-BE49-F238E27FC236}">
                <a16:creationId xmlns:a16="http://schemas.microsoft.com/office/drawing/2014/main" id="{AC07F414-F73B-4BE2-8AA6-15F4C09EFD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46087" name="Rectangle 15">
            <a:extLst>
              <a:ext uri="{FF2B5EF4-FFF2-40B4-BE49-F238E27FC236}">
                <a16:creationId xmlns:a16="http://schemas.microsoft.com/office/drawing/2014/main" id="{4554F028-D4E9-4259-80DF-FC58BF0BBA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5756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46088" name="Rectangle 17">
            <a:extLst>
              <a:ext uri="{FF2B5EF4-FFF2-40B4-BE49-F238E27FC236}">
                <a16:creationId xmlns:a16="http://schemas.microsoft.com/office/drawing/2014/main" id="{F724A3EF-A799-4AD6-BD18-F0A401AF6D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0099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6089" name="Object 18">
                <a:extLst>
                  <a:ext uri="{FF2B5EF4-FFF2-40B4-BE49-F238E27FC236}">
                    <a16:creationId xmlns:a16="http://schemas.microsoft.com/office/drawing/2014/main" id="{4BA5A4E4-C739-4F80-A618-E026A9588D08}"/>
                  </a:ext>
                </a:extLst>
              </p:cNvPr>
              <p:cNvSpPr txBox="1"/>
              <p:nvPr/>
            </p:nvSpPr>
            <p:spPr bwMode="auto">
              <a:xfrm>
                <a:off x="1752600" y="4236245"/>
                <a:ext cx="1936736" cy="88414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nary>
                            <m:naryPr>
                              <m:chr m:val="∑"/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  <m:e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sSup>
                                <m:sSup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sup>
                              </m:sSup>
                            </m:e>
                          </m:nary>
                        </m:num>
                        <m:den>
                          <m:nary>
                            <m:naryPr>
                              <m:chr m:val="∑"/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  <m:e>
                              <m:sSup>
                                <m:sSup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sup>
                              </m:sSup>
                            </m:e>
                          </m:nary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6089" name="Object 18">
                <a:extLst>
                  <a:ext uri="{FF2B5EF4-FFF2-40B4-BE49-F238E27FC236}">
                    <a16:creationId xmlns:a16="http://schemas.microsoft.com/office/drawing/2014/main" id="{4BA5A4E4-C739-4F80-A618-E026A9588D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752600" y="4236245"/>
                <a:ext cx="1936736" cy="88414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6090" name="Text Box 19">
            <a:extLst>
              <a:ext uri="{FF2B5EF4-FFF2-40B4-BE49-F238E27FC236}">
                <a16:creationId xmlns:a16="http://schemas.microsoft.com/office/drawing/2014/main" id="{E611A1DE-7750-48BB-B322-1F30626339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378745"/>
            <a:ext cx="6477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2400" dirty="0"/>
              <a:t>Equation 1</a:t>
            </a:r>
          </a:p>
        </p:txBody>
      </p:sp>
      <p:sp>
        <p:nvSpPr>
          <p:cNvPr id="22" name="Footer Placeholder 4">
            <a:extLst>
              <a:ext uri="{FF2B5EF4-FFF2-40B4-BE49-F238E27FC236}">
                <a16:creationId xmlns:a16="http://schemas.microsoft.com/office/drawing/2014/main" id="{52F653F9-661D-4B4A-8C27-E65E5D10F3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248400" y="6400800"/>
            <a:ext cx="2895600" cy="457200"/>
          </a:xfrm>
        </p:spPr>
        <p:txBody>
          <a:bodyPr/>
          <a:lstStyle/>
          <a:p>
            <a:pPr>
              <a:defRPr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http://nm.MathForCollege.com</a:t>
            </a:r>
          </a:p>
        </p:txBody>
      </p:sp>
      <p:sp>
        <p:nvSpPr>
          <p:cNvPr id="46092" name="Slide Number Placeholder 5">
            <a:extLst>
              <a:ext uri="{FF2B5EF4-FFF2-40B4-BE49-F238E27FC236}">
                <a16:creationId xmlns:a16="http://schemas.microsoft.com/office/drawing/2014/main" id="{D701635B-86FF-4F75-9249-61DDAA6008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400800"/>
            <a:ext cx="19050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l">
              <a:spcBef>
                <a:spcPct val="0"/>
              </a:spcBef>
              <a:buClrTx/>
              <a:buSzTx/>
              <a:buFontTx/>
              <a:buNone/>
            </a:pPr>
            <a:fld id="{8188C893-923E-4C27-8070-3EE02F3BA80B}" type="slidenum">
              <a:rPr lang="en-US" altLang="en-US" sz="1400">
                <a:solidFill>
                  <a:schemeClr val="bg2"/>
                </a:solidFill>
              </a:rPr>
              <a:pPr algn="l">
                <a:spcBef>
                  <a:spcPct val="0"/>
                </a:spcBef>
                <a:buClrTx/>
                <a:buSzTx/>
                <a:buFontTx/>
                <a:buNone/>
              </a:pPr>
              <a:t>12</a:t>
            </a:fld>
            <a:endParaRPr lang="en-US" altLang="en-US" sz="1400">
              <a:solidFill>
                <a:schemeClr val="bg2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Object 4">
                <a:extLst>
                  <a:ext uri="{FF2B5EF4-FFF2-40B4-BE49-F238E27FC236}">
                    <a16:creationId xmlns:a16="http://schemas.microsoft.com/office/drawing/2014/main" id="{789B7B32-50EC-4DB9-879F-18CA7F7A3864}"/>
                  </a:ext>
                </a:extLst>
              </p:cNvPr>
              <p:cNvSpPr txBox="1"/>
              <p:nvPr/>
            </p:nvSpPr>
            <p:spPr bwMode="auto">
              <a:xfrm>
                <a:off x="1629140" y="2300851"/>
                <a:ext cx="4343400" cy="11715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nary>
                        <m:naryPr>
                          <m:chr m:val="∑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sup>
                          </m:sSup>
                        </m:e>
                      </m:nary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nary>
                        <m:naryPr>
                          <m:chr m:val="∑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sup>
                          </m:sSup>
                        </m:e>
                      </m:nary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0" name="Object 4">
                <a:extLst>
                  <a:ext uri="{FF2B5EF4-FFF2-40B4-BE49-F238E27FC236}">
                    <a16:creationId xmlns:a16="http://schemas.microsoft.com/office/drawing/2014/main" id="{789B7B32-50EC-4DB9-879F-18CA7F7A386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629140" y="2300851"/>
                <a:ext cx="4343400" cy="117157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Object 4">
                <a:extLst>
                  <a:ext uri="{FF2B5EF4-FFF2-40B4-BE49-F238E27FC236}">
                    <a16:creationId xmlns:a16="http://schemas.microsoft.com/office/drawing/2014/main" id="{6D29A12D-36CA-4865-9F4E-E93BBF4FA427}"/>
                  </a:ext>
                </a:extLst>
              </p:cNvPr>
              <p:cNvSpPr txBox="1"/>
              <p:nvPr/>
            </p:nvSpPr>
            <p:spPr bwMode="auto">
              <a:xfrm>
                <a:off x="1876338" y="1162332"/>
                <a:ext cx="4343400" cy="11715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sup>
                          </m:sSup>
                        </m:e>
                      </m:nary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chr m:val="∑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𝑎𝑒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sup>
                          </m:sSup>
                        </m:e>
                      </m:nary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0" name="Object 4">
                <a:extLst>
                  <a:ext uri="{FF2B5EF4-FFF2-40B4-BE49-F238E27FC236}">
                    <a16:creationId xmlns:a16="http://schemas.microsoft.com/office/drawing/2014/main" id="{6D29A12D-36CA-4865-9F4E-E93BBF4FA42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876338" y="1162332"/>
                <a:ext cx="4343400" cy="117157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Object 4">
                <a:extLst>
                  <a:ext uri="{FF2B5EF4-FFF2-40B4-BE49-F238E27FC236}">
                    <a16:creationId xmlns:a16="http://schemas.microsoft.com/office/drawing/2014/main" id="{60DE72C4-2AEE-4AD1-83C1-100C5B8E6382}"/>
                  </a:ext>
                </a:extLst>
              </p:cNvPr>
              <p:cNvSpPr txBox="1"/>
              <p:nvPr/>
            </p:nvSpPr>
            <p:spPr bwMode="auto">
              <a:xfrm>
                <a:off x="1695809" y="3268548"/>
                <a:ext cx="4343400" cy="11715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nary>
                        <m:naryPr>
                          <m:chr m:val="∑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sup>
                          </m:sSup>
                        </m:e>
                      </m:nary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  <m:nary>
                        <m:naryPr>
                          <m:chr m:val="∑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sup>
                          </m:sSup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4" name="Object 4">
                <a:extLst>
                  <a:ext uri="{FF2B5EF4-FFF2-40B4-BE49-F238E27FC236}">
                    <a16:creationId xmlns:a16="http://schemas.microsoft.com/office/drawing/2014/main" id="{60DE72C4-2AEE-4AD1-83C1-100C5B8E638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695809" y="3268548"/>
                <a:ext cx="4343400" cy="117157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>
            <a:extLst>
              <a:ext uri="{FF2B5EF4-FFF2-40B4-BE49-F238E27FC236}">
                <a16:creationId xmlns:a16="http://schemas.microsoft.com/office/drawing/2014/main" id="{302E0E26-D9B0-4A59-9245-7E7241871FB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81000" y="42863"/>
            <a:ext cx="9144000" cy="6096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sz="3600" dirty="0"/>
              <a:t>Finding Constants of Exponential Model</a:t>
            </a:r>
          </a:p>
        </p:txBody>
      </p:sp>
      <p:sp>
        <p:nvSpPr>
          <p:cNvPr id="46083" name="Rectangle 4">
            <a:extLst>
              <a:ext uri="{FF2B5EF4-FFF2-40B4-BE49-F238E27FC236}">
                <a16:creationId xmlns:a16="http://schemas.microsoft.com/office/drawing/2014/main" id="{C8649DD2-571A-4096-BF35-52A3C62FF3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46084" name="Rectangle 7">
            <a:extLst>
              <a:ext uri="{FF2B5EF4-FFF2-40B4-BE49-F238E27FC236}">
                <a16:creationId xmlns:a16="http://schemas.microsoft.com/office/drawing/2014/main" id="{0A8DA3A1-1C26-484B-B301-AA4611144B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0099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6085" name="Object 8">
                <a:extLst>
                  <a:ext uri="{FF2B5EF4-FFF2-40B4-BE49-F238E27FC236}">
                    <a16:creationId xmlns:a16="http://schemas.microsoft.com/office/drawing/2014/main" id="{43D5F2C9-892B-40CD-93DD-3B3E62B6DE56}"/>
                  </a:ext>
                </a:extLst>
              </p:cNvPr>
              <p:cNvSpPr txBox="1"/>
              <p:nvPr/>
            </p:nvSpPr>
            <p:spPr bwMode="auto">
              <a:xfrm>
                <a:off x="2311878" y="5040059"/>
                <a:ext cx="4336571" cy="838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0" i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nary>
                        <m:naryPr>
                          <m:chr m:val="∑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sup>
                      </m:sSup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nary>
                            <m:naryPr>
                              <m:chr m:val="∑"/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  <m:e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nary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sup>
                          </m:sSup>
                        </m:num>
                        <m:den>
                          <m:nary>
                            <m:naryPr>
                              <m:chr m:val="∑"/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  <m:e>
                              <m:sSup>
                                <m:sSup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sup>
                              </m:sSup>
                            </m:e>
                          </m:nary>
                        </m:den>
                      </m:f>
                      <m:nary>
                        <m:naryPr>
                          <m:chr m:val="∑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sup>
                          </m:sSup>
                        </m:e>
                      </m:nary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6085" name="Object 8">
                <a:extLst>
                  <a:ext uri="{FF2B5EF4-FFF2-40B4-BE49-F238E27FC236}">
                    <a16:creationId xmlns:a16="http://schemas.microsoft.com/office/drawing/2014/main" id="{43D5F2C9-892B-40CD-93DD-3B3E62B6DE5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311878" y="5040059"/>
                <a:ext cx="4336571" cy="83820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6086" name="Rectangle 10">
            <a:extLst>
              <a:ext uri="{FF2B5EF4-FFF2-40B4-BE49-F238E27FC236}">
                <a16:creationId xmlns:a16="http://schemas.microsoft.com/office/drawing/2014/main" id="{AC07F414-F73B-4BE2-8AA6-15F4C09EFD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46088" name="Rectangle 17">
            <a:extLst>
              <a:ext uri="{FF2B5EF4-FFF2-40B4-BE49-F238E27FC236}">
                <a16:creationId xmlns:a16="http://schemas.microsoft.com/office/drawing/2014/main" id="{F724A3EF-A799-4AD6-BD18-F0A401AF6D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0099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22" name="Footer Placeholder 4">
            <a:extLst>
              <a:ext uri="{FF2B5EF4-FFF2-40B4-BE49-F238E27FC236}">
                <a16:creationId xmlns:a16="http://schemas.microsoft.com/office/drawing/2014/main" id="{52F653F9-661D-4B4A-8C27-E65E5D10F3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248400" y="6400800"/>
            <a:ext cx="2895600" cy="457200"/>
          </a:xfrm>
        </p:spPr>
        <p:txBody>
          <a:bodyPr/>
          <a:lstStyle/>
          <a:p>
            <a:pPr>
              <a:defRPr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http://nm.MathForCollege.com</a:t>
            </a:r>
          </a:p>
        </p:txBody>
      </p:sp>
      <p:sp>
        <p:nvSpPr>
          <p:cNvPr id="46092" name="Slide Number Placeholder 5">
            <a:extLst>
              <a:ext uri="{FF2B5EF4-FFF2-40B4-BE49-F238E27FC236}">
                <a16:creationId xmlns:a16="http://schemas.microsoft.com/office/drawing/2014/main" id="{D701635B-86FF-4F75-9249-61DDAA6008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400800"/>
            <a:ext cx="19050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l">
              <a:spcBef>
                <a:spcPct val="0"/>
              </a:spcBef>
              <a:buClrTx/>
              <a:buSzTx/>
              <a:buFontTx/>
              <a:buNone/>
            </a:pPr>
            <a:fld id="{8188C893-923E-4C27-8070-3EE02F3BA80B}" type="slidenum">
              <a:rPr lang="en-US" altLang="en-US" sz="1400">
                <a:solidFill>
                  <a:schemeClr val="bg2"/>
                </a:solidFill>
              </a:rPr>
              <a:pPr algn="l">
                <a:spcBef>
                  <a:spcPct val="0"/>
                </a:spcBef>
                <a:buClrTx/>
                <a:buSzTx/>
                <a:buFontTx/>
                <a:buNone/>
              </a:pPr>
              <a:t>13</a:t>
            </a:fld>
            <a:endParaRPr lang="en-US" altLang="en-US" sz="1400">
              <a:solidFill>
                <a:schemeClr val="bg2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6093" name="Object 6">
                <a:extLst>
                  <a:ext uri="{FF2B5EF4-FFF2-40B4-BE49-F238E27FC236}">
                    <a16:creationId xmlns:a16="http://schemas.microsoft.com/office/drawing/2014/main" id="{DCC81A8A-D43F-4FD8-8F9F-19F56FFD8D79}"/>
                  </a:ext>
                </a:extLst>
              </p:cNvPr>
              <p:cNvSpPr txBox="1"/>
              <p:nvPr/>
            </p:nvSpPr>
            <p:spPr bwMode="auto">
              <a:xfrm>
                <a:off x="2581188" y="2955417"/>
                <a:ext cx="3352800" cy="86842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0" i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nary>
                        <m:naryPr>
                          <m:chr m:val="∑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sup>
                          </m:sSup>
                        </m:e>
                      </m:nary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+2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nary>
                        <m:naryPr>
                          <m:chr m:val="∑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sup>
                          </m:sSup>
                        </m:e>
                      </m:nary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6093" name="Object 6">
                <a:extLst>
                  <a:ext uri="{FF2B5EF4-FFF2-40B4-BE49-F238E27FC236}">
                    <a16:creationId xmlns:a16="http://schemas.microsoft.com/office/drawing/2014/main" id="{DCC81A8A-D43F-4FD8-8F9F-19F56FFD8D7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581188" y="2955417"/>
                <a:ext cx="3352800" cy="86842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Object 6">
                <a:extLst>
                  <a:ext uri="{FF2B5EF4-FFF2-40B4-BE49-F238E27FC236}">
                    <a16:creationId xmlns:a16="http://schemas.microsoft.com/office/drawing/2014/main" id="{9A3ACF36-209B-4069-861F-697728B41C10}"/>
                  </a:ext>
                </a:extLst>
              </p:cNvPr>
              <p:cNvSpPr txBox="1"/>
              <p:nvPr/>
            </p:nvSpPr>
            <p:spPr bwMode="auto">
              <a:xfrm>
                <a:off x="2362200" y="1962150"/>
                <a:ext cx="4191000" cy="10477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ctrlP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−2</m:t>
                              </m: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𝑎𝑦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sup>
                          </m:sSup>
                        </m:e>
                      </m:nary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chr m:val="∑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sSup>
                                <m:sSupPr>
                                  <m:ctrlP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sup>
                          </m:sSup>
                        </m:e>
                      </m:nary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4" name="Object 6">
                <a:extLst>
                  <a:ext uri="{FF2B5EF4-FFF2-40B4-BE49-F238E27FC236}">
                    <a16:creationId xmlns:a16="http://schemas.microsoft.com/office/drawing/2014/main" id="{9A3ACF36-209B-4069-861F-697728B41C1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362200" y="1962150"/>
                <a:ext cx="4191000" cy="104775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Object 6">
                <a:extLst>
                  <a:ext uri="{FF2B5EF4-FFF2-40B4-BE49-F238E27FC236}">
                    <a16:creationId xmlns:a16="http://schemas.microsoft.com/office/drawing/2014/main" id="{A1C0479F-8033-4B49-B11B-0EBF5932A356}"/>
                  </a:ext>
                </a:extLst>
              </p:cNvPr>
              <p:cNvSpPr txBox="1"/>
              <p:nvPr/>
            </p:nvSpPr>
            <p:spPr bwMode="auto">
              <a:xfrm>
                <a:off x="2548331" y="3850094"/>
                <a:ext cx="3352800" cy="86842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0" i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nary>
                        <m:naryPr>
                          <m:chr m:val="∑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sup>
                          </m:sSup>
                        </m:e>
                      </m:nary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nary>
                        <m:naryPr>
                          <m:chr m:val="∑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sup>
                          </m:sSup>
                        </m:e>
                      </m:nary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6" name="Object 6">
                <a:extLst>
                  <a:ext uri="{FF2B5EF4-FFF2-40B4-BE49-F238E27FC236}">
                    <a16:creationId xmlns:a16="http://schemas.microsoft.com/office/drawing/2014/main" id="{A1C0479F-8033-4B49-B11B-0EBF5932A35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548331" y="3850094"/>
                <a:ext cx="3352800" cy="868423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Object 18">
                <a:extLst>
                  <a:ext uri="{FF2B5EF4-FFF2-40B4-BE49-F238E27FC236}">
                    <a16:creationId xmlns:a16="http://schemas.microsoft.com/office/drawing/2014/main" id="{2A3DCEED-0EDB-4E34-A0CA-B5CC5C83A74A}"/>
                  </a:ext>
                </a:extLst>
              </p:cNvPr>
              <p:cNvSpPr txBox="1"/>
              <p:nvPr/>
            </p:nvSpPr>
            <p:spPr bwMode="auto">
              <a:xfrm>
                <a:off x="3124200" y="1161590"/>
                <a:ext cx="1936736" cy="88414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nary>
                            <m:naryPr>
                              <m:chr m:val="∑"/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  <m:e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sSup>
                                <m:sSup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sup>
                              </m:sSup>
                            </m:e>
                          </m:nary>
                        </m:num>
                        <m:den>
                          <m:nary>
                            <m:naryPr>
                              <m:chr m:val="∑"/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  <m:e>
                              <m:sSup>
                                <m:sSup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sup>
                              </m:sSup>
                            </m:e>
                          </m:nary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7" name="Object 18">
                <a:extLst>
                  <a:ext uri="{FF2B5EF4-FFF2-40B4-BE49-F238E27FC236}">
                    <a16:creationId xmlns:a16="http://schemas.microsoft.com/office/drawing/2014/main" id="{2A3DCEED-0EDB-4E34-A0CA-B5CC5C83A74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124200" y="1161590"/>
                <a:ext cx="1936736" cy="884146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Text Box 19">
            <a:extLst>
              <a:ext uri="{FF2B5EF4-FFF2-40B4-BE49-F238E27FC236}">
                <a16:creationId xmlns:a16="http://schemas.microsoft.com/office/drawing/2014/main" id="{ADA1CAB4-CB10-4C08-AF48-C7261945BE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" y="2163329"/>
            <a:ext cx="1828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2400" dirty="0"/>
              <a:t>Equation 2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230299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>
            <a:extLst>
              <a:ext uri="{FF2B5EF4-FFF2-40B4-BE49-F238E27FC236}">
                <a16:creationId xmlns:a16="http://schemas.microsoft.com/office/drawing/2014/main" id="{7E896494-5D29-4425-AC19-E9FACD60B97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2000" y="9525"/>
            <a:ext cx="7793038" cy="1143000"/>
          </a:xfrm>
        </p:spPr>
        <p:txBody>
          <a:bodyPr/>
          <a:lstStyle/>
          <a:p>
            <a:pPr eaLnBrk="1" hangingPunct="1"/>
            <a:r>
              <a:rPr lang="en-US" altLang="en-US" sz="4000" dirty="0"/>
              <a:t>Example - Exponential Model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3251" name="Group 3">
                <a:extLst>
                  <a:ext uri="{FF2B5EF4-FFF2-40B4-BE49-F238E27FC236}">
                    <a16:creationId xmlns:a16="http://schemas.microsoft.com/office/drawing/2014/main" id="{2B320700-69DB-4CBB-9CF4-436BC227C094}"/>
                  </a:ext>
                </a:extLst>
              </p:cNvPr>
              <p:cNvGraphicFramePr>
                <a:graphicFrameLocks noGrp="1"/>
              </p:cNvGraphicFramePr>
              <p:nvPr>
                <p:ph sz="half" idx="1"/>
                <p:extLst>
                  <p:ext uri="{D42A27DB-BD31-4B8C-83A1-F6EECF244321}">
                    <p14:modId xmlns:p14="http://schemas.microsoft.com/office/powerpoint/2010/main" val="1173341591"/>
                  </p:ext>
                </p:extLst>
              </p:nvPr>
            </p:nvGraphicFramePr>
            <p:xfrm>
              <a:off x="990600" y="1417594"/>
              <a:ext cx="6324600" cy="793750"/>
            </p:xfrm>
            <a:graphic>
              <a:graphicData uri="http://schemas.openxmlformats.org/drawingml/2006/table">
                <a:tbl>
                  <a:tblPr/>
                  <a:tblGrid>
                    <a:gridCol w="849313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9017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87630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973137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874713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  <a:gridCol w="973137">
                      <a:extLst>
                        <a:ext uri="{9D8B030D-6E8A-4147-A177-3AD203B41FA5}">
                          <a16:colId xmlns:a16="http://schemas.microsoft.com/office/drawing/2014/main" val="20005"/>
                        </a:ext>
                      </a:extLst>
                    </a:gridCol>
                    <a:gridCol w="876300">
                      <a:extLst>
                        <a:ext uri="{9D8B030D-6E8A-4147-A177-3AD203B41FA5}">
                          <a16:colId xmlns:a16="http://schemas.microsoft.com/office/drawing/2014/main" val="20006"/>
                        </a:ext>
                      </a:extLst>
                    </a:gridCol>
                  </a:tblGrid>
                  <a:tr h="397193">
                    <a:tc>
                      <a:txBody>
                        <a:bodyPr/>
                        <a:lstStyle/>
                        <a:p>
                          <a:pPr marL="342900" marR="0" lvl="0" indent="-342900" algn="l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US" sz="2000" b="0" i="1" u="none" strike="noStrike" cap="none" normalizeH="0" baseline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oMath>
                            </m:oMathPara>
                          </a14:m>
                          <a:endParaRPr kumimoji="0" lang="en-US" sz="2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0</a:t>
                          </a:r>
                          <a:endParaRPr kumimoji="0" lang="en-US" sz="2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10</a:t>
                          </a:r>
                          <a:endParaRPr kumimoji="0" lang="en-US" sz="2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</a:rPr>
                            <a:t>20</a:t>
                          </a: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</a:rPr>
                            <a:t>30</a:t>
                          </a: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</a:rPr>
                            <a:t>45</a:t>
                          </a: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90</a:t>
                          </a:r>
                          <a:endParaRPr kumimoji="0" lang="en-US" sz="2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96557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US" sz="2000" b="0" i="1" u="none" strike="noStrike" cap="none" normalizeH="0" baseline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oMath>
                            </m:oMathPara>
                          </a14:m>
                          <a:endParaRPr kumimoji="0" lang="en-US" sz="2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ahoma" pitchFamily="34" charset="0"/>
                          </a:endParaRP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1.0</a:t>
                          </a:r>
                          <a:endParaRPr kumimoji="0" lang="en-US" sz="2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</a:rPr>
                            <a:t>0.76</a:t>
                          </a: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0.58</a:t>
                          </a:r>
                          <a:endParaRPr kumimoji="0" lang="en-US" sz="2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0.45</a:t>
                          </a:r>
                          <a:endParaRPr kumimoji="0" lang="en-US" sz="2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0.31</a:t>
                          </a:r>
                          <a:endParaRPr kumimoji="0" lang="en-US" sz="2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0.12</a:t>
                          </a:r>
                          <a:endParaRPr kumimoji="0" lang="en-US" sz="2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3251" name="Group 3">
                <a:extLst>
                  <a:ext uri="{FF2B5EF4-FFF2-40B4-BE49-F238E27FC236}">
                    <a16:creationId xmlns:a16="http://schemas.microsoft.com/office/drawing/2014/main" id="{2B320700-69DB-4CBB-9CF4-436BC227C094}"/>
                  </a:ext>
                </a:extLst>
              </p:cNvPr>
              <p:cNvGraphicFramePr>
                <a:graphicFrameLocks noGrp="1"/>
              </p:cNvGraphicFramePr>
              <p:nvPr>
                <p:ph sz="half" idx="1"/>
                <p:extLst>
                  <p:ext uri="{D42A27DB-BD31-4B8C-83A1-F6EECF244321}">
                    <p14:modId xmlns:p14="http://schemas.microsoft.com/office/powerpoint/2010/main" val="1173341591"/>
                  </p:ext>
                </p:extLst>
              </p:nvPr>
            </p:nvGraphicFramePr>
            <p:xfrm>
              <a:off x="990600" y="1417594"/>
              <a:ext cx="6324600" cy="793750"/>
            </p:xfrm>
            <a:graphic>
              <a:graphicData uri="http://schemas.openxmlformats.org/drawingml/2006/table">
                <a:tbl>
                  <a:tblPr/>
                  <a:tblGrid>
                    <a:gridCol w="849313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9017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87630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973137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874713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  <a:gridCol w="973137">
                      <a:extLst>
                        <a:ext uri="{9D8B030D-6E8A-4147-A177-3AD203B41FA5}">
                          <a16:colId xmlns:a16="http://schemas.microsoft.com/office/drawing/2014/main" val="20005"/>
                        </a:ext>
                      </a:extLst>
                    </a:gridCol>
                    <a:gridCol w="876300">
                      <a:extLst>
                        <a:ext uri="{9D8B030D-6E8A-4147-A177-3AD203B41FA5}">
                          <a16:colId xmlns:a16="http://schemas.microsoft.com/office/drawing/2014/main" val="20006"/>
                        </a:ext>
                      </a:extLst>
                    </a:gridCol>
                  </a:tblGrid>
                  <a:tr h="39719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>
                          <a:blip r:embed="rId4"/>
                          <a:stretch>
                            <a:fillRect l="-719" t="-7576" r="-649640" b="-12575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0</a:t>
                          </a:r>
                          <a:endParaRPr kumimoji="0" lang="en-US" sz="2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10</a:t>
                          </a:r>
                          <a:endParaRPr kumimoji="0" lang="en-US" sz="2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</a:rPr>
                            <a:t>20</a:t>
                          </a: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</a:rPr>
                            <a:t>30</a:t>
                          </a: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</a:rPr>
                            <a:t>45</a:t>
                          </a: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90</a:t>
                          </a:r>
                          <a:endParaRPr kumimoji="0" lang="en-US" sz="2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9655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>
                          <a:blip r:embed="rId4"/>
                          <a:stretch>
                            <a:fillRect l="-719" t="-109231" r="-649640" b="-2769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1.0</a:t>
                          </a:r>
                          <a:endParaRPr kumimoji="0" lang="en-US" sz="2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</a:rPr>
                            <a:t>0.76</a:t>
                          </a: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0.58</a:t>
                          </a:r>
                          <a:endParaRPr kumimoji="0" lang="en-US" sz="2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0.45</a:t>
                          </a:r>
                          <a:endParaRPr kumimoji="0" lang="en-US" sz="2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0.31</a:t>
                          </a:r>
                          <a:endParaRPr kumimoji="0" lang="en-US" sz="2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0.12</a:t>
                          </a:r>
                          <a:endParaRPr kumimoji="0" lang="en-US" sz="2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48159" name="Rectangle 31">
            <a:extLst>
              <a:ext uri="{FF2B5EF4-FFF2-40B4-BE49-F238E27FC236}">
                <a16:creationId xmlns:a16="http://schemas.microsoft.com/office/drawing/2014/main" id="{EAA4FE1E-90E0-493D-904E-C6BB76B790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4803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48161" name="Rectangle 34">
            <a:extLst>
              <a:ext uri="{FF2B5EF4-FFF2-40B4-BE49-F238E27FC236}">
                <a16:creationId xmlns:a16="http://schemas.microsoft.com/office/drawing/2014/main" id="{F9DFB130-B304-48BF-8B4C-45185D7B3A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004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C3F94A75-0337-4141-AEDB-CE2368C6E1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248400" y="6400800"/>
            <a:ext cx="2895600" cy="457200"/>
          </a:xfrm>
        </p:spPr>
        <p:txBody>
          <a:bodyPr/>
          <a:lstStyle/>
          <a:p>
            <a:pPr>
              <a:defRPr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http://nm.MathForCollege.com</a:t>
            </a:r>
          </a:p>
        </p:txBody>
      </p:sp>
      <p:sp>
        <p:nvSpPr>
          <p:cNvPr id="48163" name="Slide Number Placeholder 5">
            <a:extLst>
              <a:ext uri="{FF2B5EF4-FFF2-40B4-BE49-F238E27FC236}">
                <a16:creationId xmlns:a16="http://schemas.microsoft.com/office/drawing/2014/main" id="{B88E316D-F6F9-4C57-9386-6C716EAA32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400800"/>
            <a:ext cx="19050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l">
              <a:spcBef>
                <a:spcPct val="0"/>
              </a:spcBef>
              <a:buClrTx/>
              <a:buSzTx/>
              <a:buFontTx/>
              <a:buNone/>
            </a:pPr>
            <a:fld id="{1866CE64-513E-447B-AA5F-EFE42F643C32}" type="slidenum">
              <a:rPr lang="en-US" altLang="en-US" sz="1400">
                <a:solidFill>
                  <a:schemeClr val="bg2"/>
                </a:solidFill>
              </a:rPr>
              <a:pPr algn="l">
                <a:spcBef>
                  <a:spcPct val="0"/>
                </a:spcBef>
                <a:buClrTx/>
                <a:buSzTx/>
                <a:buFontTx/>
                <a:buNone/>
              </a:pPr>
              <a:t>14</a:t>
            </a:fld>
            <a:endParaRPr lang="en-US" altLang="en-US" sz="1400">
              <a:solidFill>
                <a:schemeClr val="bg2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6D713A32-681D-4DC0-945E-B0B7B4ED1A15}"/>
                  </a:ext>
                </a:extLst>
              </p:cNvPr>
              <p:cNvSpPr txBox="1"/>
              <p:nvPr/>
            </p:nvSpPr>
            <p:spPr>
              <a:xfrm>
                <a:off x="533400" y="2435565"/>
                <a:ext cx="7620000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dirty="0"/>
                  <a:t>Use the regression model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y</m:t>
                    </m:r>
                    <m:r>
                      <a:rPr lang="en-US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𝑎</m:t>
                    </m:r>
                    <m:sSup>
                      <m:sSup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𝑏𝑥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. </m:t>
                    </m:r>
                  </m:oMath>
                </a14:m>
                <a:r>
                  <a:rPr lang="en-US" dirty="0"/>
                  <a:t> Estimate the regression constants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without transforming the data.</a:t>
                </a: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6D713A32-681D-4DC0-945E-B0B7B4ED1A1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3400" y="2435565"/>
                <a:ext cx="7620000" cy="646331"/>
              </a:xfrm>
              <a:prstGeom prst="rect">
                <a:avLst/>
              </a:prstGeom>
              <a:blipFill>
                <a:blip r:embed="rId5"/>
                <a:stretch>
                  <a:fillRect l="-720" t="-4717" b="-150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>
            <a:extLst>
              <a:ext uri="{FF2B5EF4-FFF2-40B4-BE49-F238E27FC236}">
                <a16:creationId xmlns:a16="http://schemas.microsoft.com/office/drawing/2014/main" id="{040E0C5B-A16C-4661-9655-B4A241D1E5B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sz="4000"/>
              <a:t>Plot of data</a:t>
            </a:r>
          </a:p>
        </p:txBody>
      </p:sp>
      <p:sp>
        <p:nvSpPr>
          <p:cNvPr id="52227" name="Rectangle 4">
            <a:extLst>
              <a:ext uri="{FF2B5EF4-FFF2-40B4-BE49-F238E27FC236}">
                <a16:creationId xmlns:a16="http://schemas.microsoft.com/office/drawing/2014/main" id="{4E3674B6-2FEB-49D0-A949-7927576620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147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A08649-7B0B-4EEB-986B-B71A26F588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248400" y="6400800"/>
            <a:ext cx="2895600" cy="457200"/>
          </a:xfrm>
        </p:spPr>
        <p:txBody>
          <a:bodyPr/>
          <a:lstStyle/>
          <a:p>
            <a:pPr>
              <a:defRPr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http://nm.MathForCollege.com</a:t>
            </a:r>
          </a:p>
        </p:txBody>
      </p:sp>
      <p:sp>
        <p:nvSpPr>
          <p:cNvPr id="52230" name="Slide Number Placeholder 5">
            <a:extLst>
              <a:ext uri="{FF2B5EF4-FFF2-40B4-BE49-F238E27FC236}">
                <a16:creationId xmlns:a16="http://schemas.microsoft.com/office/drawing/2014/main" id="{DE9CCBBF-F3E6-4FC3-9129-32761C7C29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400800"/>
            <a:ext cx="19050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l">
              <a:spcBef>
                <a:spcPct val="0"/>
              </a:spcBef>
              <a:buClrTx/>
              <a:buSzTx/>
              <a:buFontTx/>
              <a:buNone/>
            </a:pPr>
            <a:fld id="{210193B8-C78E-40B9-8EEF-036FB9D788E0}" type="slidenum">
              <a:rPr lang="en-US" altLang="en-US" sz="1400">
                <a:solidFill>
                  <a:schemeClr val="bg2"/>
                </a:solidFill>
              </a:rPr>
              <a:pPr algn="l">
                <a:spcBef>
                  <a:spcPct val="0"/>
                </a:spcBef>
                <a:buClrTx/>
                <a:buSzTx/>
                <a:buFontTx/>
                <a:buNone/>
              </a:pPr>
              <a:t>15</a:t>
            </a:fld>
            <a:endParaRPr lang="en-US" altLang="en-US" sz="1400">
              <a:solidFill>
                <a:schemeClr val="bg2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7939FE7-4CF0-4879-A449-EA2370A2850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14600" y="911525"/>
            <a:ext cx="4571999" cy="342899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9" name="Group 3">
                <a:extLst>
                  <a:ext uri="{FF2B5EF4-FFF2-40B4-BE49-F238E27FC236}">
                    <a16:creationId xmlns:a16="http://schemas.microsoft.com/office/drawing/2014/main" id="{1D27AAEE-7649-4AB2-A232-F700D5B48C89}"/>
                  </a:ext>
                </a:extLst>
              </p:cNvPr>
              <p:cNvGraphicFramePr>
                <a:graphicFrameLocks noGrp="1"/>
              </p:cNvGraphicFramePr>
              <p:nvPr>
                <p:ph sz="half" idx="1"/>
                <p:extLst>
                  <p:ext uri="{D42A27DB-BD31-4B8C-83A1-F6EECF244321}">
                    <p14:modId xmlns:p14="http://schemas.microsoft.com/office/powerpoint/2010/main" val="3309531068"/>
                  </p:ext>
                </p:extLst>
              </p:nvPr>
            </p:nvGraphicFramePr>
            <p:xfrm>
              <a:off x="1828800" y="4800600"/>
              <a:ext cx="6324600" cy="793750"/>
            </p:xfrm>
            <a:graphic>
              <a:graphicData uri="http://schemas.openxmlformats.org/drawingml/2006/table">
                <a:tbl>
                  <a:tblPr/>
                  <a:tblGrid>
                    <a:gridCol w="849313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9017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87630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973137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874713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  <a:gridCol w="973137">
                      <a:extLst>
                        <a:ext uri="{9D8B030D-6E8A-4147-A177-3AD203B41FA5}">
                          <a16:colId xmlns:a16="http://schemas.microsoft.com/office/drawing/2014/main" val="20005"/>
                        </a:ext>
                      </a:extLst>
                    </a:gridCol>
                    <a:gridCol w="876300">
                      <a:extLst>
                        <a:ext uri="{9D8B030D-6E8A-4147-A177-3AD203B41FA5}">
                          <a16:colId xmlns:a16="http://schemas.microsoft.com/office/drawing/2014/main" val="20006"/>
                        </a:ext>
                      </a:extLst>
                    </a:gridCol>
                  </a:tblGrid>
                  <a:tr h="397193">
                    <a:tc>
                      <a:txBody>
                        <a:bodyPr/>
                        <a:lstStyle/>
                        <a:p>
                          <a:pPr marL="342900" marR="0" lvl="0" indent="-342900" algn="l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US" sz="2000" b="0" i="1" u="none" strike="noStrike" cap="none" normalizeH="0" baseline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oMath>
                            </m:oMathPara>
                          </a14:m>
                          <a:endParaRPr kumimoji="0" lang="en-US" sz="2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0</a:t>
                          </a:r>
                          <a:endParaRPr kumimoji="0" lang="en-US" sz="2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10</a:t>
                          </a:r>
                          <a:endParaRPr kumimoji="0" lang="en-US" sz="2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</a:rPr>
                            <a:t>20</a:t>
                          </a: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</a:rPr>
                            <a:t>30</a:t>
                          </a: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</a:rPr>
                            <a:t>45</a:t>
                          </a: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90</a:t>
                          </a:r>
                          <a:endParaRPr kumimoji="0" lang="en-US" sz="2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96557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US" sz="2000" b="0" i="1" u="none" strike="noStrike" cap="none" normalizeH="0" baseline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oMath>
                            </m:oMathPara>
                          </a14:m>
                          <a:endParaRPr kumimoji="0" lang="en-US" sz="2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ahoma" pitchFamily="34" charset="0"/>
                          </a:endParaRP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1.0</a:t>
                          </a:r>
                          <a:endParaRPr kumimoji="0" lang="en-US" sz="2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</a:rPr>
                            <a:t>0.76</a:t>
                          </a: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0.58</a:t>
                          </a:r>
                          <a:endParaRPr kumimoji="0" lang="en-US" sz="2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0.45</a:t>
                          </a:r>
                          <a:endParaRPr kumimoji="0" lang="en-US" sz="2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0.31</a:t>
                          </a:r>
                          <a:endParaRPr kumimoji="0" lang="en-US" sz="2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0.12</a:t>
                          </a:r>
                          <a:endParaRPr kumimoji="0" lang="en-US" sz="2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9" name="Group 3">
                <a:extLst>
                  <a:ext uri="{FF2B5EF4-FFF2-40B4-BE49-F238E27FC236}">
                    <a16:creationId xmlns:a16="http://schemas.microsoft.com/office/drawing/2014/main" id="{1D27AAEE-7649-4AB2-A232-F700D5B48C89}"/>
                  </a:ext>
                </a:extLst>
              </p:cNvPr>
              <p:cNvGraphicFramePr>
                <a:graphicFrameLocks noGrp="1"/>
              </p:cNvGraphicFramePr>
              <p:nvPr>
                <p:ph sz="half" idx="1"/>
                <p:extLst>
                  <p:ext uri="{D42A27DB-BD31-4B8C-83A1-F6EECF244321}">
                    <p14:modId xmlns:p14="http://schemas.microsoft.com/office/powerpoint/2010/main" val="3309531068"/>
                  </p:ext>
                </p:extLst>
              </p:nvPr>
            </p:nvGraphicFramePr>
            <p:xfrm>
              <a:off x="1828800" y="4800600"/>
              <a:ext cx="6324600" cy="793750"/>
            </p:xfrm>
            <a:graphic>
              <a:graphicData uri="http://schemas.openxmlformats.org/drawingml/2006/table">
                <a:tbl>
                  <a:tblPr/>
                  <a:tblGrid>
                    <a:gridCol w="849313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9017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87630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973137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874713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  <a:gridCol w="973137">
                      <a:extLst>
                        <a:ext uri="{9D8B030D-6E8A-4147-A177-3AD203B41FA5}">
                          <a16:colId xmlns:a16="http://schemas.microsoft.com/office/drawing/2014/main" val="20005"/>
                        </a:ext>
                      </a:extLst>
                    </a:gridCol>
                    <a:gridCol w="876300">
                      <a:extLst>
                        <a:ext uri="{9D8B030D-6E8A-4147-A177-3AD203B41FA5}">
                          <a16:colId xmlns:a16="http://schemas.microsoft.com/office/drawing/2014/main" val="20006"/>
                        </a:ext>
                      </a:extLst>
                    </a:gridCol>
                  </a:tblGrid>
                  <a:tr h="39719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>
                          <a:blip r:embed="rId5"/>
                          <a:stretch>
                            <a:fillRect l="-1439" t="-7576" r="-648921" b="-12575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0</a:t>
                          </a:r>
                          <a:endParaRPr kumimoji="0" lang="en-US" sz="2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10</a:t>
                          </a:r>
                          <a:endParaRPr kumimoji="0" lang="en-US" sz="2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</a:rPr>
                            <a:t>20</a:t>
                          </a: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</a:rPr>
                            <a:t>30</a:t>
                          </a: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</a:rPr>
                            <a:t>45</a:t>
                          </a: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90</a:t>
                          </a:r>
                          <a:endParaRPr kumimoji="0" lang="en-US" sz="2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9655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>
                          <a:blip r:embed="rId5"/>
                          <a:stretch>
                            <a:fillRect l="-1439" t="-109231" r="-648921" b="-2769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1.0</a:t>
                          </a:r>
                          <a:endParaRPr kumimoji="0" lang="en-US" sz="2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</a:rPr>
                            <a:t>0.76</a:t>
                          </a: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0.58</a:t>
                          </a:r>
                          <a:endParaRPr kumimoji="0" lang="en-US" sz="2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0.45</a:t>
                          </a:r>
                          <a:endParaRPr kumimoji="0" lang="en-US" sz="2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0.31</a:t>
                          </a:r>
                          <a:endParaRPr kumimoji="0" lang="en-US" sz="2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0.12</a:t>
                          </a:r>
                          <a:endParaRPr kumimoji="0" lang="en-US" sz="2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Fallback>
      </mc:AlternateContent>
    </p:spTree>
    <p:custDataLst>
      <p:tags r:id="rId1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>
            <a:extLst>
              <a:ext uri="{FF2B5EF4-FFF2-40B4-BE49-F238E27FC236}">
                <a16:creationId xmlns:a16="http://schemas.microsoft.com/office/drawing/2014/main" id="{FBAB6C85-ABAB-4345-ACAB-E7236753922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/>
              <a:t>Constants of the Model</a:t>
            </a:r>
          </a:p>
        </p:txBody>
      </p:sp>
      <p:sp>
        <p:nvSpPr>
          <p:cNvPr id="54275" name="Rectangle 4">
            <a:extLst>
              <a:ext uri="{FF2B5EF4-FFF2-40B4-BE49-F238E27FC236}">
                <a16:creationId xmlns:a16="http://schemas.microsoft.com/office/drawing/2014/main" id="{CF0A2586-2AB5-4AEB-9BD4-F1A8BA58DE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54276" name="Rectangle 5">
            <a:extLst>
              <a:ext uri="{FF2B5EF4-FFF2-40B4-BE49-F238E27FC236}">
                <a16:creationId xmlns:a16="http://schemas.microsoft.com/office/drawing/2014/main" id="{012490F5-AB16-4710-B481-4A5DCA7323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385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4277" name="Text Box 7">
                <a:extLst>
                  <a:ext uri="{FF2B5EF4-FFF2-40B4-BE49-F238E27FC236}">
                    <a16:creationId xmlns:a16="http://schemas.microsoft.com/office/drawing/2014/main" id="{4CC682D2-2AF7-403A-ACA0-9FE1017BE7F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0" y="1828800"/>
                <a:ext cx="9144000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folHlink"/>
                  </a:buClr>
                  <a:buSzPct val="60000"/>
                  <a:buFont typeface="Wingdings" panose="05000000000000000000" pitchFamily="2" charset="2"/>
                  <a:buChar char="n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tx1"/>
                  </a:buClr>
                  <a:buSzPct val="55000"/>
                  <a:buChar char="•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tx1"/>
                  </a:buClr>
                  <a:buSzPct val="50000"/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tx1"/>
                  </a:buClr>
                  <a:buSzPct val="55000"/>
                  <a:buChar char="•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1"/>
                  </a:buClr>
                  <a:buSzPct val="50000"/>
                  <a:buChar char="•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50000"/>
                  <a:buChar char="•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50000"/>
                  <a:buChar char="•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50000"/>
                  <a:buChar char="•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50000"/>
                  <a:buChar char="•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  <a:buClrTx/>
                  <a:buSzTx/>
                  <a:buFontTx/>
                  <a:buNone/>
                </a:pPr>
                <a:r>
                  <a:rPr lang="en-US" altLang="en-US" sz="2800" dirty="0"/>
                  <a:t>The value of </a:t>
                </a:r>
                <a14:m>
                  <m:oMath xmlns:m="http://schemas.openxmlformats.org/officeDocument/2006/math">
                    <m:r>
                      <a:rPr lang="en-US" altLang="en-US" sz="2800" i="1" dirty="0" smtClean="0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US" altLang="en-US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en-US" sz="2800" dirty="0"/>
                  <a:t>is found by solving the nonlinear equation</a:t>
                </a:r>
              </a:p>
            </p:txBody>
          </p:sp>
        </mc:Choice>
        <mc:Fallback xmlns="">
          <p:sp>
            <p:nvSpPr>
              <p:cNvPr id="54277" name="Text Box 7">
                <a:extLst>
                  <a:ext uri="{FF2B5EF4-FFF2-40B4-BE49-F238E27FC236}">
                    <a16:creationId xmlns:a16="http://schemas.microsoft.com/office/drawing/2014/main" id="{4CC682D2-2AF7-403A-ACA0-9FE1017BE7F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0" y="1828800"/>
                <a:ext cx="9144000" cy="523220"/>
              </a:xfrm>
              <a:prstGeom prst="rect">
                <a:avLst/>
              </a:prstGeom>
              <a:blipFill>
                <a:blip r:embed="rId4"/>
                <a:stretch>
                  <a:fillRect l="-1133" t="-12791" r="-1133" b="-30233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4278" name="Rectangle 8">
            <a:extLst>
              <a:ext uri="{FF2B5EF4-FFF2-40B4-BE49-F238E27FC236}">
                <a16:creationId xmlns:a16="http://schemas.microsoft.com/office/drawing/2014/main" id="{4ABC81D8-E498-4556-9D26-6F1E6A4653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0099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54280" name="Rectangle 11">
            <a:extLst>
              <a:ext uri="{FF2B5EF4-FFF2-40B4-BE49-F238E27FC236}">
                <a16:creationId xmlns:a16="http://schemas.microsoft.com/office/drawing/2014/main" id="{9E07B752-9D26-4FCF-B486-1395E0A26D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4281" name="Object 15">
                <a:extLst>
                  <a:ext uri="{FF2B5EF4-FFF2-40B4-BE49-F238E27FC236}">
                    <a16:creationId xmlns:a16="http://schemas.microsoft.com/office/drawing/2014/main" id="{076B8E86-6B42-4921-AB3A-9484BF48C5BE}"/>
                  </a:ext>
                </a:extLst>
              </p:cNvPr>
              <p:cNvSpPr txBox="1"/>
              <p:nvPr/>
            </p:nvSpPr>
            <p:spPr bwMode="auto">
              <a:xfrm>
                <a:off x="2133600" y="4223108"/>
                <a:ext cx="4648200" cy="147760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2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nary>
                            <m:naryPr>
                              <m:chr m:val="∑"/>
                              <m:ctrlP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  <m:e>
                              <m:sSub>
                                <m:sSubPr>
                                  <m:ctrlP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sSup>
                                <m:sSupPr>
                                  <m:ctrlP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sz="24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  <m:sSub>
                                    <m:sSubPr>
                                      <m:ctrlPr>
                                        <a:rPr lang="en-US" sz="24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sz="24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sup>
                              </m:sSup>
                            </m:e>
                          </m:nary>
                        </m:num>
                        <m:den>
                          <m:nary>
                            <m:naryPr>
                              <m:chr m:val="∑"/>
                              <m:ctrlP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  <m:e>
                              <m:sSup>
                                <m:sSupPr>
                                  <m:ctrlP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en-US" sz="24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  <m:sSub>
                                    <m:sSubPr>
                                      <m:ctrlPr>
                                        <a:rPr lang="en-US" sz="24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sz="24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sup>
                              </m:sSup>
                            </m:e>
                          </m:nary>
                        </m:den>
                      </m:f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54281" name="Object 15">
                <a:extLst>
                  <a:ext uri="{FF2B5EF4-FFF2-40B4-BE49-F238E27FC236}">
                    <a16:creationId xmlns:a16="http://schemas.microsoft.com/office/drawing/2014/main" id="{076B8E86-6B42-4921-AB3A-9484BF48C5B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133600" y="4223108"/>
                <a:ext cx="4648200" cy="147760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4282" name="Rectangle 17">
            <a:extLst>
              <a:ext uri="{FF2B5EF4-FFF2-40B4-BE49-F238E27FC236}">
                <a16:creationId xmlns:a16="http://schemas.microsoft.com/office/drawing/2014/main" id="{B2882FF7-04A5-4F5E-B947-164D70E799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385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4283" name="Object 19">
                <a:extLst>
                  <a:ext uri="{FF2B5EF4-FFF2-40B4-BE49-F238E27FC236}">
                    <a16:creationId xmlns:a16="http://schemas.microsoft.com/office/drawing/2014/main" id="{96204990-57E9-49A0-81C7-29D675B268BC}"/>
                  </a:ext>
                </a:extLst>
              </p:cNvPr>
              <p:cNvSpPr txBox="1">
                <a:spLocks noGrp="1"/>
              </p:cNvSpPr>
              <p:nvPr>
                <p:ph idx="1"/>
              </p:nvPr>
            </p:nvSpPr>
            <p:spPr bwMode="auto">
              <a:xfrm>
                <a:off x="2985139" y="969264"/>
                <a:ext cx="2286000" cy="76401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𝑏𝑥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4283" name="Object 19">
                <a:extLst>
                  <a:ext uri="{FF2B5EF4-FFF2-40B4-BE49-F238E27FC236}">
                    <a16:creationId xmlns:a16="http://schemas.microsoft.com/office/drawing/2014/main" id="{96204990-57E9-49A0-81C7-29D675B268BC}"/>
                  </a:ext>
                </a:extLst>
              </p:cNvPr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 bwMode="auto">
              <a:xfrm>
                <a:off x="2985139" y="969264"/>
                <a:ext cx="2286000" cy="76401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D03E0DF4-A2EA-451E-8D12-FE431F8DDB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248400" y="6400800"/>
            <a:ext cx="2895600" cy="457200"/>
          </a:xfrm>
        </p:spPr>
        <p:txBody>
          <a:bodyPr/>
          <a:lstStyle/>
          <a:p>
            <a:pPr>
              <a:defRPr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http://nm.MathForCollege.com</a:t>
            </a:r>
          </a:p>
        </p:txBody>
      </p:sp>
      <p:sp>
        <p:nvSpPr>
          <p:cNvPr id="54285" name="Slide Number Placeholder 5">
            <a:extLst>
              <a:ext uri="{FF2B5EF4-FFF2-40B4-BE49-F238E27FC236}">
                <a16:creationId xmlns:a16="http://schemas.microsoft.com/office/drawing/2014/main" id="{4B278C82-1B29-431F-8F23-1D44B4D9CD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400800"/>
            <a:ext cx="19050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l">
              <a:spcBef>
                <a:spcPct val="0"/>
              </a:spcBef>
              <a:buClrTx/>
              <a:buSzTx/>
              <a:buFontTx/>
              <a:buNone/>
            </a:pPr>
            <a:fld id="{739E941E-207D-4B89-8372-A892E9CDDE20}" type="slidenum">
              <a:rPr lang="en-US" altLang="en-US" sz="1400">
                <a:solidFill>
                  <a:schemeClr val="bg2"/>
                </a:solidFill>
              </a:rPr>
              <a:pPr algn="l">
                <a:spcBef>
                  <a:spcPct val="0"/>
                </a:spcBef>
                <a:buClrTx/>
                <a:buSzTx/>
                <a:buFontTx/>
                <a:buNone/>
              </a:pPr>
              <a:t>16</a:t>
            </a:fld>
            <a:endParaRPr lang="en-US" altLang="en-US" sz="1400">
              <a:solidFill>
                <a:schemeClr val="bg2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46E663A-B4BB-427B-936A-755346C08F0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24000" y="2482688"/>
            <a:ext cx="7793737" cy="149963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0EE1F3F3-C5F3-48C2-B8A1-7D4D0A422E8E}"/>
                  </a:ext>
                </a:extLst>
              </p:cNvPr>
              <p:cNvSpPr txBox="1"/>
              <p:nvPr/>
            </p:nvSpPr>
            <p:spPr>
              <a:xfrm>
                <a:off x="191578" y="3001673"/>
                <a:ext cx="1521843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𝑓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(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𝑏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)=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0EE1F3F3-C5F3-48C2-B8A1-7D4D0A422E8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1578" y="3001673"/>
                <a:ext cx="1521843" cy="461665"/>
              </a:xfrm>
              <a:prstGeom prst="rect">
                <a:avLst/>
              </a:prstGeom>
              <a:blipFill>
                <a:blip r:embed="rId8"/>
                <a:stretch>
                  <a:fillRect b="-1973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>
            <a:extLst>
              <a:ext uri="{FF2B5EF4-FFF2-40B4-BE49-F238E27FC236}">
                <a16:creationId xmlns:a16="http://schemas.microsoft.com/office/drawing/2014/main" id="{E802F0BA-D560-4E63-8605-7F95CFE0931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762000"/>
          </a:xfrm>
        </p:spPr>
        <p:txBody>
          <a:bodyPr/>
          <a:lstStyle/>
          <a:p>
            <a:pPr eaLnBrk="1" hangingPunct="1"/>
            <a:r>
              <a:rPr lang="en-US" altLang="en-US" sz="4000"/>
              <a:t>Setting up the Equation in MATLAB</a:t>
            </a:r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3F975EAC-ABC1-4315-8094-F6596B3971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248400" y="6400800"/>
            <a:ext cx="2895600" cy="457200"/>
          </a:xfrm>
        </p:spPr>
        <p:txBody>
          <a:bodyPr/>
          <a:lstStyle/>
          <a:p>
            <a:pPr>
              <a:defRPr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http://nm.MathForCollege.com</a:t>
            </a:r>
          </a:p>
        </p:txBody>
      </p:sp>
      <p:sp>
        <p:nvSpPr>
          <p:cNvPr id="56352" name="Slide Number Placeholder 5">
            <a:extLst>
              <a:ext uri="{FF2B5EF4-FFF2-40B4-BE49-F238E27FC236}">
                <a16:creationId xmlns:a16="http://schemas.microsoft.com/office/drawing/2014/main" id="{6D7B766D-ED00-4AB2-B34F-BABC5A8D54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400800"/>
            <a:ext cx="19050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l">
              <a:spcBef>
                <a:spcPct val="0"/>
              </a:spcBef>
              <a:buClrTx/>
              <a:buSzTx/>
              <a:buFontTx/>
              <a:buNone/>
            </a:pPr>
            <a:fld id="{39B4FC6E-C92B-476D-9E3B-E2FEC41E97DB}" type="slidenum">
              <a:rPr lang="en-US" altLang="en-US" sz="1400">
                <a:solidFill>
                  <a:schemeClr val="bg2"/>
                </a:solidFill>
              </a:rPr>
              <a:pPr algn="l">
                <a:spcBef>
                  <a:spcPct val="0"/>
                </a:spcBef>
                <a:buClrTx/>
                <a:buSzTx/>
                <a:buFontTx/>
                <a:buNone/>
              </a:pPr>
              <a:t>17</a:t>
            </a:fld>
            <a:endParaRPr lang="en-US" altLang="en-US" sz="1400">
              <a:solidFill>
                <a:schemeClr val="bg2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BE97B55-80F9-4A2A-BE45-C2EB3B979B6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4001" y="702480"/>
            <a:ext cx="5867400" cy="112898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25E416D8-7707-45E0-8AE2-28FF6F51558B}"/>
                  </a:ext>
                </a:extLst>
              </p:cNvPr>
              <p:cNvSpPr txBox="1"/>
              <p:nvPr/>
            </p:nvSpPr>
            <p:spPr>
              <a:xfrm>
                <a:off x="230756" y="985707"/>
                <a:ext cx="1521843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𝑓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(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𝑏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)=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25E416D8-7707-45E0-8AE2-28FF6F51558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0756" y="985707"/>
                <a:ext cx="1521843" cy="461665"/>
              </a:xfrm>
              <a:prstGeom prst="rect">
                <a:avLst/>
              </a:prstGeom>
              <a:blipFill>
                <a:blip r:embed="rId5"/>
                <a:stretch>
                  <a:fillRect b="-21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1" name="Group 3">
                <a:extLst>
                  <a:ext uri="{FF2B5EF4-FFF2-40B4-BE49-F238E27FC236}">
                    <a16:creationId xmlns:a16="http://schemas.microsoft.com/office/drawing/2014/main" id="{C8EAF5CA-A2B3-4DFD-A87F-3824C871A798}"/>
                  </a:ext>
                </a:extLst>
              </p:cNvPr>
              <p:cNvGraphicFramePr>
                <a:graphicFrameLocks noGrp="1"/>
              </p:cNvGraphicFramePr>
              <p:nvPr>
                <p:ph sz="half" idx="1"/>
                <p:extLst>
                  <p:ext uri="{D42A27DB-BD31-4B8C-83A1-F6EECF244321}">
                    <p14:modId xmlns:p14="http://schemas.microsoft.com/office/powerpoint/2010/main" val="2983018955"/>
                  </p:ext>
                </p:extLst>
              </p:nvPr>
            </p:nvGraphicFramePr>
            <p:xfrm>
              <a:off x="1066800" y="5616302"/>
              <a:ext cx="6324600" cy="793750"/>
            </p:xfrm>
            <a:graphic>
              <a:graphicData uri="http://schemas.openxmlformats.org/drawingml/2006/table">
                <a:tbl>
                  <a:tblPr/>
                  <a:tblGrid>
                    <a:gridCol w="849313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9017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87630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973137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874713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  <a:gridCol w="973137">
                      <a:extLst>
                        <a:ext uri="{9D8B030D-6E8A-4147-A177-3AD203B41FA5}">
                          <a16:colId xmlns:a16="http://schemas.microsoft.com/office/drawing/2014/main" val="20005"/>
                        </a:ext>
                      </a:extLst>
                    </a:gridCol>
                    <a:gridCol w="876300">
                      <a:extLst>
                        <a:ext uri="{9D8B030D-6E8A-4147-A177-3AD203B41FA5}">
                          <a16:colId xmlns:a16="http://schemas.microsoft.com/office/drawing/2014/main" val="20006"/>
                        </a:ext>
                      </a:extLst>
                    </a:gridCol>
                  </a:tblGrid>
                  <a:tr h="397193">
                    <a:tc>
                      <a:txBody>
                        <a:bodyPr/>
                        <a:lstStyle/>
                        <a:p>
                          <a:pPr marL="342900" marR="0" lvl="0" indent="-342900" algn="l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US" sz="2000" b="0" i="1" u="none" strike="noStrike" cap="none" normalizeH="0" baseline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oMath>
                            </m:oMathPara>
                          </a14:m>
                          <a:endParaRPr kumimoji="0" lang="en-US" sz="2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0</a:t>
                          </a:r>
                          <a:endParaRPr kumimoji="0" lang="en-US" sz="2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10</a:t>
                          </a:r>
                          <a:endParaRPr kumimoji="0" lang="en-US" sz="2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</a:rPr>
                            <a:t>20</a:t>
                          </a: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</a:rPr>
                            <a:t>30</a:t>
                          </a: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</a:rPr>
                            <a:t>45</a:t>
                          </a: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90</a:t>
                          </a:r>
                          <a:endParaRPr kumimoji="0" lang="en-US" sz="2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96557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US" sz="2000" b="0" i="1" u="none" strike="noStrike" cap="none" normalizeH="0" baseline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oMath>
                            </m:oMathPara>
                          </a14:m>
                          <a:endParaRPr kumimoji="0" lang="en-US" sz="2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ahoma" pitchFamily="34" charset="0"/>
                          </a:endParaRP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1.0</a:t>
                          </a:r>
                          <a:endParaRPr kumimoji="0" lang="en-US" sz="2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</a:rPr>
                            <a:t>0.76</a:t>
                          </a: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0.58</a:t>
                          </a:r>
                          <a:endParaRPr kumimoji="0" lang="en-US" sz="2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0.45</a:t>
                          </a:r>
                          <a:endParaRPr kumimoji="0" lang="en-US" sz="2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0.31</a:t>
                          </a:r>
                          <a:endParaRPr kumimoji="0" lang="en-US" sz="2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0.12</a:t>
                          </a:r>
                          <a:endParaRPr kumimoji="0" lang="en-US" sz="2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1" name="Group 3">
                <a:extLst>
                  <a:ext uri="{FF2B5EF4-FFF2-40B4-BE49-F238E27FC236}">
                    <a16:creationId xmlns:a16="http://schemas.microsoft.com/office/drawing/2014/main" id="{C8EAF5CA-A2B3-4DFD-A87F-3824C871A798}"/>
                  </a:ext>
                </a:extLst>
              </p:cNvPr>
              <p:cNvGraphicFramePr>
                <a:graphicFrameLocks noGrp="1"/>
              </p:cNvGraphicFramePr>
              <p:nvPr>
                <p:ph sz="half" idx="1"/>
                <p:extLst>
                  <p:ext uri="{D42A27DB-BD31-4B8C-83A1-F6EECF244321}">
                    <p14:modId xmlns:p14="http://schemas.microsoft.com/office/powerpoint/2010/main" val="2983018955"/>
                  </p:ext>
                </p:extLst>
              </p:nvPr>
            </p:nvGraphicFramePr>
            <p:xfrm>
              <a:off x="1066800" y="5616302"/>
              <a:ext cx="6324600" cy="793750"/>
            </p:xfrm>
            <a:graphic>
              <a:graphicData uri="http://schemas.openxmlformats.org/drawingml/2006/table">
                <a:tbl>
                  <a:tblPr/>
                  <a:tblGrid>
                    <a:gridCol w="849313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9017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87630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973137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874713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  <a:gridCol w="973137">
                      <a:extLst>
                        <a:ext uri="{9D8B030D-6E8A-4147-A177-3AD203B41FA5}">
                          <a16:colId xmlns:a16="http://schemas.microsoft.com/office/drawing/2014/main" val="20005"/>
                        </a:ext>
                      </a:extLst>
                    </a:gridCol>
                    <a:gridCol w="876300">
                      <a:extLst>
                        <a:ext uri="{9D8B030D-6E8A-4147-A177-3AD203B41FA5}">
                          <a16:colId xmlns:a16="http://schemas.microsoft.com/office/drawing/2014/main" val="20006"/>
                        </a:ext>
                      </a:extLst>
                    </a:gridCol>
                  </a:tblGrid>
                  <a:tr h="39719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>
                          <a:blip r:embed="rId6"/>
                          <a:stretch>
                            <a:fillRect l="-1439" t="-7576" r="-648921" b="-12424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0</a:t>
                          </a:r>
                          <a:endParaRPr kumimoji="0" lang="en-US" sz="2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10</a:t>
                          </a:r>
                          <a:endParaRPr kumimoji="0" lang="en-US" sz="2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</a:rPr>
                            <a:t>20</a:t>
                          </a: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</a:rPr>
                            <a:t>30</a:t>
                          </a: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</a:rPr>
                            <a:t>45</a:t>
                          </a: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90</a:t>
                          </a:r>
                          <a:endParaRPr kumimoji="0" lang="en-US" sz="2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9655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>
                          <a:blip r:embed="rId6"/>
                          <a:stretch>
                            <a:fillRect l="-1439" t="-109231" r="-648921" b="-2615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1.0</a:t>
                          </a:r>
                          <a:endParaRPr kumimoji="0" lang="en-US" sz="2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</a:rPr>
                            <a:t>0.76</a:t>
                          </a: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0.58</a:t>
                          </a:r>
                          <a:endParaRPr kumimoji="0" lang="en-US" sz="2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0.45</a:t>
                          </a:r>
                          <a:endParaRPr kumimoji="0" lang="en-US" sz="2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0.31</a:t>
                          </a:r>
                          <a:endParaRPr kumimoji="0" lang="en-US" sz="2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0.12</a:t>
                          </a:r>
                          <a:endParaRPr kumimoji="0" lang="en-US" sz="2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Fallback>
      </mc:AlternateContent>
      <p:pic>
        <p:nvPicPr>
          <p:cNvPr id="3" name="Picture 2">
            <a:extLst>
              <a:ext uri="{FF2B5EF4-FFF2-40B4-BE49-F238E27FC236}">
                <a16:creationId xmlns:a16="http://schemas.microsoft.com/office/drawing/2014/main" id="{44C5BBD6-4F45-4E12-9421-17F6A186F8E1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4578" t="2710" r="6657" b="2185"/>
          <a:stretch/>
        </p:blipFill>
        <p:spPr>
          <a:xfrm>
            <a:off x="914400" y="1803791"/>
            <a:ext cx="6629400" cy="3532953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>
            <a:extLst>
              <a:ext uri="{FF2B5EF4-FFF2-40B4-BE49-F238E27FC236}">
                <a16:creationId xmlns:a16="http://schemas.microsoft.com/office/drawing/2014/main" id="{4C499A89-D643-4F70-96C3-2B8DE1CA446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960438"/>
          </a:xfrm>
        </p:spPr>
        <p:txBody>
          <a:bodyPr/>
          <a:lstStyle/>
          <a:p>
            <a:pPr eaLnBrk="1" hangingPunct="1"/>
            <a:r>
              <a:rPr lang="en-US" altLang="en-US" sz="4000"/>
              <a:t>Setting up the Equation in MATLAB</a:t>
            </a:r>
          </a:p>
        </p:txBody>
      </p:sp>
      <p:sp>
        <p:nvSpPr>
          <p:cNvPr id="58372" name="Rectangle 4">
            <a:extLst>
              <a:ext uri="{FF2B5EF4-FFF2-40B4-BE49-F238E27FC236}">
                <a16:creationId xmlns:a16="http://schemas.microsoft.com/office/drawing/2014/main" id="{2EB58A9E-23C5-4554-8469-A595E8419A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0057" y="2450277"/>
            <a:ext cx="6477000" cy="2862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buNone/>
            </a:pPr>
            <a:r>
              <a:rPr lang="en-US" altLang="en-US" sz="2000" dirty="0">
                <a:ea typeface="Tahoma" panose="020B0604030504040204" pitchFamily="34" charset="0"/>
                <a:cs typeface="Tahoma" panose="020B0604030504040204" pitchFamily="34" charset="0"/>
              </a:rPr>
              <a:t>x</a:t>
            </a:r>
            <a:r>
              <a:rPr lang="en-US" sz="2000" b="0" i="0" dirty="0">
                <a:effectLst/>
                <a:ea typeface="Tahoma" panose="020B0604030504040204" pitchFamily="34" charset="0"/>
                <a:cs typeface="Tahoma" panose="020B0604030504040204" pitchFamily="34" charset="0"/>
              </a:rPr>
              <a:t>=[0         10         20        30        45       90]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 dirty="0"/>
              <a:t>y=[1.0     0.76      0.58     0.45     0.31     0.12]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 dirty="0" err="1"/>
              <a:t>syms</a:t>
            </a:r>
            <a:r>
              <a:rPr lang="en-US" altLang="en-US" sz="2000" dirty="0"/>
              <a:t> b real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 dirty="0"/>
              <a:t>sum1=sum(y.*x.*exp(b*x));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 dirty="0"/>
              <a:t>sum2=sum(y.*exp(b*x));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 dirty="0"/>
              <a:t>sum3=sum(exp(2*b*x));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 dirty="0"/>
              <a:t>sum4=sum(x.*exp(2*b*x));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 dirty="0"/>
              <a:t>f=-sum1+sum2/sum3*sum4;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 dirty="0" err="1"/>
              <a:t>b_soln</a:t>
            </a:r>
            <a:r>
              <a:rPr lang="en-US" altLang="en-US" sz="2000" dirty="0"/>
              <a:t>=</a:t>
            </a:r>
            <a:r>
              <a:rPr lang="en-US" altLang="en-US" sz="2000" dirty="0" err="1"/>
              <a:t>vpasolve</a:t>
            </a:r>
            <a:r>
              <a:rPr lang="en-US" altLang="en-US" sz="2000" dirty="0"/>
              <a:t>(</a:t>
            </a:r>
            <a:r>
              <a:rPr lang="en-US" altLang="en-US" sz="2000" dirty="0" err="1"/>
              <a:t>f,b</a:t>
            </a:r>
            <a:r>
              <a:rPr lang="en-US" altLang="en-US" sz="2000" dirty="0"/>
              <a:t>);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8373" name="Object 5">
                <a:extLst>
                  <a:ext uri="{FF2B5EF4-FFF2-40B4-BE49-F238E27FC236}">
                    <a16:creationId xmlns:a16="http://schemas.microsoft.com/office/drawing/2014/main" id="{8C0BCBF0-190F-4E2F-ACA0-B02F41549DDC}"/>
                  </a:ext>
                </a:extLst>
              </p:cNvPr>
              <p:cNvSpPr txBox="1">
                <a:spLocks noGrp="1"/>
              </p:cNvSpPr>
              <p:nvPr>
                <p:ph sz="half" idx="2"/>
              </p:nvPr>
            </p:nvSpPr>
            <p:spPr bwMode="auto">
              <a:xfrm>
                <a:off x="2971800" y="5468224"/>
                <a:ext cx="2667000" cy="601663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>
                  <a:buNone/>
                </a:pP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=−</m:t>
                    </m:r>
                  </m:oMath>
                </a14:m>
                <a:r>
                  <a:rPr lang="en-US" dirty="0"/>
                  <a:t>0.02561</a:t>
                </a:r>
              </a:p>
            </p:txBody>
          </p:sp>
        </mc:Choice>
        <mc:Fallback xmlns="">
          <p:sp>
            <p:nvSpPr>
              <p:cNvPr id="58373" name="Object 5">
                <a:extLst>
                  <a:ext uri="{FF2B5EF4-FFF2-40B4-BE49-F238E27FC236}">
                    <a16:creationId xmlns:a16="http://schemas.microsoft.com/office/drawing/2014/main" id="{8C0BCBF0-190F-4E2F-ACA0-B02F41549DDC}"/>
                  </a:ext>
                </a:extLst>
              </p:cNvPr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 bwMode="auto">
              <a:xfrm>
                <a:off x="2971800" y="5468224"/>
                <a:ext cx="2667000" cy="601663"/>
              </a:xfrm>
              <a:prstGeom prst="rect">
                <a:avLst/>
              </a:prstGeom>
              <a:blipFill>
                <a:blip r:embed="rId4"/>
                <a:stretch>
                  <a:fillRect t="-11111" b="-13131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744E6EE4-0E19-40CF-A2F1-3138C3029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248400" y="6400800"/>
            <a:ext cx="2895600" cy="457200"/>
          </a:xfrm>
        </p:spPr>
        <p:txBody>
          <a:bodyPr/>
          <a:lstStyle/>
          <a:p>
            <a:pPr>
              <a:defRPr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http://nm.MathForCollege.com</a:t>
            </a:r>
          </a:p>
        </p:txBody>
      </p:sp>
      <p:sp>
        <p:nvSpPr>
          <p:cNvPr id="58375" name="Slide Number Placeholder 5">
            <a:extLst>
              <a:ext uri="{FF2B5EF4-FFF2-40B4-BE49-F238E27FC236}">
                <a16:creationId xmlns:a16="http://schemas.microsoft.com/office/drawing/2014/main" id="{BE9C7916-21E4-448A-851C-21DEFB7F3B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400800"/>
            <a:ext cx="19050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l">
              <a:spcBef>
                <a:spcPct val="0"/>
              </a:spcBef>
              <a:buClrTx/>
              <a:buSzTx/>
              <a:buFontTx/>
              <a:buNone/>
            </a:pPr>
            <a:fld id="{D5C46669-A5C5-40AF-B0A8-6F8B53566F09}" type="slidenum">
              <a:rPr lang="en-US" altLang="en-US" sz="1400">
                <a:solidFill>
                  <a:schemeClr val="bg2"/>
                </a:solidFill>
              </a:rPr>
              <a:pPr algn="l">
                <a:spcBef>
                  <a:spcPct val="0"/>
                </a:spcBef>
                <a:buClrTx/>
                <a:buSzTx/>
                <a:buFontTx/>
                <a:buNone/>
              </a:pPr>
              <a:t>18</a:t>
            </a:fld>
            <a:endParaRPr lang="en-US" altLang="en-US" sz="1400">
              <a:solidFill>
                <a:schemeClr val="bg2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2249C85-DD24-450D-910E-BAFFC465F31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47800" y="905304"/>
            <a:ext cx="7793737" cy="149963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F61EDE9C-6277-4DDD-845C-E2A2029EEE97}"/>
                  </a:ext>
                </a:extLst>
              </p:cNvPr>
              <p:cNvSpPr txBox="1"/>
              <p:nvPr/>
            </p:nvSpPr>
            <p:spPr>
              <a:xfrm>
                <a:off x="304800" y="1404077"/>
                <a:ext cx="1521843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𝑓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(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𝑏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)=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F61EDE9C-6277-4DDD-845C-E2A2029EEE9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4800" y="1404077"/>
                <a:ext cx="1521843" cy="461665"/>
              </a:xfrm>
              <a:prstGeom prst="rect">
                <a:avLst/>
              </a:prstGeom>
              <a:blipFill>
                <a:blip r:embed="rId6"/>
                <a:stretch>
                  <a:fillRect b="-1973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>
            <a:extLst>
              <a:ext uri="{FF2B5EF4-FFF2-40B4-BE49-F238E27FC236}">
                <a16:creationId xmlns:a16="http://schemas.microsoft.com/office/drawing/2014/main" id="{F49A2C23-9407-4691-9A4E-2F52ED93632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4800" y="0"/>
            <a:ext cx="8145463" cy="838200"/>
          </a:xfrm>
        </p:spPr>
        <p:txBody>
          <a:bodyPr/>
          <a:lstStyle/>
          <a:p>
            <a:pPr eaLnBrk="1" hangingPunct="1"/>
            <a:r>
              <a:rPr lang="en-US" altLang="en-US"/>
              <a:t>Calculating the Other Constant</a:t>
            </a:r>
            <a:endParaRPr lang="en-US" altLang="en-US" i="1"/>
          </a:p>
        </p:txBody>
      </p:sp>
      <p:sp>
        <p:nvSpPr>
          <p:cNvPr id="60419" name="Rectangle 4">
            <a:extLst>
              <a:ext uri="{FF2B5EF4-FFF2-40B4-BE49-F238E27FC236}">
                <a16:creationId xmlns:a16="http://schemas.microsoft.com/office/drawing/2014/main" id="{08900CB1-485F-49E6-ADA5-C3EEC7B8AB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60421" name="Rectangle 7">
            <a:extLst>
              <a:ext uri="{FF2B5EF4-FFF2-40B4-BE49-F238E27FC236}">
                <a16:creationId xmlns:a16="http://schemas.microsoft.com/office/drawing/2014/main" id="{12D554AF-1DAE-47D8-B5C9-2658283AB6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0422" name="Object 8">
                <a:extLst>
                  <a:ext uri="{FF2B5EF4-FFF2-40B4-BE49-F238E27FC236}">
                    <a16:creationId xmlns:a16="http://schemas.microsoft.com/office/drawing/2014/main" id="{75947459-438C-432B-BA28-3DDBBF3518E5}"/>
                  </a:ext>
                </a:extLst>
              </p:cNvPr>
              <p:cNvSpPr txBox="1"/>
              <p:nvPr/>
            </p:nvSpPr>
            <p:spPr bwMode="auto">
              <a:xfrm>
                <a:off x="952500" y="914404"/>
                <a:ext cx="7154070" cy="480059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3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sz="3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r>
                        <m:rPr>
                          <m:nor/>
                        </m:rPr>
                        <a:rPr lang="en-US" sz="3200" dirty="0"/>
                        <m:t>0.02561</m:t>
                      </m:r>
                    </m:oMath>
                  </m:oMathPara>
                </a14:m>
                <a:endParaRPr lang="en-US" sz="3200" dirty="0"/>
              </a:p>
              <a:p>
                <a:endParaRPr lang="en-US" altLang="en-US" sz="3200" dirty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altLang="en-US" sz="3200" dirty="0"/>
                        <m:t>The</m:t>
                      </m:r>
                      <m:r>
                        <m:rPr>
                          <m:nor/>
                        </m:rPr>
                        <a:rPr lang="en-US" altLang="en-US" sz="3200" dirty="0"/>
                        <m:t> </m:t>
                      </m:r>
                      <m:r>
                        <m:rPr>
                          <m:nor/>
                        </m:rPr>
                        <a:rPr lang="en-US" altLang="en-US" sz="3200" dirty="0"/>
                        <m:t>value</m:t>
                      </m:r>
                      <m:r>
                        <m:rPr>
                          <m:nor/>
                        </m:rPr>
                        <a:rPr lang="en-US" altLang="en-US" sz="3200" dirty="0"/>
                        <m:t> </m:t>
                      </m:r>
                      <m:r>
                        <m:rPr>
                          <m:nor/>
                        </m:rPr>
                        <a:rPr lang="en-US" altLang="en-US" sz="3200" dirty="0"/>
                        <m:t>of</m:t>
                      </m:r>
                      <m:r>
                        <m:rPr>
                          <m:nor/>
                        </m:rPr>
                        <a:rPr lang="en-US" altLang="en-US" sz="3200" dirty="0"/>
                        <m:t> </m:t>
                      </m:r>
                      <m:r>
                        <a:rPr lang="en-US" altLang="en-US" sz="3200" i="1" dirty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m:rPr>
                          <m:nor/>
                        </m:rPr>
                        <a:rPr lang="en-US" altLang="en-US" sz="3200" i="1" dirty="0"/>
                        <m:t> </m:t>
                      </m:r>
                      <m:r>
                        <m:rPr>
                          <m:nor/>
                        </m:rPr>
                        <a:rPr lang="en-US" altLang="en-US" sz="3200" dirty="0"/>
                        <m:t>can</m:t>
                      </m:r>
                      <m:r>
                        <m:rPr>
                          <m:nor/>
                        </m:rPr>
                        <a:rPr lang="en-US" altLang="en-US" sz="3200" dirty="0"/>
                        <m:t> </m:t>
                      </m:r>
                      <m:r>
                        <m:rPr>
                          <m:nor/>
                        </m:rPr>
                        <a:rPr lang="en-US" altLang="en-US" sz="3200" dirty="0"/>
                        <m:t>now</m:t>
                      </m:r>
                      <m:r>
                        <m:rPr>
                          <m:nor/>
                        </m:rPr>
                        <a:rPr lang="en-US" altLang="en-US" sz="3200" dirty="0"/>
                        <m:t> </m:t>
                      </m:r>
                      <m:r>
                        <m:rPr>
                          <m:nor/>
                        </m:rPr>
                        <a:rPr lang="en-US" altLang="en-US" sz="3200" dirty="0"/>
                        <m:t>be</m:t>
                      </m:r>
                      <m:r>
                        <m:rPr>
                          <m:nor/>
                        </m:rPr>
                        <a:rPr lang="en-US" altLang="en-US" sz="3200" dirty="0"/>
                        <m:t> </m:t>
                      </m:r>
                      <m:r>
                        <m:rPr>
                          <m:nor/>
                        </m:rPr>
                        <a:rPr lang="en-US" altLang="en-US" sz="3200" dirty="0"/>
                        <m:t>calculated</m:t>
                      </m:r>
                    </m:oMath>
                  </m:oMathPara>
                </a14:m>
                <a:endParaRPr lang="en-US" altLang="en-US" sz="32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32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32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nary>
                            <m:naryPr>
                              <m:chr m:val="∑"/>
                              <m:ctrlPr>
                                <a:rPr lang="en-US" sz="3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US" sz="3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sz="3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en-US" sz="3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6</m:t>
                              </m:r>
                            </m:sup>
                            <m:e>
                              <m:sSub>
                                <m:sSubPr>
                                  <m:ctrlPr>
                                    <a:rPr lang="en-US" sz="3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32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US" sz="3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sSup>
                                <m:sSupPr>
                                  <m:ctrlPr>
                                    <a:rPr lang="en-US" sz="3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3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sz="32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  <m:sSub>
                                    <m:sSubPr>
                                      <m:ctrlPr>
                                        <a:rPr lang="en-US" sz="32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3200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sz="32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sup>
                              </m:sSup>
                            </m:e>
                          </m:nary>
                        </m:num>
                        <m:den>
                          <m:nary>
                            <m:naryPr>
                              <m:chr m:val="∑"/>
                              <m:ctrlPr>
                                <a:rPr lang="en-US" sz="3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US" sz="3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sz="3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en-US" sz="3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6</m:t>
                              </m:r>
                            </m:sup>
                            <m:e>
                              <m:sSup>
                                <m:sSupPr>
                                  <m:ctrlPr>
                                    <a:rPr lang="en-US" sz="3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3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sz="3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en-US" sz="32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  <m:sSub>
                                    <m:sSubPr>
                                      <m:ctrlPr>
                                        <a:rPr lang="en-US" sz="32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3200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sz="32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sup>
                              </m:sSup>
                            </m:e>
                          </m:nary>
                        </m:den>
                      </m:f>
                      <m:r>
                        <a:rPr lang="en-US" sz="3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32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0.9885</m:t>
                      </m:r>
                    </m:oMath>
                  </m:oMathPara>
                </a14:m>
                <a:endParaRPr lang="en-US" sz="3200" dirty="0"/>
              </a:p>
              <a:p>
                <a:endParaRPr lang="en-US" sz="3200" dirty="0"/>
              </a:p>
              <a:p>
                <a:r>
                  <a:rPr lang="en-US" altLang="en-US" sz="3200" dirty="0"/>
                  <a:t>The exponential regression model is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32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32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=0.9</m:t>
                      </m:r>
                      <m:r>
                        <a:rPr lang="en-US" sz="3200" b="0" i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885</m:t>
                      </m:r>
                      <m:r>
                        <a:rPr lang="en-US" sz="32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sSup>
                        <m:sSupPr>
                          <m:ctrlPr>
                            <a:rPr lang="en-US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32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0.02561</m:t>
                          </m:r>
                          <m:r>
                            <a:rPr lang="en-US" sz="32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sup>
                      </m:sSup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60422" name="Object 8">
                <a:extLst>
                  <a:ext uri="{FF2B5EF4-FFF2-40B4-BE49-F238E27FC236}">
                    <a16:creationId xmlns:a16="http://schemas.microsoft.com/office/drawing/2014/main" id="{75947459-438C-432B-BA28-3DDBBF3518E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52500" y="914404"/>
                <a:ext cx="7154070" cy="4800596"/>
              </a:xfrm>
              <a:prstGeom prst="rect">
                <a:avLst/>
              </a:prstGeom>
              <a:blipFill>
                <a:blip r:embed="rId4"/>
                <a:stretch>
                  <a:fillRect l="-2129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0423" name="Rectangle 10">
            <a:extLst>
              <a:ext uri="{FF2B5EF4-FFF2-40B4-BE49-F238E27FC236}">
                <a16:creationId xmlns:a16="http://schemas.microsoft.com/office/drawing/2014/main" id="{CFB4787E-A4EC-4694-A833-5203EF2163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3373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60424" name="Rectangle 11">
            <a:extLst>
              <a:ext uri="{FF2B5EF4-FFF2-40B4-BE49-F238E27FC236}">
                <a16:creationId xmlns:a16="http://schemas.microsoft.com/office/drawing/2014/main" id="{BF902C30-25F9-40AB-93EF-9886581952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3373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60427" name="Rectangle 14">
            <a:extLst>
              <a:ext uri="{FF2B5EF4-FFF2-40B4-BE49-F238E27FC236}">
                <a16:creationId xmlns:a16="http://schemas.microsoft.com/office/drawing/2014/main" id="{09C893F3-C32F-414C-888F-D3D1A76EB1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147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329D2994-2C0D-4D34-B89F-73ED01E845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248400" y="6400800"/>
            <a:ext cx="2895600" cy="457200"/>
          </a:xfrm>
        </p:spPr>
        <p:txBody>
          <a:bodyPr/>
          <a:lstStyle/>
          <a:p>
            <a:pPr>
              <a:defRPr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http://nm.MathForCollege.com</a:t>
            </a:r>
          </a:p>
        </p:txBody>
      </p:sp>
      <p:sp>
        <p:nvSpPr>
          <p:cNvPr id="60430" name="Slide Number Placeholder 5">
            <a:extLst>
              <a:ext uri="{FF2B5EF4-FFF2-40B4-BE49-F238E27FC236}">
                <a16:creationId xmlns:a16="http://schemas.microsoft.com/office/drawing/2014/main" id="{54704334-8857-4341-9C97-34097FBA61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400800"/>
            <a:ext cx="19050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l">
              <a:spcBef>
                <a:spcPct val="0"/>
              </a:spcBef>
              <a:buClrTx/>
              <a:buSzTx/>
              <a:buFontTx/>
              <a:buNone/>
            </a:pPr>
            <a:fld id="{DA6B02D3-B61F-4E85-A752-86D5538678C4}" type="slidenum">
              <a:rPr lang="en-US" altLang="en-US" sz="1400">
                <a:solidFill>
                  <a:schemeClr val="bg2"/>
                </a:solidFill>
              </a:rPr>
              <a:pPr algn="l">
                <a:spcBef>
                  <a:spcPct val="0"/>
                </a:spcBef>
                <a:buClrTx/>
                <a:buSzTx/>
                <a:buFontTx/>
                <a:buNone/>
              </a:pPr>
              <a:t>19</a:t>
            </a:fld>
            <a:endParaRPr lang="en-US" altLang="en-US" sz="1400">
              <a:solidFill>
                <a:schemeClr val="bg2"/>
              </a:solidFill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>
            <a:extLst>
              <a:ext uri="{FF2B5EF4-FFF2-40B4-BE49-F238E27FC236}">
                <a16:creationId xmlns:a16="http://schemas.microsoft.com/office/drawing/2014/main" id="{DF626A45-9963-4B2E-A2F1-3748837AC46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altLang="en-US" sz="4000"/>
              <a:t>Plot of data and regression curve</a:t>
            </a:r>
          </a:p>
        </p:txBody>
      </p:sp>
      <p:sp>
        <p:nvSpPr>
          <p:cNvPr id="62467" name="Rectangle 6">
            <a:extLst>
              <a:ext uri="{FF2B5EF4-FFF2-40B4-BE49-F238E27FC236}">
                <a16:creationId xmlns:a16="http://schemas.microsoft.com/office/drawing/2014/main" id="{5A47F037-E91F-4D66-9CDD-9011498F33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147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2468" name="Object 14">
                <a:extLst>
                  <a:ext uri="{FF2B5EF4-FFF2-40B4-BE49-F238E27FC236}">
                    <a16:creationId xmlns:a16="http://schemas.microsoft.com/office/drawing/2014/main" id="{23A057A3-34D8-47AA-978E-1ACF323C099E}"/>
                  </a:ext>
                </a:extLst>
              </p:cNvPr>
              <p:cNvSpPr txBox="1">
                <a:spLocks noGrp="1"/>
              </p:cNvSpPr>
              <p:nvPr>
                <p:ph idx="1"/>
              </p:nvPr>
            </p:nvSpPr>
            <p:spPr bwMode="auto">
              <a:xfrm>
                <a:off x="3200400" y="5538787"/>
                <a:ext cx="3124200" cy="63182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0000" lnSpcReduction="20000"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=0.</m:t>
                      </m:r>
                      <m: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9885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0.02561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2468" name="Object 14">
                <a:extLst>
                  <a:ext uri="{FF2B5EF4-FFF2-40B4-BE49-F238E27FC236}">
                    <a16:creationId xmlns:a16="http://schemas.microsoft.com/office/drawing/2014/main" id="{23A057A3-34D8-47AA-978E-1ACF323C099E}"/>
                  </a:ext>
                </a:extLst>
              </p:cNvPr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 bwMode="auto">
              <a:xfrm>
                <a:off x="3200400" y="5538787"/>
                <a:ext cx="3124200" cy="63182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251000D1-DA5F-4B6B-91B7-4F33C68809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248400" y="6400800"/>
            <a:ext cx="2895600" cy="457200"/>
          </a:xfrm>
        </p:spPr>
        <p:txBody>
          <a:bodyPr/>
          <a:lstStyle/>
          <a:p>
            <a:pPr>
              <a:defRPr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http://nm.MathForCollege.com</a:t>
            </a:r>
          </a:p>
        </p:txBody>
      </p:sp>
      <p:sp>
        <p:nvSpPr>
          <p:cNvPr id="62471" name="Slide Number Placeholder 5">
            <a:extLst>
              <a:ext uri="{FF2B5EF4-FFF2-40B4-BE49-F238E27FC236}">
                <a16:creationId xmlns:a16="http://schemas.microsoft.com/office/drawing/2014/main" id="{42728016-656E-4A1E-ACDF-50C8ACE52F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400800"/>
            <a:ext cx="19050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l">
              <a:spcBef>
                <a:spcPct val="0"/>
              </a:spcBef>
              <a:buClrTx/>
              <a:buSzTx/>
              <a:buFontTx/>
              <a:buNone/>
            </a:pPr>
            <a:fld id="{0B092EC4-66F7-46BD-956F-FAE7E5C5C70D}" type="slidenum">
              <a:rPr lang="en-US" altLang="en-US" sz="1400">
                <a:solidFill>
                  <a:schemeClr val="bg2"/>
                </a:solidFill>
              </a:rPr>
              <a:pPr algn="l">
                <a:spcBef>
                  <a:spcPct val="0"/>
                </a:spcBef>
                <a:buClrTx/>
                <a:buSzTx/>
                <a:buFontTx/>
                <a:buNone/>
              </a:pPr>
              <a:t>20</a:t>
            </a:fld>
            <a:endParaRPr lang="en-US" altLang="en-US" sz="1400">
              <a:solidFill>
                <a:schemeClr val="bg2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DB4DC58-7987-4987-B0A2-25085FD6590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05000" y="1428750"/>
            <a:ext cx="5334000" cy="40005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F8E6C5-F33B-49B0-9FD3-FA2C702A19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1356" y="55803"/>
            <a:ext cx="8781288" cy="629997"/>
          </a:xfrm>
        </p:spPr>
        <p:txBody>
          <a:bodyPr>
            <a:normAutofit fontScale="90000"/>
          </a:bodyPr>
          <a:lstStyle/>
          <a:p>
            <a:r>
              <a:rPr lang="en-US" dirty="0"/>
              <a:t>Transformed vs Untransformed Data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8C567EF3-1B63-4A2D-87C3-E0902BEFE4BD}"/>
                  </a:ext>
                </a:extLst>
              </p:cNvPr>
              <p:cNvSpPr txBox="1"/>
              <p:nvPr/>
            </p:nvSpPr>
            <p:spPr>
              <a:xfrm>
                <a:off x="914400" y="5651446"/>
                <a:ext cx="7848600" cy="105028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algn="just" hangingPunct="0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2000" b="0" dirty="0" smtClean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m:t>Unt</m:t>
                      </m:r>
                      <m:r>
                        <m:rPr>
                          <m:nor/>
                        </m:rPr>
                        <a:rPr lang="en-US" sz="2000" dirty="0" smtClean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m:t>ransform</m:t>
                      </m:r>
                      <m:r>
                        <m:rPr>
                          <m:nor/>
                        </m:rPr>
                        <a:rPr lang="en-US" sz="2000" b="0" dirty="0" smtClean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m:t>ed</m:t>
                      </m:r>
                      <m:r>
                        <a:rPr lang="en-US" sz="2000" i="0" dirty="0"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2000" b="0" i="0" dirty="0" smtClean="0"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data</m:t>
                      </m:r>
                      <m:r>
                        <a:rPr lang="en-US" sz="2000" b="0" i="0" dirty="0" smtClean="0"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2000" b="0" i="0" dirty="0" smtClean="0"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model</m:t>
                      </m:r>
                      <m:r>
                        <a:rPr lang="en-US" sz="2000" i="0" smtClean="0"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 </m:t>
                      </m:r>
                      <m:r>
                        <a:rPr lang="en-US" sz="2000" b="0" i="0" smtClean="0"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    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𝑦</m:t>
                      </m:r>
                      <m:r>
                        <a:rPr lang="en-US" sz="2000" i="0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=</m:t>
                      </m:r>
                      <m:r>
                        <a:rPr lang="en-US" sz="2000" b="0" i="0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0.9885</m:t>
                      </m:r>
                      <m:r>
                        <a:rPr lang="en-US" sz="2000" i="0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 </m:t>
                      </m:r>
                      <m:sSup>
                        <m:sSupPr>
                          <m:ctrlPr>
                            <a:rPr lang="en-US" sz="20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US" sz="20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20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−</m:t>
                          </m:r>
                          <m:r>
                            <a:rPr lang="en-US" sz="2000" b="0" i="1" smtClean="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0.02561</m:t>
                          </m:r>
                          <m:r>
                            <a:rPr lang="en-US" sz="2000" b="0" i="1" smtClean="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𝑥</m:t>
                          </m:r>
                        </m:sup>
                      </m:sSup>
                    </m:oMath>
                  </m:oMathPara>
                </a14:m>
                <a:endParaRPr lang="en-US" sz="2000" i="1" dirty="0">
                  <a:effectLst/>
                  <a:latin typeface="Cambria" panose="02040503050406030204" pitchFamily="18" charset="0"/>
                  <a:ea typeface="Cambria" panose="02040503050406030204" pitchFamily="18" charset="0"/>
                </a:endParaRPr>
              </a:p>
              <a:p>
                <a:pPr marL="0" marR="0" algn="just" hangingPunct="0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20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m:t>Transform</m:t>
                      </m:r>
                      <m:r>
                        <m:rPr>
                          <m:nor/>
                        </m:rPr>
                        <a:rPr lang="en-US" sz="2000" b="0" i="0" dirty="0" smtClean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m:t>ed</m:t>
                      </m:r>
                      <m:r>
                        <a:rPr lang="en-US" sz="2000" b="0" i="0" dirty="0" smtClean="0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2000" b="0" i="0" dirty="0" smtClean="0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data</m:t>
                      </m:r>
                      <m:r>
                        <a:rPr lang="en-US" sz="2000" b="0" i="0" dirty="0" smtClean="0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2000" b="0" i="0" dirty="0" smtClean="0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model</m:t>
                      </m:r>
                      <m:r>
                        <a:rPr lang="en-US" sz="2000" b="0" i="0" dirty="0" smtClean="0"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         </m:t>
                      </m:r>
                      <m:r>
                        <a:rPr lang="en-US" sz="2000" b="0" i="1" dirty="0" smtClean="0"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𝑦</m:t>
                      </m:r>
                      <m:r>
                        <a:rPr lang="en-US" sz="2000" i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=0.9</m:t>
                      </m:r>
                      <m:r>
                        <a:rPr lang="en-US" sz="2000" b="0" i="1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395</m:t>
                      </m:r>
                      <m:sSup>
                        <m:sSupPr>
                          <m:ctrlPr>
                            <a:rPr lang="en-US" sz="20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US" sz="20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20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−</m:t>
                          </m:r>
                          <m:r>
                            <a:rPr lang="en-US" sz="2000" i="1" smtClean="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0</m:t>
                          </m:r>
                          <m:r>
                            <a:rPr lang="en-US" sz="2000" b="0" i="1" smtClean="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.02294</m:t>
                          </m:r>
                          <m:r>
                            <a:rPr lang="en-US" sz="2000" b="0" i="1" smtClean="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𝑥</m:t>
                          </m:r>
                        </m:sup>
                      </m:sSup>
                    </m:oMath>
                  </m:oMathPara>
                </a14:m>
                <a:endParaRPr lang="en-US" sz="2000" i="1" dirty="0">
                  <a:effectLst/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8C567EF3-1B63-4A2D-87C3-E0902BEFE4B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4400" y="5651446"/>
                <a:ext cx="7848600" cy="1050288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Group 3">
                <a:extLst>
                  <a:ext uri="{FF2B5EF4-FFF2-40B4-BE49-F238E27FC236}">
                    <a16:creationId xmlns:a16="http://schemas.microsoft.com/office/drawing/2014/main" id="{3CD6D391-68D4-4D82-B045-10461CCEAEB1}"/>
                  </a:ext>
                </a:extLst>
              </p:cNvPr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4002457074"/>
                  </p:ext>
                </p:extLst>
              </p:nvPr>
            </p:nvGraphicFramePr>
            <p:xfrm>
              <a:off x="1102977" y="762000"/>
              <a:ext cx="6324600" cy="793750"/>
            </p:xfrm>
            <a:graphic>
              <a:graphicData uri="http://schemas.openxmlformats.org/drawingml/2006/table">
                <a:tbl>
                  <a:tblPr/>
                  <a:tblGrid>
                    <a:gridCol w="849313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9017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87630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973137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874713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  <a:gridCol w="973137">
                      <a:extLst>
                        <a:ext uri="{9D8B030D-6E8A-4147-A177-3AD203B41FA5}">
                          <a16:colId xmlns:a16="http://schemas.microsoft.com/office/drawing/2014/main" val="20005"/>
                        </a:ext>
                      </a:extLst>
                    </a:gridCol>
                    <a:gridCol w="876300">
                      <a:extLst>
                        <a:ext uri="{9D8B030D-6E8A-4147-A177-3AD203B41FA5}">
                          <a16:colId xmlns:a16="http://schemas.microsoft.com/office/drawing/2014/main" val="20006"/>
                        </a:ext>
                      </a:extLst>
                    </a:gridCol>
                  </a:tblGrid>
                  <a:tr h="397193">
                    <a:tc>
                      <a:txBody>
                        <a:bodyPr/>
                        <a:lstStyle/>
                        <a:p>
                          <a:pPr marL="342900" marR="0" lvl="0" indent="-342900" algn="l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US" sz="2000" b="0" i="1" u="none" strike="noStrike" cap="none" normalizeH="0" baseline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oMath>
                            </m:oMathPara>
                          </a14:m>
                          <a:endParaRPr kumimoji="0" lang="en-US" sz="2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0</a:t>
                          </a:r>
                          <a:endParaRPr kumimoji="0" lang="en-US" sz="2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10</a:t>
                          </a:r>
                          <a:endParaRPr kumimoji="0" lang="en-US" sz="2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</a:rPr>
                            <a:t>20</a:t>
                          </a: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</a:rPr>
                            <a:t>30</a:t>
                          </a: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</a:rPr>
                            <a:t>45</a:t>
                          </a: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90</a:t>
                          </a:r>
                          <a:endParaRPr kumimoji="0" lang="en-US" sz="2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96557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US" sz="2000" b="0" i="1" u="none" strike="noStrike" cap="none" normalizeH="0" baseline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oMath>
                            </m:oMathPara>
                          </a14:m>
                          <a:endParaRPr kumimoji="0" lang="en-US" sz="2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ahoma" pitchFamily="34" charset="0"/>
                          </a:endParaRP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1.0</a:t>
                          </a:r>
                          <a:endParaRPr kumimoji="0" lang="en-US" sz="2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</a:rPr>
                            <a:t>0.76</a:t>
                          </a: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0.58</a:t>
                          </a:r>
                          <a:endParaRPr kumimoji="0" lang="en-US" sz="2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0.45</a:t>
                          </a:r>
                          <a:endParaRPr kumimoji="0" lang="en-US" sz="2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0.31</a:t>
                          </a:r>
                          <a:endParaRPr kumimoji="0" lang="en-US" sz="2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0.12</a:t>
                          </a:r>
                          <a:endParaRPr kumimoji="0" lang="en-US" sz="2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Group 3">
                <a:extLst>
                  <a:ext uri="{FF2B5EF4-FFF2-40B4-BE49-F238E27FC236}">
                    <a16:creationId xmlns:a16="http://schemas.microsoft.com/office/drawing/2014/main" id="{3CD6D391-68D4-4D82-B045-10461CCEAEB1}"/>
                  </a:ext>
                </a:extLst>
              </p:cNvPr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4002457074"/>
                  </p:ext>
                </p:extLst>
              </p:nvPr>
            </p:nvGraphicFramePr>
            <p:xfrm>
              <a:off x="1102977" y="762000"/>
              <a:ext cx="6324600" cy="793750"/>
            </p:xfrm>
            <a:graphic>
              <a:graphicData uri="http://schemas.openxmlformats.org/drawingml/2006/table">
                <a:tbl>
                  <a:tblPr/>
                  <a:tblGrid>
                    <a:gridCol w="849313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9017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87630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973137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874713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  <a:gridCol w="973137">
                      <a:extLst>
                        <a:ext uri="{9D8B030D-6E8A-4147-A177-3AD203B41FA5}">
                          <a16:colId xmlns:a16="http://schemas.microsoft.com/office/drawing/2014/main" val="20005"/>
                        </a:ext>
                      </a:extLst>
                    </a:gridCol>
                    <a:gridCol w="876300">
                      <a:extLst>
                        <a:ext uri="{9D8B030D-6E8A-4147-A177-3AD203B41FA5}">
                          <a16:colId xmlns:a16="http://schemas.microsoft.com/office/drawing/2014/main" val="20006"/>
                        </a:ext>
                      </a:extLst>
                    </a:gridCol>
                  </a:tblGrid>
                  <a:tr h="39719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>
                          <a:blip r:embed="rId3"/>
                          <a:stretch>
                            <a:fillRect l="-714" t="-7576" r="-644286" b="-12424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0</a:t>
                          </a:r>
                          <a:endParaRPr kumimoji="0" lang="en-US" sz="2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10</a:t>
                          </a:r>
                          <a:endParaRPr kumimoji="0" lang="en-US" sz="2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</a:rPr>
                            <a:t>20</a:t>
                          </a: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</a:rPr>
                            <a:t>30</a:t>
                          </a: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</a:rPr>
                            <a:t>45</a:t>
                          </a: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90</a:t>
                          </a:r>
                          <a:endParaRPr kumimoji="0" lang="en-US" sz="2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9655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>
                          <a:blip r:embed="rId3"/>
                          <a:stretch>
                            <a:fillRect l="-714" t="-109231" r="-644286" b="-2615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1.0</a:t>
                          </a:r>
                          <a:endParaRPr kumimoji="0" lang="en-US" sz="2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</a:rPr>
                            <a:t>0.76</a:t>
                          </a: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0.58</a:t>
                          </a:r>
                          <a:endParaRPr kumimoji="0" lang="en-US" sz="2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0.45</a:t>
                          </a:r>
                          <a:endParaRPr kumimoji="0" lang="en-US" sz="2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0.31</a:t>
                          </a:r>
                          <a:endParaRPr kumimoji="0" lang="en-US" sz="2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0.12</a:t>
                          </a:r>
                          <a:endParaRPr kumimoji="0" lang="en-US" sz="2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23A2A6D9-A5E3-4E4F-A7D8-1721C8952D9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47800" y="1603348"/>
            <a:ext cx="5334000" cy="4000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391062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>
            <a:extLst>
              <a:ext uri="{FF2B5EF4-FFF2-40B4-BE49-F238E27FC236}">
                <a16:creationId xmlns:a16="http://schemas.microsoft.com/office/drawing/2014/main" id="{8B4D11BB-974A-4AB9-AC24-2DCDD38D049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Autofit/>
          </a:bodyPr>
          <a:lstStyle/>
          <a:p>
            <a:pPr eaLnBrk="1" hangingPunct="1"/>
            <a:r>
              <a:rPr lang="en-US" altLang="en-US" sz="3600" dirty="0"/>
              <a:t>Classwork/Homework: </a:t>
            </a:r>
            <a:r>
              <a:rPr lang="en-US" sz="3600" dirty="0"/>
              <a:t>Transformed vs Untransformed Data</a:t>
            </a:r>
            <a:endParaRPr lang="en-US" altLang="en-US" sz="36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6563" name="Rectangle 3">
                <a:extLst>
                  <a:ext uri="{FF2B5EF4-FFF2-40B4-BE49-F238E27FC236}">
                    <a16:creationId xmlns:a16="http://schemas.microsoft.com/office/drawing/2014/main" id="{99AA767F-48E3-47FA-B516-779D73BC7352}"/>
                  </a:ext>
                </a:extLst>
              </p:cNvPr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0" y="2133600"/>
                <a:ext cx="9144000" cy="609600"/>
              </a:xfrm>
            </p:spPr>
            <p:txBody>
              <a:bodyPr/>
              <a:lstStyle/>
              <a:p>
                <a:pPr marL="0" indent="0" eaLnBrk="1" hangingPunct="1">
                  <a:buNone/>
                </a:pPr>
                <a:r>
                  <a:rPr lang="en-US" altLang="en-US" sz="2400" dirty="0">
                    <a:ea typeface="Tahoma" panose="020B0604030504040204" pitchFamily="34" charset="0"/>
                    <a:cs typeface="Tahoma" panose="020B0604030504040204" pitchFamily="34" charset="0"/>
                  </a:rPr>
                  <a:t>What if the model was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40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sz="24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𝑏𝑥</m:t>
                        </m:r>
                      </m:sup>
                    </m:sSup>
                  </m:oMath>
                </a14:m>
                <a:r>
                  <a:rPr lang="en-US" altLang="en-US" sz="2400" dirty="0">
                    <a:ea typeface="Tahoma" panose="020B0604030504040204" pitchFamily="34" charset="0"/>
                    <a:cs typeface="Tahoma" panose="020B0604030504040204" pitchFamily="34" charset="0"/>
                  </a:rPr>
                  <a:t>?  What is the solution with and without transformation?</a:t>
                </a:r>
              </a:p>
              <a:p>
                <a:pPr marL="0" indent="0" eaLnBrk="1" hangingPunct="1">
                  <a:buNone/>
                </a:pPr>
                <a:endParaRPr lang="en-US" altLang="en-US" sz="2400" dirty="0"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66563" name="Rectangle 3">
                <a:extLst>
                  <a:ext uri="{FF2B5EF4-FFF2-40B4-BE49-F238E27FC236}">
                    <a16:creationId xmlns:a16="http://schemas.microsoft.com/office/drawing/2014/main" id="{99AA767F-48E3-47FA-B516-779D73BC735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0" y="2133600"/>
                <a:ext cx="9144000" cy="609600"/>
              </a:xfrm>
              <a:blipFill>
                <a:blip r:embed="rId4"/>
                <a:stretch>
                  <a:fillRect l="-1000" t="-8000" b="-59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8D910D82-CCDA-4439-BFFC-E833A5EDC9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248400" y="6400800"/>
            <a:ext cx="2895600" cy="457200"/>
          </a:xfrm>
        </p:spPr>
        <p:txBody>
          <a:bodyPr/>
          <a:lstStyle/>
          <a:p>
            <a:pPr>
              <a:defRPr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http://nm.MathForCollege.com</a:t>
            </a:r>
          </a:p>
        </p:txBody>
      </p:sp>
      <p:sp>
        <p:nvSpPr>
          <p:cNvPr id="66565" name="Slide Number Placeholder 5">
            <a:extLst>
              <a:ext uri="{FF2B5EF4-FFF2-40B4-BE49-F238E27FC236}">
                <a16:creationId xmlns:a16="http://schemas.microsoft.com/office/drawing/2014/main" id="{025D7F64-4B06-44D1-8C13-C402105F7F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400800"/>
            <a:ext cx="19050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l">
              <a:spcBef>
                <a:spcPct val="0"/>
              </a:spcBef>
              <a:buClrTx/>
              <a:buSzTx/>
              <a:buFontTx/>
              <a:buNone/>
            </a:pPr>
            <a:fld id="{3BAF365B-4DA7-49C8-8416-5AD2C67F978F}" type="slidenum">
              <a:rPr lang="en-US" altLang="en-US" sz="1400">
                <a:solidFill>
                  <a:schemeClr val="bg2"/>
                </a:solidFill>
              </a:rPr>
              <a:pPr algn="l">
                <a:spcBef>
                  <a:spcPct val="0"/>
                </a:spcBef>
                <a:buClrTx/>
                <a:buSzTx/>
                <a:buFontTx/>
                <a:buNone/>
              </a:pPr>
              <a:t>22</a:t>
            </a:fld>
            <a:endParaRPr lang="en-US" altLang="en-US" sz="1400">
              <a:solidFill>
                <a:schemeClr val="bg2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Group 3">
                <a:extLst>
                  <a:ext uri="{FF2B5EF4-FFF2-40B4-BE49-F238E27FC236}">
                    <a16:creationId xmlns:a16="http://schemas.microsoft.com/office/drawing/2014/main" id="{F13FF8A9-264D-4359-9A27-2017E297A445}"/>
                  </a:ext>
                </a:extLst>
              </p:cNvPr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1720614683"/>
                  </p:ext>
                </p:extLst>
              </p:nvPr>
            </p:nvGraphicFramePr>
            <p:xfrm>
              <a:off x="1066800" y="1143000"/>
              <a:ext cx="6324600" cy="792871"/>
            </p:xfrm>
            <a:graphic>
              <a:graphicData uri="http://schemas.openxmlformats.org/drawingml/2006/table">
                <a:tbl>
                  <a:tblPr/>
                  <a:tblGrid>
                    <a:gridCol w="849313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9017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87630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973137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874713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  <a:gridCol w="973137">
                      <a:extLst>
                        <a:ext uri="{9D8B030D-6E8A-4147-A177-3AD203B41FA5}">
                          <a16:colId xmlns:a16="http://schemas.microsoft.com/office/drawing/2014/main" val="20005"/>
                        </a:ext>
                      </a:extLst>
                    </a:gridCol>
                    <a:gridCol w="876300">
                      <a:extLst>
                        <a:ext uri="{9D8B030D-6E8A-4147-A177-3AD203B41FA5}">
                          <a16:colId xmlns:a16="http://schemas.microsoft.com/office/drawing/2014/main" val="20006"/>
                        </a:ext>
                      </a:extLst>
                    </a:gridCol>
                  </a:tblGrid>
                  <a:tr h="381000">
                    <a:tc>
                      <a:txBody>
                        <a:bodyPr/>
                        <a:lstStyle/>
                        <a:p>
                          <a:pPr marL="342900" marR="0" lvl="0" indent="-342900" algn="l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US" sz="2000" b="0" i="1" u="none" strike="noStrike" cap="none" normalizeH="0" baseline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oMath>
                            </m:oMathPara>
                          </a14:m>
                          <a:endParaRPr kumimoji="0" lang="en-US" sz="2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0</a:t>
                          </a:r>
                          <a:endParaRPr kumimoji="0" lang="en-US" sz="2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10</a:t>
                          </a:r>
                          <a:endParaRPr kumimoji="0" lang="en-US" sz="2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</a:rPr>
                            <a:t>20</a:t>
                          </a: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</a:rPr>
                            <a:t>30</a:t>
                          </a: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</a:rPr>
                            <a:t>45</a:t>
                          </a: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90</a:t>
                          </a:r>
                          <a:endParaRPr kumimoji="0" lang="en-US" sz="2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96557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US" sz="2000" b="0" i="1" u="none" strike="noStrike" cap="none" normalizeH="0" baseline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oMath>
                            </m:oMathPara>
                          </a14:m>
                          <a:endParaRPr kumimoji="0" lang="en-US" sz="2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ahoma" pitchFamily="34" charset="0"/>
                          </a:endParaRP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1.0</a:t>
                          </a:r>
                          <a:endParaRPr kumimoji="0" lang="en-US" sz="2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</a:rPr>
                            <a:t>0.76</a:t>
                          </a: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0.58</a:t>
                          </a:r>
                          <a:endParaRPr kumimoji="0" lang="en-US" sz="2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0.45</a:t>
                          </a:r>
                          <a:endParaRPr kumimoji="0" lang="en-US" sz="2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0.31</a:t>
                          </a:r>
                          <a:endParaRPr kumimoji="0" lang="en-US" sz="2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0.12</a:t>
                          </a:r>
                          <a:endParaRPr kumimoji="0" lang="en-US" sz="2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Group 3">
                <a:extLst>
                  <a:ext uri="{FF2B5EF4-FFF2-40B4-BE49-F238E27FC236}">
                    <a16:creationId xmlns:a16="http://schemas.microsoft.com/office/drawing/2014/main" id="{F13FF8A9-264D-4359-9A27-2017E297A445}"/>
                  </a:ext>
                </a:extLst>
              </p:cNvPr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1720614683"/>
                  </p:ext>
                </p:extLst>
              </p:nvPr>
            </p:nvGraphicFramePr>
            <p:xfrm>
              <a:off x="1066800" y="1143000"/>
              <a:ext cx="6324600" cy="792871"/>
            </p:xfrm>
            <a:graphic>
              <a:graphicData uri="http://schemas.openxmlformats.org/drawingml/2006/table">
                <a:tbl>
                  <a:tblPr/>
                  <a:tblGrid>
                    <a:gridCol w="849313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9017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87630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973137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874713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  <a:gridCol w="973137">
                      <a:extLst>
                        <a:ext uri="{9D8B030D-6E8A-4147-A177-3AD203B41FA5}">
                          <a16:colId xmlns:a16="http://schemas.microsoft.com/office/drawing/2014/main" val="20005"/>
                        </a:ext>
                      </a:extLst>
                    </a:gridCol>
                    <a:gridCol w="876300">
                      <a:extLst>
                        <a:ext uri="{9D8B030D-6E8A-4147-A177-3AD203B41FA5}">
                          <a16:colId xmlns:a16="http://schemas.microsoft.com/office/drawing/2014/main" val="20006"/>
                        </a:ext>
                      </a:extLst>
                    </a:gridCol>
                  </a:tblGrid>
                  <a:tr h="396314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>
                          <a:blip r:embed="rId5"/>
                          <a:stretch>
                            <a:fillRect l="-1439" t="-7692" r="-648921" b="-12923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0</a:t>
                          </a:r>
                          <a:endParaRPr kumimoji="0" lang="en-US" sz="2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10</a:t>
                          </a:r>
                          <a:endParaRPr kumimoji="0" lang="en-US" sz="2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</a:rPr>
                            <a:t>20</a:t>
                          </a: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</a:rPr>
                            <a:t>30</a:t>
                          </a: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</a:rPr>
                            <a:t>45</a:t>
                          </a: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90</a:t>
                          </a:r>
                          <a:endParaRPr kumimoji="0" lang="en-US" sz="2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9655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>
                          <a:blip r:embed="rId5"/>
                          <a:stretch>
                            <a:fillRect l="-1439" t="-106061" r="-648921" b="-2727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1.0</a:t>
                          </a:r>
                          <a:endParaRPr kumimoji="0" lang="en-US" sz="2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</a:rPr>
                            <a:t>0.76</a:t>
                          </a: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0.58</a:t>
                          </a:r>
                          <a:endParaRPr kumimoji="0" lang="en-US" sz="2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0.45</a:t>
                          </a:r>
                          <a:endParaRPr kumimoji="0" lang="en-US" sz="2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0.31</a:t>
                          </a:r>
                          <a:endParaRPr kumimoji="0" lang="en-US" sz="2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0.12</a:t>
                          </a:r>
                          <a:endParaRPr kumimoji="0" lang="en-US" sz="2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Fallback>
      </mc:AlternateContent>
      <p:pic>
        <p:nvPicPr>
          <p:cNvPr id="2" name="Picture 1">
            <a:extLst>
              <a:ext uri="{FF2B5EF4-FFF2-40B4-BE49-F238E27FC236}">
                <a16:creationId xmlns:a16="http://schemas.microsoft.com/office/drawing/2014/main" id="{99B107C6-5D4F-4A23-98EE-83C4A4A799D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09800" y="2747512"/>
            <a:ext cx="4114800" cy="308962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2CE03AAF-BEF6-4710-AB3E-6DC27A7082CD}"/>
                  </a:ext>
                </a:extLst>
              </p:cNvPr>
              <p:cNvSpPr txBox="1"/>
              <p:nvPr/>
            </p:nvSpPr>
            <p:spPr>
              <a:xfrm>
                <a:off x="1905000" y="5647118"/>
                <a:ext cx="5029200" cy="92794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algn="just" hangingPunct="0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1800" b="0" dirty="0" smtClean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m:t>Unt</m:t>
                      </m:r>
                      <m:r>
                        <m:rPr>
                          <m:nor/>
                        </m:rPr>
                        <a:rPr lang="en-US" sz="1800" dirty="0" smtClean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m:t>ransform</m:t>
                      </m:r>
                      <m:r>
                        <m:rPr>
                          <m:nor/>
                        </m:rPr>
                        <a:rPr lang="en-US" sz="1800" b="0" dirty="0" smtClean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m:t>ed</m:t>
                      </m:r>
                      <m:r>
                        <a:rPr lang="en-US" sz="1800" b="0" i="0" dirty="0" smtClean="0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1800" b="0" i="0" dirty="0" smtClean="0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data</m:t>
                      </m:r>
                      <m:r>
                        <a:rPr lang="en-US" sz="1800" b="0" i="0" dirty="0" smtClean="0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1800" b="0" i="0" dirty="0" smtClean="0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model</m:t>
                      </m:r>
                      <m:r>
                        <a:rPr lang="en-US" sz="1800" i="1" dirty="0"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 </m:t>
                      </m:r>
                      <m:r>
                        <a:rPr lang="en-US" sz="1800" i="1" smtClean="0"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 </m:t>
                      </m:r>
                      <m:r>
                        <a:rPr lang="en-US" sz="1800" b="0" i="1" smtClean="0"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    </m:t>
                      </m:r>
                      <m:r>
                        <a:rPr lang="en-US" sz="1800" b="0" i="1" smtClean="0"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𝑦</m:t>
                      </m:r>
                      <m:r>
                        <a:rPr lang="en-US" sz="1800" i="1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−</m:t>
                          </m:r>
                          <m:r>
                            <a:rPr lang="en-US" sz="1800" b="0" i="1" smtClean="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0.02605</m:t>
                          </m:r>
                          <m:r>
                            <a:rPr lang="en-US" sz="1800" b="0" i="1" smtClean="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𝑥</m:t>
                          </m:r>
                        </m:sup>
                      </m:sSup>
                    </m:oMath>
                  </m:oMathPara>
                </a14:m>
                <a:endParaRPr lang="en-US" sz="1800" i="1" dirty="0">
                  <a:effectLst/>
                  <a:latin typeface="Cambria" panose="02040503050406030204" pitchFamily="18" charset="0"/>
                  <a:ea typeface="Cambria" panose="02040503050406030204" pitchFamily="18" charset="0"/>
                </a:endParaRPr>
              </a:p>
              <a:p>
                <a:pPr marL="0" marR="0" algn="just" hangingPunct="0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1800" b="0" dirty="0" smtClean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m:t>T</m:t>
                      </m:r>
                      <m:r>
                        <m:rPr>
                          <m:nor/>
                        </m:rPr>
                        <a:rPr lang="en-US" sz="18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m:t>ransform</m:t>
                      </m:r>
                      <m:r>
                        <m:rPr>
                          <m:nor/>
                        </m:rPr>
                        <a:rPr lang="en-US" sz="1800" b="0" dirty="0" smtClean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m:t>ed</m:t>
                      </m:r>
                      <m:r>
                        <m:rPr>
                          <m:nor/>
                        </m:rPr>
                        <a:rPr lang="en-US" sz="1800" b="0" dirty="0" smtClean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1800" b="0" dirty="0" smtClean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m:t>data</m:t>
                      </m:r>
                      <m:r>
                        <m:rPr>
                          <m:nor/>
                        </m:rPr>
                        <a:rPr lang="en-US" sz="1800" b="0" i="0" dirty="0" smtClean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1800" b="0" dirty="0" smtClean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m:t>model</m:t>
                      </m:r>
                      <m:r>
                        <m:rPr>
                          <m:nor/>
                        </m:rPr>
                        <a:rPr lang="en-US" sz="1800" b="0" i="1" dirty="0" smtClean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m:t> </m:t>
                      </m:r>
                      <m:r>
                        <a:rPr lang="en-US" sz="1800" b="0" i="1" dirty="0" smtClean="0"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          </m:t>
                      </m:r>
                      <m:r>
                        <a:rPr lang="en-US" sz="1800" b="0" i="1" dirty="0" smtClean="0"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𝑦</m:t>
                      </m:r>
                      <m:r>
                        <a:rPr lang="en-US" sz="1800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−</m:t>
                          </m:r>
                          <m:r>
                            <a:rPr lang="en-US" sz="1800" i="1" smtClean="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0</m:t>
                          </m:r>
                          <m:r>
                            <a:rPr lang="en-US" sz="1800" b="0" i="1" smtClean="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.02400</m:t>
                          </m:r>
                          <m:r>
                            <a:rPr lang="en-US" sz="1800" b="0" i="1" smtClean="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𝑥</m:t>
                          </m:r>
                        </m:sup>
                      </m:sSup>
                    </m:oMath>
                  </m:oMathPara>
                </a14:m>
                <a:endParaRPr lang="en-US" i="1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2CE03AAF-BEF6-4710-AB3E-6DC27A7082C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05000" y="5647118"/>
                <a:ext cx="5029200" cy="927946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2944D61-158D-F709-5989-00BD52617FE1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87630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196590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3F16EBA-C1E7-4C47-86EF-CD44DF676D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42" y="76200"/>
            <a:ext cx="3751521" cy="66294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EBC6684-3849-41EE-A72B-0E91718777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89004" y="1447800"/>
            <a:ext cx="5002596" cy="2846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786931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9F547E15-49C9-47CB-92A8-2BEE9C270443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87630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256656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97D69713-C894-4E80-B8DC-622D1DA1FEF8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87630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655067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B0C8A377-C657-40D5-8D60-4C4FDAFA7D03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87630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300928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43F850-E099-0AE4-9A7C-C70CD6ED77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38100"/>
            <a:ext cx="7499350" cy="1143000"/>
          </a:xfrm>
        </p:spPr>
        <p:txBody>
          <a:bodyPr/>
          <a:lstStyle/>
          <a:p>
            <a:r>
              <a:rPr lang="en-US" dirty="0"/>
              <a:t>Test 1 score vs attendance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5142A771-CFD9-06C7-B11E-DE6C0E1B63F0}"/>
              </a:ext>
            </a:extLst>
          </p:cNvPr>
          <p:cNvGrpSpPr/>
          <p:nvPr/>
        </p:nvGrpSpPr>
        <p:grpSpPr>
          <a:xfrm>
            <a:off x="861720" y="1054893"/>
            <a:ext cx="7977480" cy="5041107"/>
            <a:chOff x="0" y="0"/>
            <a:chExt cx="7886701" cy="5167314"/>
          </a:xfrm>
        </p:grpSpPr>
        <p:graphicFrame>
          <p:nvGraphicFramePr>
            <p:cNvPr id="5" name="Chart 4">
              <a:extLst>
                <a:ext uri="{FF2B5EF4-FFF2-40B4-BE49-F238E27FC236}">
                  <a16:creationId xmlns:a16="http://schemas.microsoft.com/office/drawing/2014/main" id="{1E4E312B-1C03-658B-E292-E72EA5E4EB96}"/>
                </a:ext>
              </a:extLst>
            </p:cNvPr>
            <p:cNvGraphicFramePr/>
            <p:nvPr/>
          </p:nvGraphicFramePr>
          <p:xfrm>
            <a:off x="0" y="0"/>
            <a:ext cx="7886701" cy="5167314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6C9D8282-82F6-4868-3756-E0C0DD80DF7D}"/>
                </a:ext>
              </a:extLst>
            </p:cNvPr>
            <p:cNvSpPr/>
            <p:nvPr/>
          </p:nvSpPr>
          <p:spPr>
            <a:xfrm>
              <a:off x="6229351" y="309564"/>
              <a:ext cx="1371600" cy="1276350"/>
            </a:xfrm>
            <a:prstGeom prst="rect">
              <a:avLst/>
            </a:prstGeom>
            <a:noFill/>
            <a:ln w="3810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endParaRPr lang="en-US" sz="1100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64CD53F8-83ED-4B87-B15C-AFD2AA0E1053}"/>
                </a:ext>
              </a:extLst>
            </p:cNvPr>
            <p:cNvSpPr/>
            <p:nvPr/>
          </p:nvSpPr>
          <p:spPr>
            <a:xfrm>
              <a:off x="752477" y="328614"/>
              <a:ext cx="2771774" cy="1323975"/>
            </a:xfrm>
            <a:prstGeom prst="rect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endParaRPr lang="en-US" sz="1100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F1099890-861F-434B-9153-0C438036E092}"/>
                </a:ext>
              </a:extLst>
            </p:cNvPr>
            <p:cNvSpPr/>
            <p:nvPr/>
          </p:nvSpPr>
          <p:spPr>
            <a:xfrm>
              <a:off x="6210301" y="1624014"/>
              <a:ext cx="1371600" cy="1247775"/>
            </a:xfrm>
            <a:prstGeom prst="rect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endParaRPr lang="en-US" sz="1100"/>
            </a:p>
          </p:txBody>
        </p:sp>
      </p:grpSp>
    </p:spTree>
    <p:extLst>
      <p:ext uri="{BB962C8B-B14F-4D97-AF65-F5344CB8AC3E}">
        <p14:creationId xmlns:p14="http://schemas.microsoft.com/office/powerpoint/2010/main" val="21195215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>
            <a:extLst>
              <a:ext uri="{FF2B5EF4-FFF2-40B4-BE49-F238E27FC236}">
                <a16:creationId xmlns:a16="http://schemas.microsoft.com/office/drawing/2014/main" id="{6B90DD24-759E-4237-A8F1-AD14B3994C1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3048000"/>
            <a:ext cx="8686800" cy="114300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>
                <a:solidFill>
                  <a:schemeClr val="tx2">
                    <a:satMod val="130000"/>
                  </a:schemeClr>
                </a:solidFill>
              </a:rPr>
              <a:t>What polynomial model to choose if one needs to be chosen?</a:t>
            </a:r>
            <a:endParaRPr lang="en-US" sz="4000" b="1">
              <a:solidFill>
                <a:schemeClr val="tx2">
                  <a:satMod val="130000"/>
                </a:schemeClr>
              </a:solidFill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>
            <a:extLst>
              <a:ext uri="{FF2B5EF4-FFF2-40B4-BE49-F238E27FC236}">
                <a16:creationId xmlns:a16="http://schemas.microsoft.com/office/drawing/2014/main" id="{58A165AF-D860-443D-AE8A-11DC19788C5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>
                <a:solidFill>
                  <a:schemeClr val="tx2">
                    <a:satMod val="130000"/>
                  </a:schemeClr>
                </a:solidFill>
              </a:rPr>
              <a:t>Which model to choose?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9B6D867-05E2-48B5-B22C-00D8DA164A5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53000" y="2125133"/>
            <a:ext cx="4464737" cy="33528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2110A60-5E6E-4CD7-86B7-4BF36B493CB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2099733"/>
            <a:ext cx="4572000" cy="343334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7BA3AFE1-A048-4490-B805-5756A1E2FF0A}"/>
                  </a:ext>
                </a:extLst>
              </p:cNvPr>
              <p:cNvSpPr txBox="1"/>
              <p:nvPr/>
            </p:nvSpPr>
            <p:spPr>
              <a:xfrm>
                <a:off x="4038600" y="5563409"/>
                <a:ext cx="5791200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  <m:r>
                        <a:rPr lang="en-US" sz="180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800" b="0" i="1" smtClean="0">
                          <a:latin typeface="Cambria Math" panose="02040503050406030204" pitchFamily="18" charset="0"/>
                        </a:rPr>
                        <m:t>−0.000012</m:t>
                      </m:r>
                      <m:sSup>
                        <m:sSupPr>
                          <m:ctrlPr>
                            <a:rPr lang="en-US" sz="1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28</m:t>
                          </m:r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p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800" b="0" i="1" smtClean="0">
                          <a:latin typeface="Cambria Math" panose="02040503050406030204" pitchFamily="18" charset="0"/>
                        </a:rPr>
                        <m:t>+0.006196</m:t>
                      </m:r>
                      <m:r>
                        <a:rPr lang="en-US" sz="1800" b="0" i="1" smtClean="0"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US" sz="1800" b="0" i="1" smtClean="0">
                          <a:latin typeface="Cambria Math" panose="02040503050406030204" pitchFamily="18" charset="0"/>
                        </a:rPr>
                        <m:t>+6.015</m:t>
                      </m:r>
                    </m:oMath>
                  </m:oMathPara>
                </a14:m>
                <a:endParaRPr lang="en-US" sz="1800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7BA3AFE1-A048-4490-B805-5756A1E2FF0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38600" y="5563409"/>
                <a:ext cx="5791200" cy="276999"/>
              </a:xfrm>
              <a:prstGeom prst="rect">
                <a:avLst/>
              </a:prstGeom>
              <a:blipFill>
                <a:blip r:embed="rId6"/>
                <a:stretch>
                  <a:fillRect b="-1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A9C0A5A7-2324-43EC-8CE9-44A9D3448664}"/>
                  </a:ext>
                </a:extLst>
              </p:cNvPr>
              <p:cNvSpPr/>
              <p:nvPr/>
            </p:nvSpPr>
            <p:spPr>
              <a:xfrm>
                <a:off x="685800" y="5497272"/>
                <a:ext cx="3505200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  <m:r>
                        <a:rPr lang="en-US" sz="1800" i="1">
                          <a:latin typeface="Cambria Math" panose="02040503050406030204" pitchFamily="18" charset="0"/>
                        </a:rPr>
                        <m:t>=0.00</m:t>
                      </m:r>
                      <m:r>
                        <a:rPr lang="en-US" sz="1800" b="0" i="1" smtClean="0">
                          <a:latin typeface="Cambria Math" panose="02040503050406030204" pitchFamily="18" charset="0"/>
                        </a:rPr>
                        <m:t>9387</m:t>
                      </m:r>
                      <m:r>
                        <a:rPr lang="en-US" sz="1800" i="1"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US" sz="1800" i="1">
                          <a:latin typeface="Cambria Math" panose="02040503050406030204" pitchFamily="18" charset="0"/>
                        </a:rPr>
                        <m:t>+6.025</m:t>
                      </m:r>
                    </m:oMath>
                  </m:oMathPara>
                </a14:m>
                <a:endParaRPr lang="en-US" sz="1800" dirty="0"/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A9C0A5A7-2324-43EC-8CE9-44A9D344866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5800" y="5497272"/>
                <a:ext cx="3505200" cy="36933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Title 1">
            <a:extLst>
              <a:ext uri="{FF2B5EF4-FFF2-40B4-BE49-F238E27FC236}">
                <a16:creationId xmlns:a16="http://schemas.microsoft.com/office/drawing/2014/main" id="{966DCA6E-CB08-43C7-BBC8-6AFE8230D0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/>
          <a:lstStyle/>
          <a:p>
            <a:r>
              <a:rPr lang="en-US" altLang="en-US" sz="4000" dirty="0"/>
              <a:t>Optimum Polynomial: Wrong Criterion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DAF8591-8C99-4EAA-B0D2-20ADDC784C40}"/>
              </a:ext>
            </a:extLst>
          </p:cNvPr>
          <p:cNvSpPr txBox="1"/>
          <p:nvPr/>
        </p:nvSpPr>
        <p:spPr>
          <a:xfrm>
            <a:off x="3405407" y="5230388"/>
            <a:ext cx="2819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Both graphs are same</a:t>
            </a:r>
          </a:p>
          <a:p>
            <a:r>
              <a:rPr lang="en-US" dirty="0"/>
              <a:t>Left one starts at m=1 </a:t>
            </a:r>
          </a:p>
          <a:p>
            <a:r>
              <a:rPr lang="en-US" dirty="0"/>
              <a:t>Right one starts at m=2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C6BB32D-EA35-4FDC-AD31-F037A3E184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5107" y="1600200"/>
            <a:ext cx="4011262" cy="301226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26590C6-AB32-4F0F-9537-9A42728450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4516" y="1643062"/>
            <a:ext cx="3954184" cy="2969400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>
            <a:extLst>
              <a:ext uri="{FF2B5EF4-FFF2-40B4-BE49-F238E27FC236}">
                <a16:creationId xmlns:a16="http://schemas.microsoft.com/office/drawing/2014/main" id="{567F468A-670A-4AEA-9541-45347C61FEB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762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000" dirty="0">
                <a:solidFill>
                  <a:schemeClr val="tx2">
                    <a:satMod val="130000"/>
                  </a:schemeClr>
                </a:solidFill>
              </a:rPr>
              <a:t>Optimum Polynomial: Correct Criterion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D03B7A1-467A-4CB1-8496-262C1D9BC99B}"/>
              </a:ext>
            </a:extLst>
          </p:cNvPr>
          <p:cNvSpPr txBox="1"/>
          <p:nvPr/>
        </p:nvSpPr>
        <p:spPr>
          <a:xfrm>
            <a:off x="3276600" y="5038635"/>
            <a:ext cx="2895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Both graphs are same</a:t>
            </a:r>
          </a:p>
          <a:p>
            <a:r>
              <a:rPr lang="en-US" dirty="0"/>
              <a:t>Left one starts at m=1 </a:t>
            </a:r>
          </a:p>
          <a:p>
            <a:r>
              <a:rPr lang="en-US" dirty="0"/>
              <a:t>Right one starts at m=2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FD05FDF-8B12-404C-9020-2E363D011A6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1219200"/>
            <a:ext cx="3950988" cy="2967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C59AE50-A6A3-498F-9F5D-B265DCD27A1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199" y="1219200"/>
            <a:ext cx="3855909" cy="28956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Footer Placeholder 4">
            <a:extLst>
              <a:ext uri="{FF2B5EF4-FFF2-40B4-BE49-F238E27FC236}">
                <a16:creationId xmlns:a16="http://schemas.microsoft.com/office/drawing/2014/main" id="{C8A1A329-9EA3-4810-9618-9F0807E7B9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http://nm.mathforcollege.com</a:t>
            </a:r>
            <a:endParaRPr lang="en-US" altLang="en-US" b="0"/>
          </a:p>
        </p:txBody>
      </p:sp>
      <p:sp>
        <p:nvSpPr>
          <p:cNvPr id="68611" name="Rectangle 2">
            <a:extLst>
              <a:ext uri="{FF2B5EF4-FFF2-40B4-BE49-F238E27FC236}">
                <a16:creationId xmlns:a16="http://schemas.microsoft.com/office/drawing/2014/main" id="{7D57C73E-2EA7-4B66-83E0-D7DA957FB7B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3400" y="2857500"/>
            <a:ext cx="8229600" cy="1143000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en-US" altLang="en-US" sz="4400" b="1"/>
              <a:t>6.05</a:t>
            </a:r>
            <a:br>
              <a:rPr lang="en-US" altLang="en-US" sz="4400" b="1"/>
            </a:br>
            <a:r>
              <a:rPr lang="en-US" altLang="en-US" sz="4400" b="1"/>
              <a:t>Adequacy of Linear Regression Models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4530425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>
            <a:extLst>
              <a:ext uri="{FF2B5EF4-FFF2-40B4-BE49-F238E27FC236}">
                <a16:creationId xmlns:a16="http://schemas.microsoft.com/office/drawing/2014/main" id="{6DD5F148-534B-46EB-8FC0-A3B90CB3E8F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 dirty="0">
                <a:solidFill>
                  <a:schemeClr val="tx2">
                    <a:satMod val="130000"/>
                  </a:schemeClr>
                </a:solidFill>
              </a:rPr>
              <a:t>Data</a:t>
            </a:r>
          </a:p>
        </p:txBody>
      </p:sp>
      <p:pic>
        <p:nvPicPr>
          <p:cNvPr id="6147" name="Picture 4">
            <a:extLst>
              <a:ext uri="{FF2B5EF4-FFF2-40B4-BE49-F238E27FC236}">
                <a16:creationId xmlns:a16="http://schemas.microsoft.com/office/drawing/2014/main" id="{07837F7A-FE39-4EC1-AE0E-BA50C7B993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0" y="1295400"/>
            <a:ext cx="3895725" cy="350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>
            <a:extLst>
              <a:ext uri="{FF2B5EF4-FFF2-40B4-BE49-F238E27FC236}">
                <a16:creationId xmlns:a16="http://schemas.microsoft.com/office/drawing/2014/main" id="{DFCB8D16-BF08-45B0-B5E5-83008384CAC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000" b="1">
                <a:solidFill>
                  <a:schemeClr val="tx2">
                    <a:satMod val="130000"/>
                  </a:schemeClr>
                </a:solidFill>
              </a:rPr>
              <a:t>Therm exp coeff vs temperature</a:t>
            </a:r>
          </a:p>
        </p:txBody>
      </p:sp>
      <p:graphicFrame>
        <p:nvGraphicFramePr>
          <p:cNvPr id="6" name="Group 342">
            <a:extLst>
              <a:ext uri="{FF2B5EF4-FFF2-40B4-BE49-F238E27FC236}">
                <a16:creationId xmlns:a16="http://schemas.microsoft.com/office/drawing/2014/main" id="{41CBFAB9-63BF-4914-8944-AD4F4558226A}"/>
              </a:ext>
            </a:extLst>
          </p:cNvPr>
          <p:cNvGraphicFramePr>
            <a:graphicFrameLocks/>
          </p:cNvGraphicFramePr>
          <p:nvPr/>
        </p:nvGraphicFramePr>
        <p:xfrm>
          <a:off x="990600" y="990600"/>
          <a:ext cx="1668462" cy="5533261"/>
        </p:xfrm>
        <a:graphic>
          <a:graphicData uri="http://schemas.openxmlformats.org/drawingml/2006/table">
            <a:tbl>
              <a:tblPr/>
              <a:tblGrid>
                <a:gridCol w="7147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537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9626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</a:t>
                      </a:r>
                    </a:p>
                  </a:txBody>
                  <a:tcPr marT="45725" marB="4572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α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7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80</a:t>
                      </a:r>
                    </a:p>
                  </a:txBody>
                  <a:tcPr marT="45725" marB="4572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6.47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75447271"/>
                  </a:ext>
                </a:extLst>
              </a:tr>
              <a:tr h="467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60</a:t>
                      </a:r>
                    </a:p>
                  </a:txBody>
                  <a:tcPr marT="45725" marB="4572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6.36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7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40</a:t>
                      </a:r>
                    </a:p>
                  </a:txBody>
                  <a:tcPr marT="45725" marB="4572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6.24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7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</a:t>
                      </a:r>
                    </a:p>
                  </a:txBody>
                  <a:tcPr marT="45725" marB="4572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6.12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67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T="45725" marB="4572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6.00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67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-20</a:t>
                      </a:r>
                    </a:p>
                  </a:txBody>
                  <a:tcPr marT="45725" marB="4572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5.86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67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-40</a:t>
                      </a:r>
                    </a:p>
                  </a:txBody>
                  <a:tcPr marT="45725" marB="4572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5.2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67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-60</a:t>
                      </a:r>
                    </a:p>
                  </a:txBody>
                  <a:tcPr marT="45725" marB="4572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5.58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67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-80</a:t>
                      </a:r>
                    </a:p>
                  </a:txBody>
                  <a:tcPr marT="45725" marB="4572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5.43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67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-100</a:t>
                      </a:r>
                    </a:p>
                  </a:txBody>
                  <a:tcPr marT="45725" marB="4572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5.28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1324882"/>
                  </a:ext>
                </a:extLst>
              </a:tr>
              <a:tr h="467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-120</a:t>
                      </a:r>
                    </a:p>
                  </a:txBody>
                  <a:tcPr marT="45725" marB="4572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5.09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99267309"/>
                  </a:ext>
                </a:extLst>
              </a:tr>
            </a:tbl>
          </a:graphicData>
        </a:graphic>
      </p:graphicFrame>
      <p:graphicFrame>
        <p:nvGraphicFramePr>
          <p:cNvPr id="7" name="Group 343">
            <a:extLst>
              <a:ext uri="{FF2B5EF4-FFF2-40B4-BE49-F238E27FC236}">
                <a16:creationId xmlns:a16="http://schemas.microsoft.com/office/drawing/2014/main" id="{80E6EA24-9451-44A2-9B01-DF6578CC987A}"/>
              </a:ext>
            </a:extLst>
          </p:cNvPr>
          <p:cNvGraphicFramePr>
            <a:graphicFrameLocks/>
          </p:cNvGraphicFramePr>
          <p:nvPr/>
        </p:nvGraphicFramePr>
        <p:xfrm>
          <a:off x="3733800" y="1017900"/>
          <a:ext cx="1676400" cy="5478659"/>
        </p:xfrm>
        <a:graphic>
          <a:graphicData uri="http://schemas.openxmlformats.org/drawingml/2006/table">
            <a:tbl>
              <a:tblPr/>
              <a:tblGrid>
                <a:gridCol w="75881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758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9635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</a:t>
                      </a:r>
                    </a:p>
                  </a:txBody>
                  <a:tcPr marT="45735" marB="4573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α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202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-140</a:t>
                      </a:r>
                    </a:p>
                  </a:txBody>
                  <a:tcPr marT="45735" marB="4573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4.91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6202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-160</a:t>
                      </a:r>
                    </a:p>
                  </a:txBody>
                  <a:tcPr marT="45735" marB="4573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4.72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6202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-180</a:t>
                      </a:r>
                    </a:p>
                  </a:txBody>
                  <a:tcPr marT="45735" marB="4573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4.52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6202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-200</a:t>
                      </a:r>
                    </a:p>
                  </a:txBody>
                  <a:tcPr marT="45735" marB="4573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4.30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6202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-220</a:t>
                      </a:r>
                    </a:p>
                  </a:txBody>
                  <a:tcPr marT="45735" marB="4573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4.08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6202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-240</a:t>
                      </a:r>
                    </a:p>
                  </a:txBody>
                  <a:tcPr marT="45735" marB="4573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3.83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6202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-260</a:t>
                      </a:r>
                    </a:p>
                  </a:txBody>
                  <a:tcPr marT="45735" marB="4573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3.58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59443506"/>
                  </a:ext>
                </a:extLst>
              </a:tr>
              <a:tr h="46202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-280</a:t>
                      </a:r>
                    </a:p>
                  </a:txBody>
                  <a:tcPr marT="45735" marB="4573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3.33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76004159"/>
                  </a:ext>
                </a:extLst>
              </a:tr>
              <a:tr h="46202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-300</a:t>
                      </a:r>
                    </a:p>
                  </a:txBody>
                  <a:tcPr marT="45735" marB="4573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3.07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43949955"/>
                  </a:ext>
                </a:extLst>
              </a:tr>
              <a:tr h="46202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-320</a:t>
                      </a:r>
                    </a:p>
                  </a:txBody>
                  <a:tcPr marT="45735" marB="4573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2.76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2842336"/>
                  </a:ext>
                </a:extLst>
              </a:tr>
              <a:tr h="46202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-340</a:t>
                      </a:r>
                    </a:p>
                  </a:txBody>
                  <a:tcPr marT="45735" marB="4573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2.45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90175228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1186FBF9-8C76-4112-B65B-A4070F7A4B0A}"/>
                  </a:ext>
                </a:extLst>
              </p:cNvPr>
              <p:cNvSpPr txBox="1"/>
              <p:nvPr/>
            </p:nvSpPr>
            <p:spPr>
              <a:xfrm>
                <a:off x="5898805" y="914400"/>
                <a:ext cx="1909433" cy="92333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r>
                  <a:rPr lang="en-US" dirty="0"/>
                  <a:t> is in </a:t>
                </a:r>
                <a14:m>
                  <m:oMath xmlns:m="http://schemas.openxmlformats.org/officeDocument/2006/math">
                    <m:r>
                      <a:rPr lang="en-US" i="1" baseline="30000" dirty="0" smtClean="0">
                        <a:latin typeface="Cambria Math" panose="02040503050406030204" pitchFamily="18" charset="0"/>
                      </a:rPr>
                      <m:t>𝑜</m:t>
                    </m:r>
                    <m:r>
                      <a:rPr lang="en-US" i="1" dirty="0" err="1">
                        <a:latin typeface="Cambria Math" panose="02040503050406030204" pitchFamily="18" charset="0"/>
                      </a:rPr>
                      <m:t>𝐹</m:t>
                    </m:r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l-GR" i="1" dirty="0" smtClean="0">
                        <a:latin typeface="Cambria Math" panose="02040503050406030204" pitchFamily="18" charset="0"/>
                        <a:cs typeface="Arial" charset="0"/>
                      </a:rPr>
                      <m:t>𝛼</m:t>
                    </m:r>
                  </m:oMath>
                </a14:m>
                <a:r>
                  <a:rPr lang="en-US" dirty="0">
                    <a:latin typeface="Arial" charset="0"/>
                    <a:cs typeface="Arial" charset="0"/>
                  </a:rPr>
                  <a:t> is in </a:t>
                </a:r>
                <a14:m>
                  <m:oMath xmlns:m="http://schemas.openxmlformats.org/officeDocument/2006/math">
                    <m:r>
                      <a:rPr lang="el-GR" i="1" dirty="0" smtClean="0">
                        <a:latin typeface="Cambria Math" panose="02040503050406030204" pitchFamily="18" charset="0"/>
                        <a:cs typeface="Arial" charset="0"/>
                      </a:rPr>
                      <m:t>𝜇</m:t>
                    </m:r>
                    <m:r>
                      <a:rPr lang="en-US" i="1" dirty="0">
                        <a:latin typeface="Cambria Math" panose="02040503050406030204" pitchFamily="18" charset="0"/>
                        <a:cs typeface="Arial" charset="0"/>
                      </a:rPr>
                      <m:t>𝑖𝑛</m:t>
                    </m:r>
                    <m:r>
                      <a:rPr lang="en-US" i="1" dirty="0">
                        <a:latin typeface="Cambria Math" panose="02040503050406030204" pitchFamily="18" charset="0"/>
                        <a:cs typeface="Arial" charset="0"/>
                      </a:rPr>
                      <m:t>/</m:t>
                    </m:r>
                    <m:r>
                      <a:rPr lang="en-US" i="1" dirty="0">
                        <a:latin typeface="Cambria Math" panose="02040503050406030204" pitchFamily="18" charset="0"/>
                        <a:cs typeface="Arial" charset="0"/>
                      </a:rPr>
                      <m:t>𝑖𝑛</m:t>
                    </m:r>
                    <m:r>
                      <a:rPr lang="en-US" i="1" dirty="0">
                        <a:latin typeface="Cambria Math" panose="02040503050406030204" pitchFamily="18" charset="0"/>
                        <a:cs typeface="Arial" charset="0"/>
                      </a:rPr>
                      <m:t>/ </m:t>
                    </m:r>
                    <m:r>
                      <a:rPr lang="en-US" i="1" baseline="30000" dirty="0" err="1">
                        <a:latin typeface="Cambria Math" panose="02040503050406030204" pitchFamily="18" charset="0"/>
                      </a:rPr>
                      <m:t>𝑜</m:t>
                    </m:r>
                    <m:r>
                      <a:rPr lang="en-US" i="1" dirty="0" err="1">
                        <a:latin typeface="Cambria Math" panose="02040503050406030204" pitchFamily="18" charset="0"/>
                      </a:rPr>
                      <m:t>𝐹</m:t>
                    </m:r>
                  </m:oMath>
                </a14:m>
                <a:endParaRPr lang="el-GR" dirty="0">
                  <a:latin typeface="Arial" charset="0"/>
                  <a:cs typeface="Arial" charset="0"/>
                </a:endParaRP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1186FBF9-8C76-4112-B65B-A4070F7A4B0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98805" y="914400"/>
                <a:ext cx="1909433" cy="923330"/>
              </a:xfrm>
              <a:prstGeom prst="rect">
                <a:avLst/>
              </a:prstGeom>
              <a:blipFill>
                <a:blip r:embed="rId4"/>
                <a:stretch>
                  <a:fillRect t="-33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>
            <a:extLst>
              <a:ext uri="{FF2B5EF4-FFF2-40B4-BE49-F238E27FC236}">
                <a16:creationId xmlns:a16="http://schemas.microsoft.com/office/drawing/2014/main" id="{CA4E455F-5664-4FE4-BE24-F8589825012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" y="76200"/>
            <a:ext cx="7499350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 dirty="0">
                <a:solidFill>
                  <a:schemeClr val="tx2">
                    <a:satMod val="130000"/>
                  </a:schemeClr>
                </a:solidFill>
              </a:rPr>
              <a:t>Is this adequate?</a:t>
            </a:r>
          </a:p>
        </p:txBody>
      </p:sp>
      <p:sp>
        <p:nvSpPr>
          <p:cNvPr id="10243" name="Rectangle 5">
            <a:extLst>
              <a:ext uri="{FF2B5EF4-FFF2-40B4-BE49-F238E27FC236}">
                <a16:creationId xmlns:a16="http://schemas.microsoft.com/office/drawing/2014/main" id="{9B25FD9D-A091-466D-A844-AAD4EE108A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4572000"/>
            <a:ext cx="82296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4000" b="1">
                <a:solidFill>
                  <a:schemeClr val="tx2"/>
                </a:solidFill>
                <a:latin typeface="Tahoma" panose="020B0604030504040204" pitchFamily="34" charset="0"/>
              </a:rPr>
              <a:t>Straight Line Model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FCA91F1-0CF0-4B20-BC97-C5B9C52F20F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33600" y="1066800"/>
            <a:ext cx="4572000" cy="3433349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>
            <a:extLst>
              <a:ext uri="{FF2B5EF4-FFF2-40B4-BE49-F238E27FC236}">
                <a16:creationId xmlns:a16="http://schemas.microsoft.com/office/drawing/2014/main" id="{AE0A2705-DC6E-4E53-B672-6B9EF46966D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" y="274638"/>
            <a:ext cx="8782050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 dirty="0">
                <a:solidFill>
                  <a:schemeClr val="tx2">
                    <a:satMod val="130000"/>
                  </a:schemeClr>
                </a:solidFill>
              </a:rPr>
              <a:t>Quality of Fitted Data</a:t>
            </a:r>
          </a:p>
        </p:txBody>
      </p:sp>
      <p:sp>
        <p:nvSpPr>
          <p:cNvPr id="12291" name="Rectangle 3">
            <a:extLst>
              <a:ext uri="{FF2B5EF4-FFF2-40B4-BE49-F238E27FC236}">
                <a16:creationId xmlns:a16="http://schemas.microsoft.com/office/drawing/2014/main" id="{B67106E3-EA0F-406A-A4AB-DC5F3190F755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7200" y="1417638"/>
            <a:ext cx="7499350" cy="4800600"/>
          </a:xfrm>
        </p:spPr>
        <p:txBody>
          <a:bodyPr/>
          <a:lstStyle/>
          <a:p>
            <a:pPr eaLnBrk="1" hangingPunct="1"/>
            <a:r>
              <a:rPr lang="en-US" altLang="en-US" b="1" dirty="0"/>
              <a:t>Does the model describe the data adequately?</a:t>
            </a:r>
          </a:p>
          <a:p>
            <a:pPr eaLnBrk="1" hangingPunct="1"/>
            <a:endParaRPr lang="en-US" altLang="en-US" b="1" dirty="0"/>
          </a:p>
          <a:p>
            <a:pPr eaLnBrk="1" hangingPunct="1"/>
            <a:r>
              <a:rPr lang="en-US" altLang="en-US" b="1" dirty="0"/>
              <a:t>How well does the model predict the response variable predictably?</a:t>
            </a:r>
          </a:p>
        </p:txBody>
      </p:sp>
    </p:spTree>
    <p:custDataLst>
      <p:tags r:id="rId1"/>
    </p:custData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>
            <a:extLst>
              <a:ext uri="{FF2B5EF4-FFF2-40B4-BE49-F238E27FC236}">
                <a16:creationId xmlns:a16="http://schemas.microsoft.com/office/drawing/2014/main" id="{661440D3-1E1B-4AD5-AE8D-C789FEA1071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8600" y="274638"/>
            <a:ext cx="8705850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 dirty="0">
                <a:solidFill>
                  <a:schemeClr val="tx2">
                    <a:satMod val="130000"/>
                  </a:schemeClr>
                </a:solidFill>
              </a:rPr>
              <a:t>Linear Regression Models</a:t>
            </a:r>
          </a:p>
        </p:txBody>
      </p:sp>
      <p:sp>
        <p:nvSpPr>
          <p:cNvPr id="14339" name="Rectangle 3">
            <a:extLst>
              <a:ext uri="{FF2B5EF4-FFF2-40B4-BE49-F238E27FC236}">
                <a16:creationId xmlns:a16="http://schemas.microsoft.com/office/drawing/2014/main" id="{13033BE0-BC30-442D-9603-0B1E73E84659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81000" y="1417638"/>
            <a:ext cx="7467600" cy="1325562"/>
          </a:xfrm>
        </p:spPr>
        <p:txBody>
          <a:bodyPr/>
          <a:lstStyle/>
          <a:p>
            <a:pPr eaLnBrk="1" hangingPunct="1"/>
            <a:r>
              <a:rPr lang="en-US" altLang="en-US" b="1" dirty="0"/>
              <a:t>Limit our discussion to adequacy of straight-line regression models</a:t>
            </a:r>
          </a:p>
        </p:txBody>
      </p:sp>
    </p:spTree>
    <p:custDataLst>
      <p:tags r:id="rId1"/>
    </p:custData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>
            <a:extLst>
              <a:ext uri="{FF2B5EF4-FFF2-40B4-BE49-F238E27FC236}">
                <a16:creationId xmlns:a16="http://schemas.microsoft.com/office/drawing/2014/main" id="{64BC5825-AE6C-41F5-A4F6-74C93A78B29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19100" y="19050"/>
            <a:ext cx="8229600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 dirty="0">
                <a:solidFill>
                  <a:schemeClr val="tx2">
                    <a:satMod val="130000"/>
                  </a:schemeClr>
                </a:solidFill>
              </a:rPr>
              <a:t>Four checks</a:t>
            </a:r>
          </a:p>
        </p:txBody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81C79A16-2696-4D5C-8644-7CB840ABD4D8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76200" y="990600"/>
            <a:ext cx="8915400" cy="5638800"/>
          </a:xfrm>
        </p:spPr>
        <p:txBody>
          <a:bodyPr/>
          <a:lstStyle/>
          <a:p>
            <a:pPr marL="609600" indent="-609600" eaLnBrk="1" hangingPunct="1">
              <a:buFontTx/>
              <a:buAutoNum type="arabicPeriod"/>
            </a:pPr>
            <a:r>
              <a:rPr lang="en-US" altLang="en-US" sz="4000" dirty="0"/>
              <a:t>Does the model look like it explains the data?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US" altLang="en-US" sz="4000" dirty="0"/>
              <a:t>Do 95%of the residuals fall with ±2 standard error of estimate?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US" altLang="en-US" sz="4000" dirty="0"/>
              <a:t>Is the coefficient of determination acceptable?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US" altLang="en-US" sz="4000" dirty="0"/>
              <a:t>Does the model meet the assumption of random errors?</a:t>
            </a:r>
          </a:p>
        </p:txBody>
      </p:sp>
    </p:spTree>
    <p:custDataLst>
      <p:tags r:id="rId1"/>
    </p:custData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>
            <a:extLst>
              <a:ext uri="{FF2B5EF4-FFF2-40B4-BE49-F238E27FC236}">
                <a16:creationId xmlns:a16="http://schemas.microsoft.com/office/drawing/2014/main" id="{53797FCA-E600-4C6F-81DF-7A1D0F48888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19100" y="-228600"/>
            <a:ext cx="8229600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000" b="1" dirty="0">
                <a:solidFill>
                  <a:schemeClr val="tx2">
                    <a:satMod val="130000"/>
                  </a:schemeClr>
                </a:solidFill>
              </a:rPr>
              <a:t>Check 1:Plot Model and Data</a:t>
            </a:r>
          </a:p>
        </p:txBody>
      </p:sp>
      <p:graphicFrame>
        <p:nvGraphicFramePr>
          <p:cNvPr id="120150" name="Group 342">
            <a:extLst>
              <a:ext uri="{FF2B5EF4-FFF2-40B4-BE49-F238E27FC236}">
                <a16:creationId xmlns:a16="http://schemas.microsoft.com/office/drawing/2014/main" id="{240EB7EC-27A4-4DC8-AD9C-ADA2178B4890}"/>
              </a:ext>
            </a:extLst>
          </p:cNvPr>
          <p:cNvGraphicFramePr>
            <a:graphicFrameLocks noGrp="1"/>
          </p:cNvGraphicFramePr>
          <p:nvPr>
            <p:ph sz="half" idx="1"/>
          </p:nvPr>
        </p:nvGraphicFramePr>
        <p:xfrm>
          <a:off x="198438" y="796925"/>
          <a:ext cx="1668462" cy="5533261"/>
        </p:xfrm>
        <a:graphic>
          <a:graphicData uri="http://schemas.openxmlformats.org/drawingml/2006/table">
            <a:tbl>
              <a:tblPr/>
              <a:tblGrid>
                <a:gridCol w="7147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537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9626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</a:t>
                      </a:r>
                    </a:p>
                  </a:txBody>
                  <a:tcPr marT="45725" marB="4572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α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7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80</a:t>
                      </a:r>
                    </a:p>
                  </a:txBody>
                  <a:tcPr marT="45725" marB="4572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6.47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75447271"/>
                  </a:ext>
                </a:extLst>
              </a:tr>
              <a:tr h="467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60</a:t>
                      </a:r>
                    </a:p>
                  </a:txBody>
                  <a:tcPr marT="45725" marB="4572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6.36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7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40</a:t>
                      </a:r>
                    </a:p>
                  </a:txBody>
                  <a:tcPr marT="45725" marB="4572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6.24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7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</a:t>
                      </a:r>
                    </a:p>
                  </a:txBody>
                  <a:tcPr marT="45725" marB="4572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6.12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67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T="45725" marB="4572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6.00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67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-20</a:t>
                      </a:r>
                    </a:p>
                  </a:txBody>
                  <a:tcPr marT="45725" marB="4572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5.86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67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-40</a:t>
                      </a:r>
                    </a:p>
                  </a:txBody>
                  <a:tcPr marT="45725" marB="4572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5.2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67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-60</a:t>
                      </a:r>
                    </a:p>
                  </a:txBody>
                  <a:tcPr marT="45725" marB="4572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5.58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67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-80</a:t>
                      </a:r>
                    </a:p>
                  </a:txBody>
                  <a:tcPr marT="45725" marB="4572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5.43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67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-100</a:t>
                      </a:r>
                    </a:p>
                  </a:txBody>
                  <a:tcPr marT="45725" marB="4572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5.28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1324882"/>
                  </a:ext>
                </a:extLst>
              </a:tr>
              <a:tr h="467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-120</a:t>
                      </a:r>
                    </a:p>
                  </a:txBody>
                  <a:tcPr marT="45725" marB="4572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5.09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99267309"/>
                  </a:ext>
                </a:extLst>
              </a:tr>
            </a:tbl>
          </a:graphicData>
        </a:graphic>
      </p:graphicFrame>
      <p:graphicFrame>
        <p:nvGraphicFramePr>
          <p:cNvPr id="120151" name="Group 343">
            <a:extLst>
              <a:ext uri="{FF2B5EF4-FFF2-40B4-BE49-F238E27FC236}">
                <a16:creationId xmlns:a16="http://schemas.microsoft.com/office/drawing/2014/main" id="{897E6C20-A0F9-49F1-ADDC-060DABAB3FB1}"/>
              </a:ext>
            </a:extLst>
          </p:cNvPr>
          <p:cNvGraphicFramePr>
            <a:graphicFrameLocks noGrp="1"/>
          </p:cNvGraphicFramePr>
          <p:nvPr>
            <p:ph sz="quarter" idx="2"/>
          </p:nvPr>
        </p:nvGraphicFramePr>
        <p:xfrm>
          <a:off x="1981200" y="798513"/>
          <a:ext cx="1676400" cy="5478659"/>
        </p:xfrm>
        <a:graphic>
          <a:graphicData uri="http://schemas.openxmlformats.org/drawingml/2006/table">
            <a:tbl>
              <a:tblPr/>
              <a:tblGrid>
                <a:gridCol w="75881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758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9635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</a:t>
                      </a:r>
                    </a:p>
                  </a:txBody>
                  <a:tcPr marT="45735" marB="4573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α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202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-140</a:t>
                      </a:r>
                    </a:p>
                  </a:txBody>
                  <a:tcPr marT="45735" marB="4573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4.91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6202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-160</a:t>
                      </a:r>
                    </a:p>
                  </a:txBody>
                  <a:tcPr marT="45735" marB="4573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4.72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6202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-180</a:t>
                      </a:r>
                    </a:p>
                  </a:txBody>
                  <a:tcPr marT="45735" marB="4573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4.52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6202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-200</a:t>
                      </a:r>
                    </a:p>
                  </a:txBody>
                  <a:tcPr marT="45735" marB="4573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4.30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6202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-220</a:t>
                      </a:r>
                    </a:p>
                  </a:txBody>
                  <a:tcPr marT="45735" marB="4573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4.08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6202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-240</a:t>
                      </a:r>
                    </a:p>
                  </a:txBody>
                  <a:tcPr marT="45735" marB="4573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3.83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6202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-260</a:t>
                      </a:r>
                    </a:p>
                  </a:txBody>
                  <a:tcPr marT="45735" marB="4573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3.58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59443506"/>
                  </a:ext>
                </a:extLst>
              </a:tr>
              <a:tr h="46202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-280</a:t>
                      </a:r>
                    </a:p>
                  </a:txBody>
                  <a:tcPr marT="45735" marB="4573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3.33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76004159"/>
                  </a:ext>
                </a:extLst>
              </a:tr>
              <a:tr h="46202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-300</a:t>
                      </a:r>
                    </a:p>
                  </a:txBody>
                  <a:tcPr marT="45735" marB="4573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3.07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43949955"/>
                  </a:ext>
                </a:extLst>
              </a:tr>
              <a:tr h="46202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-320</a:t>
                      </a:r>
                    </a:p>
                  </a:txBody>
                  <a:tcPr marT="45735" marB="4573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2.76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2842336"/>
                  </a:ext>
                </a:extLst>
              </a:tr>
              <a:tr h="46202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-340</a:t>
                      </a:r>
                    </a:p>
                  </a:txBody>
                  <a:tcPr marT="45735" marB="4573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2.45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90175228"/>
                  </a:ext>
                </a:extLst>
              </a:tr>
            </a:tbl>
          </a:graphicData>
        </a:graphic>
      </p:graphicFrame>
      <p:pic>
        <p:nvPicPr>
          <p:cNvPr id="63572" name="Picture 3">
            <a:extLst>
              <a:ext uri="{FF2B5EF4-FFF2-40B4-BE49-F238E27FC236}">
                <a16:creationId xmlns:a16="http://schemas.microsoft.com/office/drawing/2014/main" id="{EF9DC31C-2AB0-454C-A4A4-41C374C68AA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0" y="584297"/>
            <a:ext cx="5675313" cy="4262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3573" name="Object 5">
                <a:extLst>
                  <a:ext uri="{FF2B5EF4-FFF2-40B4-BE49-F238E27FC236}">
                    <a16:creationId xmlns:a16="http://schemas.microsoft.com/office/drawing/2014/main" id="{5AEC5602-B07F-4EC3-89D8-08A539862B23}"/>
                  </a:ext>
                </a:extLst>
              </p:cNvPr>
              <p:cNvSpPr txBox="1"/>
              <p:nvPr/>
            </p:nvSpPr>
            <p:spPr bwMode="auto">
              <a:xfrm>
                <a:off x="5638800" y="3429000"/>
                <a:ext cx="2801938" cy="30638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1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𝛼</m:t>
                      </m:r>
                      <m:r>
                        <a:rPr lang="en-US" sz="1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=6.0248+0.0093868</m:t>
                      </m:r>
                      <m:r>
                        <a:rPr lang="en-US" sz="1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sz="1800" dirty="0"/>
              </a:p>
            </p:txBody>
          </p:sp>
        </mc:Choice>
        <mc:Fallback xmlns="">
          <p:sp>
            <p:nvSpPr>
              <p:cNvPr id="63573" name="Object 5">
                <a:extLst>
                  <a:ext uri="{FF2B5EF4-FFF2-40B4-BE49-F238E27FC236}">
                    <a16:creationId xmlns:a16="http://schemas.microsoft.com/office/drawing/2014/main" id="{5AEC5602-B07F-4EC3-89D8-08A539862B2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638800" y="3429000"/>
                <a:ext cx="2801938" cy="306387"/>
              </a:xfrm>
              <a:prstGeom prst="rect">
                <a:avLst/>
              </a:prstGeom>
              <a:blipFill>
                <a:blip r:embed="rId5"/>
                <a:stretch>
                  <a:fillRect b="-14000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2">
            <a:extLst>
              <a:ext uri="{FF2B5EF4-FFF2-40B4-BE49-F238E27FC236}">
                <a16:creationId xmlns:a16="http://schemas.microsoft.com/office/drawing/2014/main" id="{428E005B-5AD3-4ECB-A86F-ABCF6EE2CA0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 dirty="0">
                <a:solidFill>
                  <a:schemeClr val="tx2">
                    <a:satMod val="130000"/>
                  </a:schemeClr>
                </a:solidFill>
              </a:rPr>
              <a:t>Check 2: Using Standard Error of Estimate</a:t>
            </a:r>
          </a:p>
        </p:txBody>
      </p:sp>
      <p:sp>
        <p:nvSpPr>
          <p:cNvPr id="65539" name="Rectangle 6">
            <a:extLst>
              <a:ext uri="{FF2B5EF4-FFF2-40B4-BE49-F238E27FC236}">
                <a16:creationId xmlns:a16="http://schemas.microsoft.com/office/drawing/2014/main" id="{BD6F55EC-3AD8-40C2-9B8B-11FF09A6A6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0833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ahoma" panose="020B0604030504040204" pitchFamily="34" charset="0"/>
            </a:endParaRPr>
          </a:p>
        </p:txBody>
      </p:sp>
      <p:pic>
        <p:nvPicPr>
          <p:cNvPr id="65540" name="Picture 1">
            <a:extLst>
              <a:ext uri="{FF2B5EF4-FFF2-40B4-BE49-F238E27FC236}">
                <a16:creationId xmlns:a16="http://schemas.microsoft.com/office/drawing/2014/main" id="{EA6484A7-4BF3-453E-BAE2-BA805625803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1417638"/>
            <a:ext cx="5581650" cy="419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892B79E2-D46F-4220-B7B8-362CFC96570A}"/>
                  </a:ext>
                </a:extLst>
              </p:cNvPr>
              <p:cNvSpPr txBox="1"/>
              <p:nvPr/>
            </p:nvSpPr>
            <p:spPr>
              <a:xfrm>
                <a:off x="5525934" y="5997948"/>
                <a:ext cx="1808316" cy="40248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𝛼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/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𝑇</m:t>
                        </m:r>
                      </m:sub>
                    </m:sSub>
                    <m:r>
                      <a:rPr lang="en-US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dirty="0"/>
                  <a:t>0.1700</a:t>
                </a: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892B79E2-D46F-4220-B7B8-362CFC96570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25934" y="5997948"/>
                <a:ext cx="1808316" cy="402482"/>
              </a:xfrm>
              <a:prstGeom prst="rect">
                <a:avLst/>
              </a:prstGeom>
              <a:blipFill>
                <a:blip r:embed="rId5"/>
                <a:stretch>
                  <a:fillRect l="-4040" t="-27273" r="-8754" b="-3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Object 5">
                <a:extLst>
                  <a:ext uri="{FF2B5EF4-FFF2-40B4-BE49-F238E27FC236}">
                    <a16:creationId xmlns:a16="http://schemas.microsoft.com/office/drawing/2014/main" id="{8F9CD3C8-14E7-443C-A0D2-39CAAAB801A7}"/>
                  </a:ext>
                </a:extLst>
              </p:cNvPr>
              <p:cNvSpPr txBox="1"/>
              <p:nvPr/>
            </p:nvSpPr>
            <p:spPr bwMode="auto">
              <a:xfrm>
                <a:off x="6367462" y="2311400"/>
                <a:ext cx="2801938" cy="30638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1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𝛼</m:t>
                      </m:r>
                      <m:r>
                        <a:rPr lang="en-US" sz="1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=6.0248+0.0093868</m:t>
                      </m:r>
                      <m:r>
                        <a:rPr lang="en-US" sz="1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sz="1800" dirty="0"/>
              </a:p>
            </p:txBody>
          </p:sp>
        </mc:Choice>
        <mc:Fallback xmlns="">
          <p:sp>
            <p:nvSpPr>
              <p:cNvPr id="7" name="Object 5">
                <a:extLst>
                  <a:ext uri="{FF2B5EF4-FFF2-40B4-BE49-F238E27FC236}">
                    <a16:creationId xmlns:a16="http://schemas.microsoft.com/office/drawing/2014/main" id="{8F9CD3C8-14E7-443C-A0D2-39CAAAB801A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367462" y="2311400"/>
                <a:ext cx="2801938" cy="306387"/>
              </a:xfrm>
              <a:prstGeom prst="rect">
                <a:avLst/>
              </a:prstGeom>
              <a:blipFill>
                <a:blip r:embed="rId6"/>
                <a:stretch>
                  <a:fillRect b="-16000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Object 5">
                <a:extLst>
                  <a:ext uri="{FF2B5EF4-FFF2-40B4-BE49-F238E27FC236}">
                    <a16:creationId xmlns:a16="http://schemas.microsoft.com/office/drawing/2014/main" id="{C33BF0D8-ECB6-4D98-8C76-7F482D910C68}"/>
                  </a:ext>
                </a:extLst>
              </p:cNvPr>
              <p:cNvSpPr txBox="1"/>
              <p:nvPr/>
            </p:nvSpPr>
            <p:spPr bwMode="auto">
              <a:xfrm>
                <a:off x="4218106" y="3819375"/>
                <a:ext cx="4751576" cy="30638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18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𝛼</m:t>
                      </m:r>
                      <m:r>
                        <a:rPr lang="en-US" sz="18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=(6.0248−2∗0.1700)+0.0093868</m:t>
                      </m:r>
                      <m:r>
                        <a:rPr lang="en-US" sz="1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sz="1800" dirty="0"/>
              </a:p>
            </p:txBody>
          </p:sp>
        </mc:Choice>
        <mc:Fallback xmlns="">
          <p:sp>
            <p:nvSpPr>
              <p:cNvPr id="8" name="Object 5">
                <a:extLst>
                  <a:ext uri="{FF2B5EF4-FFF2-40B4-BE49-F238E27FC236}">
                    <a16:creationId xmlns:a16="http://schemas.microsoft.com/office/drawing/2014/main" id="{C33BF0D8-ECB6-4D98-8C76-7F482D910C6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218106" y="3819375"/>
                <a:ext cx="4751576" cy="306387"/>
              </a:xfrm>
              <a:prstGeom prst="rect">
                <a:avLst/>
              </a:prstGeom>
              <a:blipFill>
                <a:blip r:embed="rId7"/>
                <a:stretch>
                  <a:fillRect b="-38000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Object 5">
                <a:extLst>
                  <a:ext uri="{FF2B5EF4-FFF2-40B4-BE49-F238E27FC236}">
                    <a16:creationId xmlns:a16="http://schemas.microsoft.com/office/drawing/2014/main" id="{D359F3B2-652F-48C4-857B-19D743F1A03B}"/>
                  </a:ext>
                </a:extLst>
              </p:cNvPr>
              <p:cNvSpPr txBox="1"/>
              <p:nvPr/>
            </p:nvSpPr>
            <p:spPr bwMode="auto">
              <a:xfrm>
                <a:off x="2379844" y="2015111"/>
                <a:ext cx="4514927" cy="30638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18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𝛼</m:t>
                      </m:r>
                      <m:r>
                        <a:rPr lang="en-US" sz="18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=(6.0248+2∗0.1700)+0.0093868</m:t>
                      </m:r>
                      <m:r>
                        <a:rPr lang="en-US" sz="1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sz="1800" dirty="0"/>
              </a:p>
            </p:txBody>
          </p:sp>
        </mc:Choice>
        <mc:Fallback xmlns="">
          <p:sp>
            <p:nvSpPr>
              <p:cNvPr id="9" name="Object 5">
                <a:extLst>
                  <a:ext uri="{FF2B5EF4-FFF2-40B4-BE49-F238E27FC236}">
                    <a16:creationId xmlns:a16="http://schemas.microsoft.com/office/drawing/2014/main" id="{D359F3B2-652F-48C4-857B-19D743F1A03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379844" y="2015111"/>
                <a:ext cx="4514927" cy="306387"/>
              </a:xfrm>
              <a:prstGeom prst="rect">
                <a:avLst/>
              </a:prstGeom>
              <a:blipFill>
                <a:blip r:embed="rId8"/>
                <a:stretch>
                  <a:fillRect b="-38000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BE3AE4FE-3072-4084-821D-9C2B800D2289}"/>
                  </a:ext>
                </a:extLst>
              </p:cNvPr>
              <p:cNvSpPr txBox="1"/>
              <p:nvPr/>
            </p:nvSpPr>
            <p:spPr>
              <a:xfrm>
                <a:off x="2209800" y="5608638"/>
                <a:ext cx="2008306" cy="109119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/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𝑆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−2</m:t>
                              </m:r>
                            </m:den>
                          </m:f>
                        </m:e>
                      </m:ra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BE3AE4FE-3072-4084-821D-9C2B800D228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09800" y="5608638"/>
                <a:ext cx="2008306" cy="1091196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00C924-1EC2-4CC3-ADFC-12B15DD82D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Problem Assigned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CFCB914-2FF4-461D-BCC5-D779818F461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US" dirty="0"/>
                  <a:t>Given (2,4), (2,5), (3,5) and (3,6) as data points</a:t>
                </a:r>
              </a:p>
              <a:p>
                <a:pPr marL="0" indent="0">
                  <a:buNone/>
                </a:pPr>
                <a:r>
                  <a:rPr lang="en-US" dirty="0"/>
                  <a:t>1) Regress to a general straight line, 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US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dirty="0"/>
                  <a:t>. </a:t>
                </a:r>
                <a:r>
                  <a:rPr lang="en-US" sz="1600" dirty="0"/>
                  <a:t>(Answer: y=1x+2.5)</a:t>
                </a:r>
              </a:p>
              <a:p>
                <a:pPr marL="0" indent="0">
                  <a:buNone/>
                </a:pPr>
                <a:r>
                  <a:rPr lang="en-US" dirty="0"/>
                  <a:t>2) Find the standard error of estimate </a:t>
                </a:r>
                <a:r>
                  <a:rPr lang="en-US" sz="1600" dirty="0"/>
                  <a:t>(Ans: 0.7071).</a:t>
                </a:r>
              </a:p>
              <a:p>
                <a:pPr marL="0" indent="0">
                  <a:buNone/>
                </a:pPr>
                <a:r>
                  <a:rPr lang="en-US" dirty="0"/>
                  <a:t>3) Find the scaled residuals </a:t>
                </a:r>
                <a:r>
                  <a:rPr lang="en-US" sz="1600" dirty="0"/>
                  <a:t>(Answer: -0.7071    0.7071   -0.7071    0.7071).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CFCB914-2FF4-461D-BCC5-D779818F461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2031" t="-16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2729657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5" name="Rectangle 2">
            <a:extLst>
              <a:ext uri="{FF2B5EF4-FFF2-40B4-BE49-F238E27FC236}">
                <a16:creationId xmlns:a16="http://schemas.microsoft.com/office/drawing/2014/main" id="{0DA38DDD-3E81-4715-83DB-D201333EE32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 dirty="0">
                <a:solidFill>
                  <a:schemeClr val="tx2">
                    <a:satMod val="130000"/>
                  </a:schemeClr>
                </a:solidFill>
              </a:rPr>
              <a:t>Check 3: Using Coefficient of Determination</a:t>
            </a:r>
          </a:p>
        </p:txBody>
      </p:sp>
      <p:sp>
        <p:nvSpPr>
          <p:cNvPr id="67587" name="Rectangle 5">
            <a:extLst>
              <a:ext uri="{FF2B5EF4-FFF2-40B4-BE49-F238E27FC236}">
                <a16:creationId xmlns:a16="http://schemas.microsoft.com/office/drawing/2014/main" id="{C1F7BAAF-B9EC-468B-BC07-9CA9D10C12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0833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ahoma" panose="020B0604030504040204" pitchFamily="34" charset="0"/>
            </a:endParaRPr>
          </a:p>
        </p:txBody>
      </p:sp>
      <p:sp>
        <p:nvSpPr>
          <p:cNvPr id="67588" name="Rectangle 7">
            <a:extLst>
              <a:ext uri="{FF2B5EF4-FFF2-40B4-BE49-F238E27FC236}">
                <a16:creationId xmlns:a16="http://schemas.microsoft.com/office/drawing/2014/main" id="{ED7098AD-0DE0-4449-B1EE-8BD0032C59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3056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ahoma" panose="020B060403050404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62E5AC3-1BC1-43E6-B593-5374A75AA742}"/>
              </a:ext>
            </a:extLst>
          </p:cNvPr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3200400" y="1556754"/>
            <a:ext cx="2493137" cy="2242345"/>
          </a:xfrm>
          <a:prstGeom prst="rect">
            <a:avLst/>
          </a:pr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pPr>
              <a:defRPr/>
            </a:pPr>
            <a:r>
              <a:rPr lang="en-US">
                <a:noFill/>
              </a:rPr>
              <a:t> 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376096F-2950-48B7-9B2C-E71D3FCB8859}"/>
              </a:ext>
            </a:extLst>
          </p:cNvPr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3200400" y="1556754"/>
            <a:ext cx="2493137" cy="1134349"/>
          </a:xfrm>
          <a:prstGeom prst="rect">
            <a:avLst/>
          </a:pr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pPr>
              <a:defRPr/>
            </a:pPr>
            <a:r>
              <a:rPr lang="en-US">
                <a:noFill/>
              </a:rPr>
              <a:t> 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F9845FD-56BD-438F-A085-78B00DDD7CDA}"/>
              </a:ext>
            </a:extLst>
          </p:cNvPr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3276600" y="3115390"/>
            <a:ext cx="3303969" cy="1902829"/>
          </a:xfrm>
          <a:prstGeom prst="rect">
            <a:avLst/>
          </a:prstGeom>
          <a:blipFill>
            <a:blip r:embed="rId6"/>
            <a:stretch>
              <a:fillRect t="-2244" b="-13782"/>
            </a:stretch>
          </a:blipFill>
        </p:spPr>
        <p:txBody>
          <a:bodyPr/>
          <a:lstStyle/>
          <a:p>
            <a:pPr>
              <a:defRPr/>
            </a:pPr>
            <a:r>
              <a:rPr lang="en-US">
                <a:noFill/>
              </a:rPr>
              <a:t> </a:t>
            </a:r>
          </a:p>
        </p:txBody>
      </p:sp>
    </p:spTree>
    <p:custDataLst>
      <p:tags r:id="rId1"/>
    </p:custData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00C924-1EC2-4CC3-ADFC-12B15DD82D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Problem Assigned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FCB914-2FF4-461D-BCC5-D779818F46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447800"/>
            <a:ext cx="8782050" cy="48006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Given (2,4), (2,5), (3,5) and (3,6) as data points (extension of previous problem)</a:t>
            </a:r>
          </a:p>
          <a:p>
            <a:pPr marL="0" indent="0">
              <a:buNone/>
            </a:pPr>
            <a:r>
              <a:rPr lang="en-US" dirty="0"/>
              <a:t>1) Find the sum of the square of the differences with the mean </a:t>
            </a:r>
            <a:r>
              <a:rPr lang="en-US" sz="1600" dirty="0"/>
              <a:t>(Ans: 2).</a:t>
            </a:r>
          </a:p>
          <a:p>
            <a:pPr marL="0" indent="0">
              <a:buNone/>
            </a:pPr>
            <a:r>
              <a:rPr lang="en-US" dirty="0"/>
              <a:t>2) Find the sum of the square of the residuals. </a:t>
            </a:r>
            <a:r>
              <a:rPr lang="en-US" sz="1600" dirty="0"/>
              <a:t>(Ans: 1)</a:t>
            </a:r>
          </a:p>
          <a:p>
            <a:pPr marL="0" indent="0">
              <a:buNone/>
            </a:pPr>
            <a:r>
              <a:rPr lang="en-US" dirty="0"/>
              <a:t>3) Find the coefficient of determination </a:t>
            </a:r>
            <a:r>
              <a:rPr lang="en-US" sz="1600" dirty="0"/>
              <a:t>(Ans: 0.5).</a:t>
            </a:r>
          </a:p>
          <a:p>
            <a:pPr marL="0" indent="0">
              <a:buNone/>
            </a:pPr>
            <a:r>
              <a:rPr lang="en-US" dirty="0"/>
              <a:t>4) Find the correlation coefficient </a:t>
            </a:r>
            <a:r>
              <a:rPr lang="en-US" sz="1600" dirty="0"/>
              <a:t>(Ans: 0.7071).</a:t>
            </a:r>
          </a:p>
          <a:p>
            <a:pPr marL="514350" indent="-514350">
              <a:buAutoNum type="arabicParenR"/>
            </a:pPr>
            <a:endParaRPr lang="en-US" dirty="0"/>
          </a:p>
          <a:p>
            <a:pPr marL="514350" indent="-514350">
              <a:buAutoNum type="arabicParenR"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250300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>
            <a:extLst>
              <a:ext uri="{FF2B5EF4-FFF2-40B4-BE49-F238E27FC236}">
                <a16:creationId xmlns:a16="http://schemas.microsoft.com/office/drawing/2014/main" id="{ACBE6E4B-8627-4662-A31D-AA5D14ECEA7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19819" y="304800"/>
            <a:ext cx="8686800" cy="114300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 dirty="0">
                <a:solidFill>
                  <a:schemeClr val="tx2">
                    <a:satMod val="130000"/>
                  </a:schemeClr>
                </a:solidFill>
              </a:rPr>
              <a:t>Check 4. Does the </a:t>
            </a:r>
            <a:r>
              <a:rPr lang="en-US" sz="4000" b="1" dirty="0">
                <a:solidFill>
                  <a:schemeClr val="tx2">
                    <a:satMod val="130000"/>
                  </a:schemeClr>
                </a:solidFill>
              </a:rPr>
              <a:t>model meet assumption of random errors?</a:t>
            </a:r>
          </a:p>
        </p:txBody>
      </p:sp>
    </p:spTree>
    <p:custDataLst>
      <p:tags r:id="rId1"/>
    </p:custData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>
            <a:extLst>
              <a:ext uri="{FF2B5EF4-FFF2-40B4-BE49-F238E27FC236}">
                <a16:creationId xmlns:a16="http://schemas.microsoft.com/office/drawing/2014/main" id="{16FB3740-7F67-4F6F-A819-DD6ECCF321E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000" b="1" dirty="0">
                <a:solidFill>
                  <a:schemeClr val="tx2">
                    <a:satMod val="130000"/>
                  </a:schemeClr>
                </a:solidFill>
              </a:rPr>
              <a:t>Model meets assumption of random errors</a:t>
            </a:r>
          </a:p>
        </p:txBody>
      </p:sp>
      <p:sp>
        <p:nvSpPr>
          <p:cNvPr id="71683" name="Rectangle 3">
            <a:extLst>
              <a:ext uri="{FF2B5EF4-FFF2-40B4-BE49-F238E27FC236}">
                <a16:creationId xmlns:a16="http://schemas.microsoft.com/office/drawing/2014/main" id="{6BE90E33-0636-48C8-BF1C-A25FFF58267A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8229600" cy="2895600"/>
          </a:xfrm>
        </p:spPr>
        <p:txBody>
          <a:bodyPr/>
          <a:lstStyle/>
          <a:p>
            <a:pPr marL="609600" indent="-609600" eaLnBrk="1" hangingPunct="1"/>
            <a:r>
              <a:rPr lang="en-US" altLang="en-US" dirty="0"/>
              <a:t>Residuals are negative as well as positive</a:t>
            </a:r>
          </a:p>
          <a:p>
            <a:pPr marL="609600" indent="-609600" eaLnBrk="1" hangingPunct="1"/>
            <a:r>
              <a:rPr lang="en-US" altLang="en-US" dirty="0"/>
              <a:t>Variation of residuals as a function of the independent variable is random</a:t>
            </a:r>
          </a:p>
          <a:p>
            <a:pPr marL="609600" indent="-609600" eaLnBrk="1" hangingPunct="1"/>
            <a:r>
              <a:rPr lang="en-US" altLang="en-US" dirty="0"/>
              <a:t>Residuals follow a normal distribution</a:t>
            </a:r>
          </a:p>
          <a:p>
            <a:pPr marL="609600" indent="-609600" eaLnBrk="1" hangingPunct="1"/>
            <a:r>
              <a:rPr lang="en-US" altLang="en-US" sz="3200" strike="dblStrike" dirty="0">
                <a:latin typeface="+mn-lt"/>
              </a:rPr>
              <a:t>There is no autocorrelation between the data points.</a:t>
            </a:r>
          </a:p>
        </p:txBody>
      </p:sp>
    </p:spTree>
    <p:custDataLst>
      <p:tags r:id="rId1"/>
    </p:custData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>
            <a:extLst>
              <a:ext uri="{FF2B5EF4-FFF2-40B4-BE49-F238E27FC236}">
                <a16:creationId xmlns:a16="http://schemas.microsoft.com/office/drawing/2014/main" id="{D667C428-A11A-45ED-A30A-2745AF1E47B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200" y="274638"/>
            <a:ext cx="8991600" cy="1143000"/>
          </a:xfrm>
        </p:spPr>
        <p:txBody>
          <a:bodyPr/>
          <a:lstStyle/>
          <a:p>
            <a:pPr algn="l" eaLnBrk="1" fontAlgn="auto" hangingPunct="1">
              <a:spcAft>
                <a:spcPts val="0"/>
              </a:spcAft>
              <a:defRPr/>
            </a:pPr>
            <a:r>
              <a:rPr lang="en-US" dirty="0">
                <a:solidFill>
                  <a:schemeClr val="tx2">
                    <a:satMod val="130000"/>
                  </a:schemeClr>
                </a:solidFill>
              </a:rPr>
              <a:t>Are residuals negative and positive?</a:t>
            </a:r>
          </a:p>
        </p:txBody>
      </p:sp>
      <p:pic>
        <p:nvPicPr>
          <p:cNvPr id="73731" name="Picture 5">
            <a:extLst>
              <a:ext uri="{FF2B5EF4-FFF2-40B4-BE49-F238E27FC236}">
                <a16:creationId xmlns:a16="http://schemas.microsoft.com/office/drawing/2014/main" id="{7A2A25EE-4D48-48DB-8D7C-30D1854C9A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0500" y="1676400"/>
            <a:ext cx="3683000" cy="309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>
            <a:extLst>
              <a:ext uri="{FF2B5EF4-FFF2-40B4-BE49-F238E27FC236}">
                <a16:creationId xmlns:a16="http://schemas.microsoft.com/office/drawing/2014/main" id="{F48F4389-24A5-4549-891C-EB0B5B3CB5B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1143000"/>
          </a:xfrm>
        </p:spPr>
        <p:txBody>
          <a:bodyPr>
            <a:normAutofit fontScale="90000"/>
          </a:bodyPr>
          <a:lstStyle/>
          <a:p>
            <a:pPr algn="l" eaLnBrk="1" fontAlgn="auto" hangingPunct="1">
              <a:spcAft>
                <a:spcPts val="0"/>
              </a:spcAft>
              <a:defRPr/>
            </a:pPr>
            <a:r>
              <a:rPr lang="en-US" dirty="0">
                <a:solidFill>
                  <a:schemeClr val="tx2">
                    <a:satMod val="130000"/>
                  </a:schemeClr>
                </a:solidFill>
              </a:rPr>
              <a:t>Is variation of residuals as a function of independent variable random?</a:t>
            </a:r>
          </a:p>
        </p:txBody>
      </p:sp>
      <p:pic>
        <p:nvPicPr>
          <p:cNvPr id="75779" name="Picture 5">
            <a:extLst>
              <a:ext uri="{FF2B5EF4-FFF2-40B4-BE49-F238E27FC236}">
                <a16:creationId xmlns:a16="http://schemas.microsoft.com/office/drawing/2014/main" id="{4075D88D-C910-4C44-9A47-5B1736E1CE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0500" y="1905000"/>
            <a:ext cx="3683000" cy="309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>
            <a:extLst>
              <a:ext uri="{FF2B5EF4-FFF2-40B4-BE49-F238E27FC236}">
                <a16:creationId xmlns:a16="http://schemas.microsoft.com/office/drawing/2014/main" id="{80519BD8-F742-46D5-B087-7731996E6BF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417638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>
                <a:solidFill>
                  <a:schemeClr val="tx2">
                    <a:satMod val="130000"/>
                  </a:schemeClr>
                </a:solidFill>
              </a:rPr>
              <a:t>Do the residuals follow normal distribution?</a:t>
            </a:r>
          </a:p>
        </p:txBody>
      </p:sp>
      <p:pic>
        <p:nvPicPr>
          <p:cNvPr id="77827" name="Picture 4" descr="Figure5">
            <a:extLst>
              <a:ext uri="{FF2B5EF4-FFF2-40B4-BE49-F238E27FC236}">
                <a16:creationId xmlns:a16="http://schemas.microsoft.com/office/drawing/2014/main" id="{52E4A064-230A-49C2-AF0C-64AD9BE302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1600200"/>
            <a:ext cx="4648200" cy="3487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Footer Placeholder 4">
            <a:extLst>
              <a:ext uri="{FF2B5EF4-FFF2-40B4-BE49-F238E27FC236}">
                <a16:creationId xmlns:a16="http://schemas.microsoft.com/office/drawing/2014/main" id="{E64CD83A-DEB9-453F-888D-944E4BFC9C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http://nm.mathforcollege.com</a:t>
            </a:r>
            <a:endParaRPr lang="en-US" altLang="en-US" b="0"/>
          </a:p>
        </p:txBody>
      </p:sp>
      <p:sp>
        <p:nvSpPr>
          <p:cNvPr id="39939" name="Rectangle 2">
            <a:extLst>
              <a:ext uri="{FF2B5EF4-FFF2-40B4-BE49-F238E27FC236}">
                <a16:creationId xmlns:a16="http://schemas.microsoft.com/office/drawing/2014/main" id="{1A953827-2541-4B6E-AE79-D6B61E70DCC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09600" y="2971800"/>
            <a:ext cx="8229600" cy="1143000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en-US" altLang="en-US" sz="4400" b="1" dirty="0"/>
              <a:t> 06.XX</a:t>
            </a:r>
            <a:br>
              <a:rPr lang="en-US" altLang="en-US" sz="4400" b="1" dirty="0"/>
            </a:br>
            <a:r>
              <a:rPr lang="en-US" altLang="en-US" sz="4400" b="1" dirty="0"/>
              <a:t>Parting Thoughts</a:t>
            </a:r>
            <a:endParaRPr lang="en-US" alt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56551974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Title 1">
            <a:extLst>
              <a:ext uri="{FF2B5EF4-FFF2-40B4-BE49-F238E27FC236}">
                <a16:creationId xmlns:a16="http://schemas.microsoft.com/office/drawing/2014/main" id="{0A20EE4C-11B8-4E2D-BEE7-F209C90620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650" y="115318"/>
            <a:ext cx="7499350" cy="1143000"/>
          </a:xfrm>
        </p:spPr>
        <p:txBody>
          <a:bodyPr/>
          <a:lstStyle/>
          <a:p>
            <a:r>
              <a:rPr lang="en-US" altLang="en-US" dirty="0"/>
              <a:t>Final Exam Grade</a:t>
            </a:r>
          </a:p>
        </p:txBody>
      </p: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85C7B7A5-C440-4F14-91DA-A98116DE6AB1}"/>
              </a:ext>
            </a:extLst>
          </p:cNvPr>
          <p:cNvGraphicFramePr>
            <a:graphicFrameLocks/>
          </p:cNvGraphicFramePr>
          <p:nvPr/>
        </p:nvGraphicFramePr>
        <p:xfrm>
          <a:off x="1371600" y="1258318"/>
          <a:ext cx="6400800" cy="36147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D858A0BD-9346-49BC-8D80-9EE5B2691CAD}"/>
              </a:ext>
            </a:extLst>
          </p:cNvPr>
          <p:cNvCxnSpPr>
            <a:cxnSpLocks/>
          </p:cNvCxnSpPr>
          <p:nvPr/>
        </p:nvCxnSpPr>
        <p:spPr>
          <a:xfrm>
            <a:off x="2209800" y="3048000"/>
            <a:ext cx="5334000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45112106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6118B1-B46F-4BA0-9593-86E3E54AFC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274638"/>
            <a:ext cx="8782050" cy="1143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dirty="0"/>
              <a:t>Final Exam Grade </a:t>
            </a:r>
            <a:r>
              <a:rPr lang="en-US" dirty="0" err="1"/>
              <a:t>vs</a:t>
            </a:r>
            <a:r>
              <a:rPr lang="en-US" dirty="0"/>
              <a:t> Pre-</a:t>
            </a:r>
            <a:r>
              <a:rPr lang="en-US" dirty="0" err="1"/>
              <a:t>Req</a:t>
            </a:r>
            <a:r>
              <a:rPr lang="en-US" dirty="0"/>
              <a:t> GPA</a:t>
            </a:r>
          </a:p>
        </p:txBody>
      </p: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CEE99FFB-DF74-4D13-A96E-CED6AF43ED85}"/>
              </a:ext>
            </a:extLst>
          </p:cNvPr>
          <p:cNvGraphicFramePr>
            <a:graphicFrameLocks/>
          </p:cNvGraphicFramePr>
          <p:nvPr/>
        </p:nvGraphicFramePr>
        <p:xfrm>
          <a:off x="1447800" y="1219200"/>
          <a:ext cx="6858000" cy="3733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6" name="Arrow: Right 5">
            <a:extLst>
              <a:ext uri="{FF2B5EF4-FFF2-40B4-BE49-F238E27FC236}">
                <a16:creationId xmlns:a16="http://schemas.microsoft.com/office/drawing/2014/main" id="{3C60E9D9-3C91-4553-8F1F-044B7AF24CAE}"/>
              </a:ext>
            </a:extLst>
          </p:cNvPr>
          <p:cNvSpPr/>
          <p:nvPr/>
        </p:nvSpPr>
        <p:spPr bwMode="auto">
          <a:xfrm rot="1526396">
            <a:off x="6272330" y="2687805"/>
            <a:ext cx="457200" cy="214618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1B05476-2976-4A9F-A31B-CA270884650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3166294">
            <a:off x="3762416" y="2231930"/>
            <a:ext cx="475529" cy="26053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99062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88A206-95BA-4481-99D3-F7AD73E257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Same but different</a:t>
            </a:r>
          </a:p>
        </p:txBody>
      </p:sp>
      <p:pic>
        <p:nvPicPr>
          <p:cNvPr id="5" name="Content Placeholder 4" descr="Chart, scatter chart&#10;&#10;Description automatically generated">
            <a:extLst>
              <a:ext uri="{FF2B5EF4-FFF2-40B4-BE49-F238E27FC236}">
                <a16:creationId xmlns:a16="http://schemas.microsoft.com/office/drawing/2014/main" id="{2F6745CE-ADDE-701E-4EAC-46593EF3282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1367913"/>
            <a:ext cx="3581400" cy="4922882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9C5D555-9E42-DBA2-D19D-63CE77256A1E}"/>
              </a:ext>
            </a:extLst>
          </p:cNvPr>
          <p:cNvSpPr txBox="1"/>
          <p:nvPr/>
        </p:nvSpPr>
        <p:spPr>
          <a:xfrm>
            <a:off x="990600" y="6583362"/>
            <a:ext cx="519725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Source: Cliff </a:t>
            </a:r>
            <a:r>
              <a:rPr lang="en-US" sz="1000" dirty="0" err="1"/>
              <a:t>Pickover</a:t>
            </a:r>
            <a:r>
              <a:rPr lang="en-US" sz="1000" dirty="0"/>
              <a:t>: https://twitter.com/pickover/status/1576630790309707776/photo/1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068D78B-7869-D2FB-208F-BB231BE11B50}"/>
              </a:ext>
            </a:extLst>
          </p:cNvPr>
          <p:cNvSpPr txBox="1"/>
          <p:nvPr/>
        </p:nvSpPr>
        <p:spPr>
          <a:xfrm>
            <a:off x="4495800" y="2438400"/>
            <a:ext cx="4438650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The following are same for both lines.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Mean of x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Sample variance of x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Mean of 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Sample variance of y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Correlation between x and y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Linear regression line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Coefficient of determination of the linear regression</a:t>
            </a:r>
          </a:p>
        </p:txBody>
      </p:sp>
    </p:spTree>
    <p:extLst>
      <p:ext uri="{BB962C8B-B14F-4D97-AF65-F5344CB8AC3E}">
        <p14:creationId xmlns:p14="http://schemas.microsoft.com/office/powerpoint/2010/main" val="148807512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A7B165-1098-14F8-CEAF-8888A585E2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Pizza price vs Pizza Diameter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455DF86-E40B-AA95-34C6-AA157D7CE8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7400" y="1417638"/>
            <a:ext cx="6096000" cy="366712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DBC2C69-A30A-CBD6-569A-F074CA7F81BA}"/>
              </a:ext>
            </a:extLst>
          </p:cNvPr>
          <p:cNvSpPr txBox="1"/>
          <p:nvPr/>
        </p:nvSpPr>
        <p:spPr>
          <a:xfrm>
            <a:off x="1219200" y="5791200"/>
            <a:ext cx="8153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Sources: </a:t>
            </a:r>
            <a:r>
              <a:rPr lang="en-US" sz="1000" dirty="0">
                <a:hlinkClick r:id="rId3"/>
              </a:rPr>
              <a:t>https://www.npr.org/sections/money/2014/02/26/282132576/74-476-reasons-you-should-always-get-the-bigger-pizza</a:t>
            </a:r>
            <a:br>
              <a:rPr lang="en-US" sz="1000" dirty="0"/>
            </a:br>
            <a:r>
              <a:rPr lang="en-US" sz="1000" dirty="0">
                <a:hlinkClick r:id="rId4"/>
              </a:rPr>
              <a:t>https://www.themarysue.com/mpr-pizza-graph/</a:t>
            </a:r>
            <a:r>
              <a:rPr lang="en-US" sz="10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132454143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1E5AFF-5CC4-3A79-6EA1-4B5E2943F7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" y="112961"/>
            <a:ext cx="8991600" cy="823321"/>
          </a:xfrm>
        </p:spPr>
        <p:txBody>
          <a:bodyPr/>
          <a:lstStyle/>
          <a:p>
            <a:r>
              <a:rPr lang="en-US" dirty="0"/>
              <a:t>Effect of Outlier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25872A2-0439-163C-36AB-6AC18FD268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7364" y="1650463"/>
            <a:ext cx="2686050" cy="179758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334DC8B-7D67-E70F-7995-4A5FC1D88B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3600" y="1636393"/>
            <a:ext cx="2686050" cy="179758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57EBE59-AC5B-0E27-F16E-8AB3822B7ED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83064" y="3429000"/>
            <a:ext cx="3631521" cy="211082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FB5F1FE-B456-67C5-DA00-262E94BFB70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9815" y="3448050"/>
            <a:ext cx="3631522" cy="2110822"/>
          </a:xfrm>
          <a:prstGeom prst="rect">
            <a:avLst/>
          </a:prstGeom>
        </p:spPr>
      </p:pic>
      <p:sp>
        <p:nvSpPr>
          <p:cNvPr id="10" name="Oval 9">
            <a:extLst>
              <a:ext uri="{FF2B5EF4-FFF2-40B4-BE49-F238E27FC236}">
                <a16:creationId xmlns:a16="http://schemas.microsoft.com/office/drawing/2014/main" id="{6A088A74-DFA4-CEDD-6AA2-A20BF30A6494}"/>
              </a:ext>
            </a:extLst>
          </p:cNvPr>
          <p:cNvSpPr/>
          <p:nvPr/>
        </p:nvSpPr>
        <p:spPr>
          <a:xfrm>
            <a:off x="7239000" y="2362200"/>
            <a:ext cx="304800" cy="366689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1311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>
            <a:extLst>
              <a:ext uri="{FF2B5EF4-FFF2-40B4-BE49-F238E27FC236}">
                <a16:creationId xmlns:a16="http://schemas.microsoft.com/office/drawing/2014/main" id="{1B414C0B-65DC-46DE-BC49-9F49AFCDF6C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276600" y="2514600"/>
            <a:ext cx="1981200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5400" b="1" dirty="0">
                <a:solidFill>
                  <a:schemeClr val="tx2">
                    <a:satMod val="130000"/>
                  </a:schemeClr>
                </a:solidFill>
              </a:rPr>
              <a:t>END</a:t>
            </a:r>
          </a:p>
        </p:txBody>
      </p:sp>
    </p:spTree>
    <p:custDataLst>
      <p:tags r:id="rId1"/>
    </p:custData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XPANDSHOWBAR" val="True"/>
  <p:tag name="ANSWERNOWTEXT" val="Answer Now"/>
  <p:tag name="RESPTABLESTYLE" val="-1"/>
  <p:tag name="ALLOWDUPLICATES" val="False"/>
  <p:tag name="AUTOADVANCE" val="False"/>
  <p:tag name="STDCHART" val="1"/>
  <p:tag name="BUBBLENAMEVISIBLE" val="True"/>
  <p:tag name="DEFAULTNUMTEAMS" val="5"/>
  <p:tag name="CUSTOMCELLBACKCOLOR2" val="-13395457"/>
  <p:tag name="DISPLAYNAME" val="True"/>
  <p:tag name="GRIDROTATIONINTERVAL" val="2"/>
  <p:tag name="POLLINGCYCLE" val="2"/>
  <p:tag name="INCLUDENONRESPONDERS" val="False"/>
  <p:tag name="ALLOWUSERFEEDBACK" val="True"/>
  <p:tag name="REALTIMEBACKUPPATH" val="(None)"/>
  <p:tag name="ADVANCEDSETTINGSVIEW" val="False"/>
  <p:tag name="FIBDISPLAYKEYWORDS" val="True"/>
  <p:tag name="USESECONDARYMONITOR" val="True"/>
  <p:tag name="RESPCOUNTERSTYLE" val="-1"/>
  <p:tag name="NUMRESPONSES" val="1"/>
  <p:tag name="REVIEWONLY" val="False"/>
  <p:tag name="TEAMSINLEADERBOARD" val="5"/>
  <p:tag name="BUBBLEGROUPING" val="3"/>
  <p:tag name="CUSTOMCELLBACKCOLOR3" val="-268652"/>
  <p:tag name="DISPLAYDEVICEID" val="True"/>
  <p:tag name="GRIDPOSITION" val="1"/>
  <p:tag name="MULTIRESPDIVISOR" val="1"/>
  <p:tag name="INCORRECTPOINTVALUE" val="0"/>
  <p:tag name="CHARTSCALE" val="True"/>
  <p:tag name="TPVERSION" val="2008"/>
  <p:tag name="ANSWERNOWSTYLE" val="-1"/>
  <p:tag name="INPUTSOURCE" val="1"/>
  <p:tag name="ROTATIONINTERVAL" val="2"/>
  <p:tag name="BUBBLESIZEVISIBLE" val="True"/>
  <p:tag name="CUSTOMCELLBACKCOLOR1" val="-657956"/>
  <p:tag name="GRIDOPACITY" val="90"/>
  <p:tag name="CHARTLABELS" val="0"/>
  <p:tag name="CORRECTPOINTVALUE" val="100"/>
  <p:tag name="FIBDISPLAYRESULTS" val="True"/>
  <p:tag name="SHOWBARVISIBLE" val="True"/>
  <p:tag name="COUNTDOWNSECONDS" val="10"/>
  <p:tag name="AUTOUPDATEALIASES" val="True"/>
  <p:tag name="CUSTOMGRIDBACKCOLOR" val="-2830136"/>
  <p:tag name="DISPLAYDEVICENUMBER" val="True"/>
  <p:tag name="RESETCHARTS" val="True"/>
  <p:tag name="ZEROBASED" val="False"/>
  <p:tag name="BACKUPSESSIONS" val="True"/>
  <p:tag name="MAXRESPONDERS" val="5"/>
  <p:tag name="USESCHEMECOLORS" val="True"/>
  <p:tag name="PARTLISTDEFAULT" val="0"/>
  <p:tag name="FIBNUMRESULTS" val="5"/>
  <p:tag name="RESPCOUNTERFORMAT" val="0"/>
  <p:tag name="BUBBLEVALUEFORMAT" val="0.0"/>
  <p:tag name="GRIDSIZE" val="{Width=800, Height=600}"/>
  <p:tag name="AUTOADJUSTPARTRANGE" val="True"/>
  <p:tag name="BACKUPMAINTENANCE" val="7"/>
  <p:tag name="CUSTOMCELLBACKCOLOR4" val="-8355712"/>
  <p:tag name="REALTIMEBACKUP" val="False"/>
  <p:tag name="CHARTVALUEFORMAT" val="0%"/>
  <p:tag name="CHARTCOLORS" val="0"/>
  <p:tag name="COUNTDOWNSTYLE" val="-1"/>
  <p:tag name="INCLUDEPPT" val="True"/>
  <p:tag name="CUSTOMCELLFORECOLOR" val="-16777216"/>
  <p:tag name="PARTICIPANTSINLEADERBOARD" val="5"/>
  <p:tag name="AUTOSIZEGRID" val="True"/>
  <p:tag name="BULLETTYPE" val="3"/>
  <p:tag name="FIBINCLUDEOTHER" val="True"/>
  <p:tag name="DELIMITERS" val="3.1"/>
  <p:tag name="POWERPOINTVERSION" val="14.0"/>
  <p:tag name="TASKPANEKEY" val="b856b376-bbc3-4ce4-8b60-9a0a15a80c7a"/>
  <p:tag name="TPFULLVERSION" val="4.3.2.120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7bd4667a-2159-4055-9ffd-9b73543caaa0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2ba8548d-2ab5-4097-991b-ba9f66f0336f"/>
  <p:tag name="__PE_POLL_URL" val="True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adccddb1-e68c-401e-a67e-6ba58105b297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0c50f642-d1b3-4088-aab5-4367974fe97e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02d2bd60-2b3c-486a-a725-13fc2314d97b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Overr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Overr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Solstice">
    <a:dk1>
      <a:sysClr val="windowText" lastClr="000000"/>
    </a:dk1>
    <a:lt1>
      <a:sysClr val="window" lastClr="FFFFFF"/>
    </a:lt1>
    <a:dk2>
      <a:srgbClr val="4F271C"/>
    </a:dk2>
    <a:lt2>
      <a:srgbClr val="E7DEC9"/>
    </a:lt2>
    <a:accent1>
      <a:srgbClr val="3891A7"/>
    </a:accent1>
    <a:accent2>
      <a:srgbClr val="FEB80A"/>
    </a:accent2>
    <a:accent3>
      <a:srgbClr val="C32D2E"/>
    </a:accent3>
    <a:accent4>
      <a:srgbClr val="84AA33"/>
    </a:accent4>
    <a:accent5>
      <a:srgbClr val="964305"/>
    </a:accent5>
    <a:accent6>
      <a:srgbClr val="475A8D"/>
    </a:accent6>
    <a:hlink>
      <a:srgbClr val="8DC765"/>
    </a:hlink>
    <a:folHlink>
      <a:srgbClr val="AA8A14"/>
    </a:folHlink>
  </a:clrScheme>
  <a:fontScheme name="Solstice">
    <a:majorFont>
      <a:latin typeface="Gill Sans MT"/>
      <a:ea typeface=""/>
      <a:cs typeface=""/>
      <a:font script="Grek" typeface="Corbel"/>
      <a:font script="Cyrl" typeface="Corbel"/>
      <a:font script="Jpan" typeface="HGｺﾞｼｯｸE"/>
      <a:font script="Hang" typeface="휴먼매직체"/>
      <a:font script="Hans" typeface="华文中宋"/>
      <a:font script="Hant" typeface="微軟正黑體"/>
      <a:font script="Arab" typeface="Majalla UI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</a:majorFont>
    <a:minorFont>
      <a:latin typeface="Gill Sans MT"/>
      <a:ea typeface=""/>
      <a:cs typeface=""/>
      <a:font script="Grek" typeface="Corbel"/>
      <a:font script="Cyrl" typeface="Corbel"/>
      <a:font script="Jpan" typeface="HGｺﾞｼｯｸE"/>
      <a:font script="Hang" typeface="HY엽서L"/>
      <a:font script="Hans" typeface="华文中宋"/>
      <a:font script="Hant" typeface="微軟正黑體"/>
      <a:font script="Arab" typeface="Majalla UI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</a:minorFont>
  </a:fontScheme>
  <a:fmtScheme name="Solstice">
    <a:fillStyleLst>
      <a:solidFill>
        <a:schemeClr val="phClr"/>
      </a:solidFill>
      <a:gradFill rotWithShape="1">
        <a:gsLst>
          <a:gs pos="0">
            <a:schemeClr val="phClr">
              <a:tint val="35000"/>
              <a:satMod val="253000"/>
            </a:schemeClr>
          </a:gs>
          <a:gs pos="50000">
            <a:schemeClr val="phClr">
              <a:tint val="42000"/>
              <a:satMod val="255000"/>
            </a:schemeClr>
          </a:gs>
          <a:gs pos="97000">
            <a:schemeClr val="phClr">
              <a:tint val="53000"/>
              <a:satMod val="260000"/>
            </a:schemeClr>
          </a:gs>
          <a:gs pos="100000">
            <a:schemeClr val="phClr">
              <a:tint val="56000"/>
              <a:satMod val="275000"/>
            </a:schemeClr>
          </a:gs>
        </a:gsLst>
        <a:path path="circle">
          <a:fillToRect l="50000" t="50000" r="50000" b="50000"/>
        </a:path>
      </a:gradFill>
      <a:gradFill rotWithShape="1">
        <a:gsLst>
          <a:gs pos="0">
            <a:schemeClr val="phClr">
              <a:tint val="92000"/>
              <a:satMod val="170000"/>
            </a:schemeClr>
          </a:gs>
          <a:gs pos="15000">
            <a:schemeClr val="phClr">
              <a:tint val="92000"/>
              <a:shade val="99000"/>
              <a:satMod val="170000"/>
            </a:schemeClr>
          </a:gs>
          <a:gs pos="62000">
            <a:schemeClr val="phClr">
              <a:tint val="96000"/>
              <a:shade val="80000"/>
              <a:satMod val="170000"/>
            </a:schemeClr>
          </a:gs>
          <a:gs pos="97000">
            <a:schemeClr val="phClr">
              <a:tint val="98000"/>
              <a:shade val="63000"/>
              <a:satMod val="170000"/>
            </a:schemeClr>
          </a:gs>
          <a:gs pos="100000">
            <a:schemeClr val="phClr">
              <a:shade val="62000"/>
              <a:satMod val="170000"/>
            </a:schemeClr>
          </a:gs>
        </a:gsLst>
        <a:path path="circle">
          <a:fillToRect l="50000" t="50000" r="50000" b="50000"/>
        </a:path>
      </a:gradFill>
    </a:fillStyleLst>
    <a:lnStyleLst>
      <a:ln w="9525" cap="flat" cmpd="sng" algn="ctr">
        <a:solidFill>
          <a:schemeClr val="phClr"/>
        </a:solidFill>
        <a:prstDash val="solid"/>
      </a:ln>
      <a:ln w="25400" cap="flat" cmpd="sng" algn="ctr">
        <a:solidFill>
          <a:schemeClr val="phClr"/>
        </a:solidFill>
        <a:prstDash val="solid"/>
      </a:ln>
      <a:ln w="254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63500" dist="25400" dir="5400000" rotWithShape="0">
            <a:srgbClr val="000000">
              <a:alpha val="43137"/>
            </a:srgbClr>
          </a:outerShdw>
        </a:effectLst>
      </a:effectStyle>
      <a:effectStyle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 fov="0">
            <a:rot lat="0" lon="0" rev="0"/>
          </a:camera>
          <a:lightRig rig="brightRoom" dir="tl">
            <a:rot lat="0" lon="0" rev="8700000"/>
          </a:lightRig>
        </a:scene3d>
        <a:sp3d contourW="12700">
          <a:bevelT w="0" h="0"/>
          <a:contourClr>
            <a:schemeClr val="phClr">
              <a:shade val="80000"/>
            </a:schemeClr>
          </a:contourClr>
        </a:sp3d>
      </a:effectStyle>
      <a:effectStyle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 fov="0">
            <a:rot lat="0" lon="0" rev="0"/>
          </a:camera>
          <a:lightRig rig="brightRoom" dir="tl">
            <a:rot lat="0" lon="0" rev="5400000"/>
          </a:lightRig>
        </a:scene3d>
        <a:sp3d contourW="12700">
          <a:bevelT w="25400" h="50800" prst="angle"/>
          <a:contourClr>
            <a:schemeClr val="phClr"/>
          </a:contourClr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60000"/>
              <a:satMod val="355000"/>
            </a:schemeClr>
          </a:gs>
          <a:gs pos="40000">
            <a:schemeClr val="phClr">
              <a:tint val="85000"/>
              <a:satMod val="320000"/>
            </a:schemeClr>
          </a:gs>
          <a:gs pos="100000">
            <a:schemeClr val="phClr">
              <a:shade val="55000"/>
              <a:satMod val="300000"/>
            </a:schemeClr>
          </a:gs>
        </a:gsLst>
        <a:path path="circle">
          <a:fillToRect l="-24500" t="-20000" r="124500" b="120000"/>
        </a:path>
      </a:gradFill>
      <a:blipFill>
        <a:blip xmlns:r="http://schemas.openxmlformats.org/officeDocument/2006/relationships" r:embed="rId1">
          <a:duotone>
            <a:schemeClr val="phClr">
              <a:shade val="9000"/>
              <a:satMod val="300000"/>
            </a:schemeClr>
            <a:schemeClr val="phClr">
              <a:tint val="90000"/>
              <a:satMod val="225000"/>
            </a:schemeClr>
          </a:duotone>
        </a:blip>
        <a:tile tx="0" ty="0" sx="90000" sy="90000" flip="xy" algn="tl"/>
      </a:blipFill>
    </a:bgFillStyleLst>
  </a:fmtScheme>
</a:themeOverride>
</file>

<file path=ppt/theme/themeOverride2.xml><?xml version="1.0" encoding="utf-8"?>
<a:themeOverride xmlns:a="http://schemas.openxmlformats.org/drawingml/2006/main">
  <a:clrScheme name="Solstice">
    <a:dk1>
      <a:sysClr val="windowText" lastClr="000000"/>
    </a:dk1>
    <a:lt1>
      <a:sysClr val="window" lastClr="FFFFFF"/>
    </a:lt1>
    <a:dk2>
      <a:srgbClr val="4F271C"/>
    </a:dk2>
    <a:lt2>
      <a:srgbClr val="E7DEC9"/>
    </a:lt2>
    <a:accent1>
      <a:srgbClr val="3891A7"/>
    </a:accent1>
    <a:accent2>
      <a:srgbClr val="FEB80A"/>
    </a:accent2>
    <a:accent3>
      <a:srgbClr val="C32D2E"/>
    </a:accent3>
    <a:accent4>
      <a:srgbClr val="84AA33"/>
    </a:accent4>
    <a:accent5>
      <a:srgbClr val="964305"/>
    </a:accent5>
    <a:accent6>
      <a:srgbClr val="475A8D"/>
    </a:accent6>
    <a:hlink>
      <a:srgbClr val="8DC765"/>
    </a:hlink>
    <a:folHlink>
      <a:srgbClr val="AA8A14"/>
    </a:folHlink>
  </a:clrScheme>
  <a:fontScheme name="Solstice">
    <a:majorFont>
      <a:latin typeface="Gill Sans MT"/>
      <a:ea typeface=""/>
      <a:cs typeface=""/>
      <a:font script="Grek" typeface="Corbel"/>
      <a:font script="Cyrl" typeface="Corbel"/>
      <a:font script="Jpan" typeface="HGｺﾞｼｯｸE"/>
      <a:font script="Hang" typeface="휴먼매직체"/>
      <a:font script="Hans" typeface="华文中宋"/>
      <a:font script="Hant" typeface="微軟正黑體"/>
      <a:font script="Arab" typeface="Majalla UI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</a:majorFont>
    <a:minorFont>
      <a:latin typeface="Gill Sans MT"/>
      <a:ea typeface=""/>
      <a:cs typeface=""/>
      <a:font script="Grek" typeface="Corbel"/>
      <a:font script="Cyrl" typeface="Corbel"/>
      <a:font script="Jpan" typeface="HGｺﾞｼｯｸE"/>
      <a:font script="Hang" typeface="HY엽서L"/>
      <a:font script="Hans" typeface="华文中宋"/>
      <a:font script="Hant" typeface="微軟正黑體"/>
      <a:font script="Arab" typeface="Majalla UI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</a:minorFont>
  </a:fontScheme>
  <a:fmtScheme name="Solstice">
    <a:fillStyleLst>
      <a:solidFill>
        <a:schemeClr val="phClr"/>
      </a:solidFill>
      <a:gradFill rotWithShape="1">
        <a:gsLst>
          <a:gs pos="0">
            <a:schemeClr val="phClr">
              <a:tint val="35000"/>
              <a:satMod val="253000"/>
            </a:schemeClr>
          </a:gs>
          <a:gs pos="50000">
            <a:schemeClr val="phClr">
              <a:tint val="42000"/>
              <a:satMod val="255000"/>
            </a:schemeClr>
          </a:gs>
          <a:gs pos="97000">
            <a:schemeClr val="phClr">
              <a:tint val="53000"/>
              <a:satMod val="260000"/>
            </a:schemeClr>
          </a:gs>
          <a:gs pos="100000">
            <a:schemeClr val="phClr">
              <a:tint val="56000"/>
              <a:satMod val="275000"/>
            </a:schemeClr>
          </a:gs>
        </a:gsLst>
        <a:path path="circle">
          <a:fillToRect l="50000" t="50000" r="50000" b="50000"/>
        </a:path>
      </a:gradFill>
      <a:gradFill rotWithShape="1">
        <a:gsLst>
          <a:gs pos="0">
            <a:schemeClr val="phClr">
              <a:tint val="92000"/>
              <a:satMod val="170000"/>
            </a:schemeClr>
          </a:gs>
          <a:gs pos="15000">
            <a:schemeClr val="phClr">
              <a:tint val="92000"/>
              <a:shade val="99000"/>
              <a:satMod val="170000"/>
            </a:schemeClr>
          </a:gs>
          <a:gs pos="62000">
            <a:schemeClr val="phClr">
              <a:tint val="96000"/>
              <a:shade val="80000"/>
              <a:satMod val="170000"/>
            </a:schemeClr>
          </a:gs>
          <a:gs pos="97000">
            <a:schemeClr val="phClr">
              <a:tint val="98000"/>
              <a:shade val="63000"/>
              <a:satMod val="170000"/>
            </a:schemeClr>
          </a:gs>
          <a:gs pos="100000">
            <a:schemeClr val="phClr">
              <a:shade val="62000"/>
              <a:satMod val="170000"/>
            </a:schemeClr>
          </a:gs>
        </a:gsLst>
        <a:path path="circle">
          <a:fillToRect l="50000" t="50000" r="50000" b="50000"/>
        </a:path>
      </a:gradFill>
    </a:fillStyleLst>
    <a:lnStyleLst>
      <a:ln w="9525" cap="flat" cmpd="sng" algn="ctr">
        <a:solidFill>
          <a:schemeClr val="phClr"/>
        </a:solidFill>
        <a:prstDash val="solid"/>
      </a:ln>
      <a:ln w="25400" cap="flat" cmpd="sng" algn="ctr">
        <a:solidFill>
          <a:schemeClr val="phClr"/>
        </a:solidFill>
        <a:prstDash val="solid"/>
      </a:ln>
      <a:ln w="254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63500" dist="25400" dir="5400000" rotWithShape="0">
            <a:srgbClr val="000000">
              <a:alpha val="43137"/>
            </a:srgbClr>
          </a:outerShdw>
        </a:effectLst>
      </a:effectStyle>
      <a:effectStyle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 fov="0">
            <a:rot lat="0" lon="0" rev="0"/>
          </a:camera>
          <a:lightRig rig="brightRoom" dir="tl">
            <a:rot lat="0" lon="0" rev="8700000"/>
          </a:lightRig>
        </a:scene3d>
        <a:sp3d contourW="12700">
          <a:bevelT w="0" h="0"/>
          <a:contourClr>
            <a:schemeClr val="phClr">
              <a:shade val="80000"/>
            </a:schemeClr>
          </a:contourClr>
        </a:sp3d>
      </a:effectStyle>
      <a:effectStyle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 fov="0">
            <a:rot lat="0" lon="0" rev="0"/>
          </a:camera>
          <a:lightRig rig="brightRoom" dir="tl">
            <a:rot lat="0" lon="0" rev="5400000"/>
          </a:lightRig>
        </a:scene3d>
        <a:sp3d contourW="12700">
          <a:bevelT w="25400" h="50800" prst="angle"/>
          <a:contourClr>
            <a:schemeClr val="phClr"/>
          </a:contourClr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60000"/>
              <a:satMod val="355000"/>
            </a:schemeClr>
          </a:gs>
          <a:gs pos="40000">
            <a:schemeClr val="phClr">
              <a:tint val="85000"/>
              <a:satMod val="320000"/>
            </a:schemeClr>
          </a:gs>
          <a:gs pos="100000">
            <a:schemeClr val="phClr">
              <a:shade val="55000"/>
              <a:satMod val="300000"/>
            </a:schemeClr>
          </a:gs>
        </a:gsLst>
        <a:path path="circle">
          <a:fillToRect l="-24500" t="-20000" r="124500" b="120000"/>
        </a:path>
      </a:gradFill>
      <a:blipFill>
        <a:blip xmlns:r="http://schemas.openxmlformats.org/officeDocument/2006/relationships" r:embed="rId1">
          <a:duotone>
            <a:schemeClr val="phClr">
              <a:shade val="9000"/>
              <a:satMod val="300000"/>
            </a:schemeClr>
            <a:schemeClr val="phClr">
              <a:tint val="90000"/>
              <a:satMod val="225000"/>
            </a:schemeClr>
          </a:duotone>
        </a:blip>
        <a:tile tx="0" ty="0" sx="90000" sy="90000" flip="xy" algn="tl"/>
      </a:blip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6270</TotalTime>
  <Words>2132</Words>
  <Application>Microsoft Office PowerPoint</Application>
  <PresentationFormat>On-screen Show (4:3)</PresentationFormat>
  <Paragraphs>454</Paragraphs>
  <Slides>56</Slides>
  <Notes>46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56</vt:i4>
      </vt:variant>
    </vt:vector>
  </HeadingPairs>
  <TitlesOfParts>
    <vt:vector size="66" baseType="lpstr">
      <vt:lpstr>Arial</vt:lpstr>
      <vt:lpstr>Cambria</vt:lpstr>
      <vt:lpstr>Cambria Math</vt:lpstr>
      <vt:lpstr>Gill Sans MT</vt:lpstr>
      <vt:lpstr>Tahoma</vt:lpstr>
      <vt:lpstr>Times New Roman</vt:lpstr>
      <vt:lpstr>Verdana</vt:lpstr>
      <vt:lpstr>Wingdings</vt:lpstr>
      <vt:lpstr>Wingdings 2</vt:lpstr>
      <vt:lpstr>Solstice</vt:lpstr>
      <vt:lpstr>Regression</vt:lpstr>
      <vt:lpstr>PowerPoint Presentation</vt:lpstr>
      <vt:lpstr>6.04 Nonlinear Regression</vt:lpstr>
      <vt:lpstr>Nonlinear Regression Without Transformation of Data (Untransformed Data)</vt:lpstr>
      <vt:lpstr>PowerPoint Presentation</vt:lpstr>
      <vt:lpstr>Nonlinear Regression</vt:lpstr>
      <vt:lpstr>Nonlinear Regression</vt:lpstr>
      <vt:lpstr>Exponential Model</vt:lpstr>
      <vt:lpstr>Finding Constants of Exponential Model</vt:lpstr>
      <vt:lpstr>Finding Constants of Exponential Model</vt:lpstr>
      <vt:lpstr>Finding Constants of Exponential Model</vt:lpstr>
      <vt:lpstr>Finding Constants of Exponential Model</vt:lpstr>
      <vt:lpstr>Finding Constants of Exponential Model</vt:lpstr>
      <vt:lpstr>Example - Exponential Model</vt:lpstr>
      <vt:lpstr>Plot of data</vt:lpstr>
      <vt:lpstr>Constants of the Model</vt:lpstr>
      <vt:lpstr>Setting up the Equation in MATLAB</vt:lpstr>
      <vt:lpstr>Setting up the Equation in MATLAB</vt:lpstr>
      <vt:lpstr>Calculating the Other Constant</vt:lpstr>
      <vt:lpstr>Plot of data and regression curve</vt:lpstr>
      <vt:lpstr>Transformed vs Untransformed Data</vt:lpstr>
      <vt:lpstr>Classwork/Homework: Transformed vs Untransformed Data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Test 1 score vs attendance</vt:lpstr>
      <vt:lpstr>What polynomial model to choose if one needs to be chosen?</vt:lpstr>
      <vt:lpstr>Which model to choose?</vt:lpstr>
      <vt:lpstr>Optimum Polynomial: Wrong Criterion</vt:lpstr>
      <vt:lpstr>Optimum Polynomial: Correct Criterion</vt:lpstr>
      <vt:lpstr>6.05 Adequacy of Linear Regression Models</vt:lpstr>
      <vt:lpstr>Data</vt:lpstr>
      <vt:lpstr>Therm exp coeff vs temperature</vt:lpstr>
      <vt:lpstr>Is this adequate?</vt:lpstr>
      <vt:lpstr>Quality of Fitted Data</vt:lpstr>
      <vt:lpstr>Linear Regression Models</vt:lpstr>
      <vt:lpstr>Four checks</vt:lpstr>
      <vt:lpstr>Check 1:Plot Model and Data</vt:lpstr>
      <vt:lpstr>Check 2: Using Standard Error of Estimate</vt:lpstr>
      <vt:lpstr>Problem Assigned</vt:lpstr>
      <vt:lpstr>Check 3: Using Coefficient of Determination</vt:lpstr>
      <vt:lpstr>Problem Assigned</vt:lpstr>
      <vt:lpstr>Check 4. Does the model meet assumption of random errors?</vt:lpstr>
      <vt:lpstr>Model meets assumption of random errors</vt:lpstr>
      <vt:lpstr>Are residuals negative and positive?</vt:lpstr>
      <vt:lpstr>Is variation of residuals as a function of independent variable random?</vt:lpstr>
      <vt:lpstr>Do the residuals follow normal distribution?</vt:lpstr>
      <vt:lpstr> 06.XX Parting Thoughts</vt:lpstr>
      <vt:lpstr>Final Exam Grade</vt:lpstr>
      <vt:lpstr>Final Exam Grade vs Pre-Req GPA</vt:lpstr>
      <vt:lpstr>Same but different</vt:lpstr>
      <vt:lpstr>Pizza price vs Pizza Diameter</vt:lpstr>
      <vt:lpstr>Effect of Outlier</vt:lpstr>
      <vt:lpstr>END</vt:lpstr>
    </vt:vector>
  </TitlesOfParts>
  <Company>usf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Nonlinear Regression</dc:title>
  <dc:creator>kaw</dc:creator>
  <cp:lastModifiedBy>Autar Kaw</cp:lastModifiedBy>
  <cp:revision>271</cp:revision>
  <cp:lastPrinted>2023-03-09T14:10:06Z</cp:lastPrinted>
  <dcterms:created xsi:type="dcterms:W3CDTF">2007-03-08T14:59:05Z</dcterms:created>
  <dcterms:modified xsi:type="dcterms:W3CDTF">2023-03-21T19:55:50Z</dcterms:modified>
</cp:coreProperties>
</file>