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7"/>
  </p:notesMasterIdLst>
  <p:sldIdLst>
    <p:sldId id="381" r:id="rId2"/>
    <p:sldId id="402" r:id="rId3"/>
    <p:sldId id="281" r:id="rId4"/>
    <p:sldId id="401" r:id="rId5"/>
    <p:sldId id="391" r:id="rId6"/>
    <p:sldId id="389" r:id="rId7"/>
    <p:sldId id="349" r:id="rId8"/>
    <p:sldId id="350" r:id="rId9"/>
    <p:sldId id="351" r:id="rId10"/>
    <p:sldId id="352" r:id="rId11"/>
    <p:sldId id="353" r:id="rId12"/>
    <p:sldId id="404" r:id="rId13"/>
    <p:sldId id="403" r:id="rId14"/>
    <p:sldId id="405" r:id="rId15"/>
    <p:sldId id="407" r:id="rId16"/>
    <p:sldId id="406" r:id="rId17"/>
    <p:sldId id="400" r:id="rId18"/>
    <p:sldId id="392" r:id="rId19"/>
    <p:sldId id="393" r:id="rId20"/>
    <p:sldId id="394" r:id="rId21"/>
    <p:sldId id="395" r:id="rId22"/>
    <p:sldId id="398" r:id="rId23"/>
    <p:sldId id="397" r:id="rId24"/>
    <p:sldId id="408" r:id="rId25"/>
    <p:sldId id="374" r:id="rId26"/>
  </p:sldIdLst>
  <p:sldSz cx="9144000" cy="6858000" type="screen4x3"/>
  <p:notesSz cx="9601200" cy="73152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159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got a Pulitzer for their work
https://www.polleverywhere.com/multiple_choice_polls/iCZCqVvjKUhoZCSiEcjiu?state=opened&amp;flow=Default&amp;onscreen=persist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57B1E-79A3-7CE0-89C6-65292A0CD27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4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$$A_1$$ and $$A_2$$ as shown, the value of $$\\displaystyle \\int_{4}^{-4}{f(x)dx}$$ is
https://www.polleverywhere.com/multiple_choice_polls/riBEdZ3Tdw0RqZUMhT8Uy?state=opened&amp;flow=Default&amp;onscreen=persist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AAE1D-8835-42E3-99F3-96A5A84C164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22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\\int_{-4}^{4}{f(x)dx}$$ is
https://www.polleverywhere.com/multiple_choice_polls/7Cdqwhcu6DNwSGPSCAjgu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898A0-D341-9672-6F16-5DF5439DC46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60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exact mean value of the function $$f(x)$$ from $$a$$ to $$b$$ is
https://www.polleverywhere.com/multiple_choice_polls/TKdZuBZNiQuzJFPvTLzaH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3CD6AB-56F4-2349-AC60-E33D5714392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59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F1AAB12F-76EE-40D7-903E-2F0662977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46979C1-AFAE-4FC0-8251-C611C448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95A65C4-20C6-4AEB-A3B3-52647B4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B91862-F363-42F0-AB5E-1116438C5E7F}" type="slidenum">
              <a:rPr lang="en-US" altLang="en-US" sz="130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DD8AAAB-2D10-4C32-9413-84BA0F85B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50F3290-F081-4151-AC83-271FA9B33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36E04CB-9F95-451E-8606-B6C80013D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AD05BE-C74D-424E-9700-F705078B433A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27370E78-FADD-41EE-82E9-A35F3AFE4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68A0941-43B0-44F5-ABF2-CB7F95C50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66FCD32-C989-4734-86A0-C99FAA5B7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24C689-5A1E-42F4-8341-C839ADEC29ED}" type="slidenum">
              <a:rPr lang="en-US" altLang="en-US" sz="130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1C4941C1-DA24-4BBE-B54A-5B1677A50C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C47C738-8CA7-41D4-B605-3F0C74AA0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BEDA0D9B-9DAB-47CD-BA9C-03200A300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4B2B1D-82DB-42E7-9641-CD1E0ED89975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584065C-45D1-4BA0-9CB7-A9F2135DA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415D710B-7A0B-4E6A-A8D3-F3C5E6CB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FC48175-1A0B-4955-BD8C-B8284757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8B72AB-FCDF-438C-9EC3-0BB66CB658F2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F1AAB12F-76EE-40D7-903E-2F0662977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46979C1-AFAE-4FC0-8251-C611C448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95A65C4-20C6-4AEB-A3B3-52647B4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B91862-F363-42F0-AB5E-1116438C5E7F}" type="slidenum">
              <a:rPr lang="en-US" altLang="en-US" sz="130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594558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https://www.polleverywhere.com/multiple_choice_polls/ExXXhx1qyHk4QpzVIWLfE?state=opened&amp;flow=Default&amp;onscreen=persist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ED3D7-21DF-8A4C-E023-7C5A3FD7B65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61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http://nm.mathforcollege.com/nmsims/07INT/07INT_Reimann_Sum/reimann-sum_en.html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348FD3-1195-AC88-257F-F7E466A3985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36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https://www.polleverywhere.com/multiple_choice_polls/NpZEWqBeXq5PDSz55ciIH?state=opened&amp;flow=Default&amp;onscreen=persist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E14A5F-C0DD-5E03-76C9-696BECD850F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43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Number of significant digits
https://www.polleverywhere.com/multiple_choice_polls/56dtscqK8kgnZQy0NLMLB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EF3FD7-48EB-44AA-3B49-4D7247AF880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38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composite trapezoidal rule of integration with 2 segments is exact for integration of polynomials of order of at most
https://www.polleverywhere.com/multiple_choice_polls/KVPW6tD9k4mz7lQc2ttGb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31A74-90F8-D96D-6968-DBA513EB6BE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48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composite trapezoidal rule, the number of segments needed to get the exact value for a general definite integral
https://www.polleverywhere.com/multiple_choice_polls/DT8kzZMUds8z5Mqnwtt31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3FFD7-655C-233E-2440-20A6C80402C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96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a composite trapezoidal rule with 8 segments, the number of points at which the function is evaluated is
https://www.polleverywhere.com/multiple_choice_polls/O2O7FaY6MFaS1AmnaRfcK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1EDE97-E4C1-AF9E-FBBE-EBFE7D13F07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29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a composite trapezoidal rule with 8 segments, the number of function evaluations is
https://www.polleverywhere.com/multiple_choice_polls/StUbJZQjX6DLKyUal4NnH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7F054-2369-5D2A-34A0-3C8252D2B99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10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true error in a single application trapezoidal rule of integration is given by $$E_t = \\displaystyle -\\frac{(b-a)^3}{12}\\times f^{\\prime\\prime}(c)$$. The point c is _______
https://www.polleverywhere.com/multiple_choice_polls/M9sM5I4n6br07WY43y0EU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7789D-711C-E372-B42C-431144C8049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577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Error in estimating integral of a function
https://www.polleverywhere.com/multiple_choice_polls/yMUs7rIKL7LI6GTSWzQEP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14BDB-0519-7EB4-0B77-CD772A81F07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50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http://nm.mathforcollege.com/nmsims/07INT/07INT_Reimann_Sum/reimann-sum_en.html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348FD3-1195-AC88-257F-F7E466A3985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59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wmf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A71452-3A4E-454E-A933-AED9312D5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036953-6E06-4C85-8972-C716C2F72C6B}"/>
              </a:ext>
            </a:extLst>
          </p:cNvPr>
          <p:cNvSpPr txBox="1"/>
          <p:nvPr/>
        </p:nvSpPr>
        <p:spPr>
          <a:xfrm>
            <a:off x="1066800" y="6642556"/>
            <a:ext cx="46554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Kent Wetzel: https://twitter.com/KentWetzelFCPS/status/1510586212238737415/photo/1 </a:t>
            </a:r>
          </a:p>
        </p:txBody>
      </p:sp>
    </p:spTree>
    <p:extLst>
      <p:ext uri="{BB962C8B-B14F-4D97-AF65-F5344CB8AC3E}">
        <p14:creationId xmlns:p14="http://schemas.microsoft.com/office/powerpoint/2010/main" val="10437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9FB16-1C16-18FE-134F-7596D79FE8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1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7200" dirty="0"/>
              <a:t>Integration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FB192D6-27D7-4683-B60D-D6A3D3DD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382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/>
              <a:t>As difficult a problem as thou</a:t>
            </a:r>
          </a:p>
          <a:p>
            <a:pPr algn="ctr" eaLnBrk="1" hangingPunct="1">
              <a:buFontTx/>
              <a:buNone/>
            </a:pPr>
            <a:r>
              <a:rPr lang="en-US" altLang="en-US" dirty="0"/>
              <a:t>finding quadrature of a circle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graphicFrame>
        <p:nvGraphicFramePr>
          <p:cNvPr id="4101" name="Object 2">
            <a:extLst>
              <a:ext uri="{FF2B5EF4-FFF2-40B4-BE49-F238E27FC236}">
                <a16:creationId xmlns:a16="http://schemas.microsoft.com/office/drawing/2014/main" id="{A6607E14-790F-4C17-9726-E8FFE690DF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2050" y="2136775"/>
          <a:ext cx="41275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406224" progId="Equation.3">
                  <p:embed/>
                </p:oleObj>
              </mc:Choice>
              <mc:Fallback>
                <p:oleObj name="Equation" r:id="rId4" imgW="1002865" imgH="406224" progId="Equation.3">
                  <p:embed/>
                  <p:pic>
                    <p:nvPicPr>
                      <p:cNvPr id="4101" name="Object 2">
                        <a:extLst>
                          <a:ext uri="{FF2B5EF4-FFF2-40B4-BE49-F238E27FC236}">
                            <a16:creationId xmlns:a16="http://schemas.microsoft.com/office/drawing/2014/main" id="{A6607E14-790F-4C17-9726-E8FFE690DF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136775"/>
                        <a:ext cx="41275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525EE2-909C-9D7E-4110-133F189E49A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6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B74F9-1C0F-AF83-4FF3-18B34D44FA5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55390E-D777-C4F7-288E-E99F7D18009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7197-D42A-467C-9BE0-3CBAEFF0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242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Physical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71A10-761E-48F9-AB9C-272E5B70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8D414945-5CC2-499D-9D5D-E05654704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5850" y="274638"/>
            <a:ext cx="6972300" cy="1143000"/>
          </a:xfrm>
        </p:spPr>
        <p:txBody>
          <a:bodyPr/>
          <a:lstStyle/>
          <a:p>
            <a:r>
              <a:rPr lang="en-US" altLang="en-US"/>
              <a:t>Distance Covered By Rocket</a:t>
            </a: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5ECDDAB3-CA7F-40CA-8C50-887383E1E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782D968A-A1EE-4B2C-AE05-7B822EBA7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057400"/>
          <a:ext cx="5229225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92300" imgH="508000" progId="Equation.3">
                  <p:embed/>
                </p:oleObj>
              </mc:Choice>
              <mc:Fallback>
                <p:oleObj name="Equation" r:id="rId4" imgW="1892300" imgH="508000" progId="Equation.3">
                  <p:embed/>
                  <p:pic>
                    <p:nvPicPr>
                      <p:cNvPr id="8196" name="Object 4">
                        <a:extLst>
                          <a:ext uri="{FF2B5EF4-FFF2-40B4-BE49-F238E27FC236}">
                            <a16:creationId xmlns:a16="http://schemas.microsoft.com/office/drawing/2014/main" id="{782D968A-A1EE-4B2C-AE05-7B822EBA7F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057400"/>
                        <a:ext cx="5229225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6">
            <a:extLst>
              <a:ext uri="{FF2B5EF4-FFF2-40B4-BE49-F238E27FC236}">
                <a16:creationId xmlns:a16="http://schemas.microsoft.com/office/drawing/2014/main" id="{644A6F80-EB57-4B4B-8E67-290DA2BD3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82593D66-079D-4571-B4BE-88AB2E7386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4114800"/>
          <a:ext cx="52641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78100" imgH="482600" progId="Equation.3">
                  <p:embed/>
                </p:oleObj>
              </mc:Choice>
              <mc:Fallback>
                <p:oleObj name="Equation" r:id="rId6" imgW="2578100" imgH="482600" progId="Equation.3">
                  <p:embed/>
                  <p:pic>
                    <p:nvPicPr>
                      <p:cNvPr id="8198" name="Object 6">
                        <a:extLst>
                          <a:ext uri="{FF2B5EF4-FFF2-40B4-BE49-F238E27FC236}">
                            <a16:creationId xmlns:a16="http://schemas.microsoft.com/office/drawing/2014/main" id="{82593D66-079D-4571-B4BE-88AB2E7386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114800"/>
                        <a:ext cx="52641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9" name="Picture 8" descr="The ALICE-powered NASA rocket launched in Indiana this month">
            <a:extLst>
              <a:ext uri="{FF2B5EF4-FFF2-40B4-BE49-F238E27FC236}">
                <a16:creationId xmlns:a16="http://schemas.microsoft.com/office/drawing/2014/main" id="{0B9794EC-CF10-4BC2-9034-B87D2E86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28035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FDD19-E89A-4DF3-86CD-B70D64D6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DDF2F1A-239F-4AF6-84B8-2CD8DD23E7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175"/>
            <a:ext cx="8686800" cy="1143000"/>
          </a:xfrm>
        </p:spPr>
        <p:txBody>
          <a:bodyPr/>
          <a:lstStyle/>
          <a:p>
            <a:pPr algn="ctr"/>
            <a:r>
              <a:rPr lang="en-US" altLang="en-US"/>
              <a:t>Concentration of Benzene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569BDCD-6016-4DA2-AF12-8CBD9254D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1011C284-F9A9-4F1C-A910-58E55BD4A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2910A897-579D-4128-B629-80FEBA4F48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8188" y="1454150"/>
          <a:ext cx="3602037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500" imgH="469900" progId="Equation.3">
                  <p:embed/>
                </p:oleObj>
              </mc:Choice>
              <mc:Fallback>
                <p:oleObj name="Equation" r:id="rId4" imgW="1079500" imgH="469900" progId="Equation.3">
                  <p:embed/>
                  <p:pic>
                    <p:nvPicPr>
                      <p:cNvPr id="10245" name="Object 5">
                        <a:extLst>
                          <a:ext uri="{FF2B5EF4-FFF2-40B4-BE49-F238E27FC236}">
                            <a16:creationId xmlns:a16="http://schemas.microsoft.com/office/drawing/2014/main" id="{2910A897-579D-4128-B629-80FEBA4F48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8188" y="1454150"/>
                        <a:ext cx="3602037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6">
            <a:extLst>
              <a:ext uri="{FF2B5EF4-FFF2-40B4-BE49-F238E27FC236}">
                <a16:creationId xmlns:a16="http://schemas.microsoft.com/office/drawing/2014/main" id="{B7C6F11F-CC7E-4508-B827-939B2CC7A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7" name="Object 7">
            <a:extLst>
              <a:ext uri="{FF2B5EF4-FFF2-40B4-BE49-F238E27FC236}">
                <a16:creationId xmlns:a16="http://schemas.microsoft.com/office/drawing/2014/main" id="{36C1DAA1-5662-4483-9C2F-29AD1DFBB3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3584575"/>
          <a:ext cx="57769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30500" imgH="508000" progId="Equation.3">
                  <p:embed/>
                </p:oleObj>
              </mc:Choice>
              <mc:Fallback>
                <p:oleObj name="Equation" r:id="rId6" imgW="2730500" imgH="508000" progId="Equation.3">
                  <p:embed/>
                  <p:pic>
                    <p:nvPicPr>
                      <p:cNvPr id="10247" name="Object 7">
                        <a:extLst>
                          <a:ext uri="{FF2B5EF4-FFF2-40B4-BE49-F238E27FC236}">
                            <a16:creationId xmlns:a16="http://schemas.microsoft.com/office/drawing/2014/main" id="{36C1DAA1-5662-4483-9C2F-29AD1DFBB3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84575"/>
                        <a:ext cx="57769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8" name="Picture 8" descr="http://www.dnr.mo.gov/env/hwp/images/Washclosure10.JPG">
            <a:extLst>
              <a:ext uri="{FF2B5EF4-FFF2-40B4-BE49-F238E27FC236}">
                <a16:creationId xmlns:a16="http://schemas.microsoft.com/office/drawing/2014/main" id="{84D7AA1D-48A1-40E8-B390-18274B10A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35050"/>
            <a:ext cx="36274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">
            <a:extLst>
              <a:ext uri="{FF2B5EF4-FFF2-40B4-BE49-F238E27FC236}">
                <a16:creationId xmlns:a16="http://schemas.microsoft.com/office/drawing/2014/main" id="{A467E742-1BE0-48F2-8209-3B23DC56A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802188"/>
            <a:ext cx="4495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velocity of ground water flow in the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-direction (m/s)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dispersion coefficient (m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initial concentration (kg/m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F4A31E2-0147-4949-A8A2-5BE1D999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4F70ABB-5340-4965-9449-845871A16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Is Wal*** “short shifting” you? 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E65038D-BEC6-4224-8D0F-7F808AA10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29F9DE81-3945-48AF-A344-62E6E7C9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7E4BF74C-4A8B-40B7-8686-0BEB1A0E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62421022-F804-4226-BF77-86C5B2926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2295" name="Object 8">
            <a:extLst>
              <a:ext uri="{FF2B5EF4-FFF2-40B4-BE49-F238E27FC236}">
                <a16:creationId xmlns:a16="http://schemas.microsoft.com/office/drawing/2014/main" id="{2092E77E-A43C-4E23-84E1-721B26407D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1981200"/>
          <a:ext cx="50339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73400" imgH="419100" progId="Equation.3">
                  <p:embed/>
                </p:oleObj>
              </mc:Choice>
              <mc:Fallback>
                <p:oleObj name="Equation" r:id="rId4" imgW="3073400" imgH="419100" progId="Equation.3">
                  <p:embed/>
                  <p:pic>
                    <p:nvPicPr>
                      <p:cNvPr id="12295" name="Object 8">
                        <a:extLst>
                          <a:ext uri="{FF2B5EF4-FFF2-40B4-BE49-F238E27FC236}">
                            <a16:creationId xmlns:a16="http://schemas.microsoft.com/office/drawing/2014/main" id="{2092E77E-A43C-4E23-84E1-721B26407D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50339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F54F52C-DCD2-46A1-96C9-00AF277E6FE7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3048000"/>
          <a:ext cx="1954213" cy="1676400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Roll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of sheets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334" name="Rectangle 4">
            <a:extLst>
              <a:ext uri="{FF2B5EF4-FFF2-40B4-BE49-F238E27FC236}">
                <a16:creationId xmlns:a16="http://schemas.microsoft.com/office/drawing/2014/main" id="{59AE74E7-505A-4991-B759-323A88635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2335" name="Object 11">
            <a:extLst>
              <a:ext uri="{FF2B5EF4-FFF2-40B4-BE49-F238E27FC236}">
                <a16:creationId xmlns:a16="http://schemas.microsoft.com/office/drawing/2014/main" id="{F743860C-2313-4C39-AAA3-61C90DDABC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5650" y="5181600"/>
          <a:ext cx="5251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52700" imgH="330200" progId="Equation.3">
                  <p:embed/>
                </p:oleObj>
              </mc:Choice>
              <mc:Fallback>
                <p:oleObj name="Equation" r:id="rId6" imgW="2552700" imgH="330200" progId="Equation.3">
                  <p:embed/>
                  <p:pic>
                    <p:nvPicPr>
                      <p:cNvPr id="12335" name="Object 11">
                        <a:extLst>
                          <a:ext uri="{FF2B5EF4-FFF2-40B4-BE49-F238E27FC236}">
                            <a16:creationId xmlns:a16="http://schemas.microsoft.com/office/drawing/2014/main" id="{F743860C-2313-4C39-AAA3-61C90DDABC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5181600"/>
                        <a:ext cx="52514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36" name="Picture 6" descr="ICHIRO / Getty Images">
            <a:extLst>
              <a:ext uri="{FF2B5EF4-FFF2-40B4-BE49-F238E27FC236}">
                <a16:creationId xmlns:a16="http://schemas.microsoft.com/office/drawing/2014/main" id="{4864B94E-A2C2-4F3F-9A7D-023AF09F8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DAF37B4-F775-498F-B716-564F49EE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7FE5268-894A-40A0-B560-C5AC61B37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Calculating diameter contraction for trunnion-hub problem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5E3C624-70B7-4766-8895-9B3204BE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BCD69D8-14F6-492C-819A-E268E469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1" name="Rectangle 6">
            <a:extLst>
              <a:ext uri="{FF2B5EF4-FFF2-40B4-BE49-F238E27FC236}">
                <a16:creationId xmlns:a16="http://schemas.microsoft.com/office/drawing/2014/main" id="{D98FE4F2-94C1-43C4-8302-9105D9807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2" name="Rectangle 2">
            <a:extLst>
              <a:ext uri="{FF2B5EF4-FFF2-40B4-BE49-F238E27FC236}">
                <a16:creationId xmlns:a16="http://schemas.microsoft.com/office/drawing/2014/main" id="{791C9B35-1756-40DE-A002-905138D9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3" name="Rectangle 4">
            <a:extLst>
              <a:ext uri="{FF2B5EF4-FFF2-40B4-BE49-F238E27FC236}">
                <a16:creationId xmlns:a16="http://schemas.microsoft.com/office/drawing/2014/main" id="{6B5819E4-19F2-4FA1-8F9C-939F4D682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4344" name="Picture 2" descr="hills3">
            <a:extLst>
              <a:ext uri="{FF2B5EF4-FFF2-40B4-BE49-F238E27FC236}">
                <a16:creationId xmlns:a16="http://schemas.microsoft.com/office/drawing/2014/main" id="{7F6375A3-ABCA-4263-A17B-C8A543F4B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37" y="1633372"/>
            <a:ext cx="1415188" cy="123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3">
            <a:extLst>
              <a:ext uri="{FF2B5EF4-FFF2-40B4-BE49-F238E27FC236}">
                <a16:creationId xmlns:a16="http://schemas.microsoft.com/office/drawing/2014/main" id="{3B588851-BFA8-4D0E-9502-45FED16F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5842993" cy="339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Rectangle 5">
            <a:extLst>
              <a:ext uri="{FF2B5EF4-FFF2-40B4-BE49-F238E27FC236}">
                <a16:creationId xmlns:a16="http://schemas.microsoft.com/office/drawing/2014/main" id="{C0DB4C7A-4643-4DD0-9132-6838604F4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4347" name="Object 7">
            <a:extLst>
              <a:ext uri="{FF2B5EF4-FFF2-40B4-BE49-F238E27FC236}">
                <a16:creationId xmlns:a16="http://schemas.microsoft.com/office/drawing/2014/main" id="{FD0AB8E9-9CBD-4243-98D1-F4F4EEC31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700418"/>
              </p:ext>
            </p:extLst>
          </p:nvPr>
        </p:nvGraphicFramePr>
        <p:xfrm>
          <a:off x="609600" y="1727007"/>
          <a:ext cx="2157155" cy="1143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52087" imgH="507780" progId="Equation.3">
                  <p:embed/>
                </p:oleObj>
              </mc:Choice>
              <mc:Fallback>
                <p:oleObj name="Equation" r:id="rId6" imgW="952087" imgH="507780" progId="Equation.3">
                  <p:embed/>
                  <p:pic>
                    <p:nvPicPr>
                      <p:cNvPr id="14347" name="Object 7">
                        <a:extLst>
                          <a:ext uri="{FF2B5EF4-FFF2-40B4-BE49-F238E27FC236}">
                            <a16:creationId xmlns:a16="http://schemas.microsoft.com/office/drawing/2014/main" id="{FD0AB8E9-9CBD-4243-98D1-F4F4EEC310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27007"/>
                        <a:ext cx="2157155" cy="1143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5C9B4A-959D-464F-922A-26FBCF97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486750-6E61-46CB-A8B2-599C660424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177698"/>
            <a:ext cx="2210548" cy="27445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7197-D42A-467C-9BE0-3CBAEFF0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242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Trapezoidal Rule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71A10-761E-48F9-AB9C-272E5B70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2706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8844F3-3AA8-4849-9A39-5AB8BE6B61C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84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89456-3B66-1D20-65E9-1F9D76D94CB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82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1231C6-8221-EDBA-CB72-A3B2F870D76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14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EC4CD5-1356-7A83-DF08-FC17C9541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28600"/>
            <a:ext cx="3793082" cy="25726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C5260B-0106-8107-7909-DB9ED103A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065" y="3783044"/>
            <a:ext cx="3792833" cy="257265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EF3AFB-ED99-9CA2-D1AF-9DF7963DAACD}"/>
              </a:ext>
            </a:extLst>
          </p:cNvPr>
          <p:cNvCxnSpPr/>
          <p:nvPr/>
        </p:nvCxnSpPr>
        <p:spPr>
          <a:xfrm flipV="1">
            <a:off x="3429000" y="1371600"/>
            <a:ext cx="2438400" cy="762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8301F-80D3-6371-3E64-7BBE7BCB083E}"/>
              </a:ext>
            </a:extLst>
          </p:cNvPr>
          <p:cNvCxnSpPr>
            <a:cxnSpLocks/>
          </p:cNvCxnSpPr>
          <p:nvPr/>
        </p:nvCxnSpPr>
        <p:spPr>
          <a:xfrm>
            <a:off x="4720606" y="4172597"/>
            <a:ext cx="0" cy="154214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29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15AF63-207F-9EF1-9EB8-4FC1CD32AED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1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5C463-3484-92A7-BFB1-63D67032A36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04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29BFE-E44F-B432-5E0E-D6F318269E9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6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14DB33-7735-9E88-F1F8-00A85F6B1AB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74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F47FA-A2C5-A49C-8586-002F77054DE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27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FE18C-0748-6706-9E87-96FF0EE4A09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5E411-F8B6-7D8A-AACC-581AE5F88D6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20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89456-3B66-1D20-65E9-1F9D76D94CB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41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bed5195-6152-4edb-b305-7ad4573f93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4afe673-b003-4c7e-9018-bb5d66181f0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8938975-f4fc-4336-8a98-3ad43f60b7a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e88fc46-96a1-4c2b-8578-f40a4ced589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05aae3b-ae24-4109-8f8c-d33062e4ca2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54f800f-8d40-4fef-9038-56f9952e9830"/>
  <p:tag name="__PE_POLL_URL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4ffcb8b-2b56-413f-ae22-46bf6bca6fe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8487808-9aae-41f0-84ab-4bdb63220b8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6622ab6-0f14-414a-93e0-149581e2cd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e34542a-fafa-4048-bdcb-311e99e2f92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f490956-9004-46ae-a7f0-1b16ed8f7b7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701eaec-4037-4e27-88ef-1c69a3b045f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08a0931-f8c5-4143-8872-8ab65a9fb3d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3f9c3d8-19bb-4bce-8798-905530e2079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URL" val="True"/>
  <p:tag name="__PE_POLL_EMBED_ID" val="5f01d137-a2dd-4ec4-b4cc-a5ccb3ba0d7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6013</TotalTime>
  <Words>1227</Words>
  <Application>Microsoft Office PowerPoint</Application>
  <PresentationFormat>On-screen Show (4:3)</PresentationFormat>
  <Paragraphs>79</Paragraphs>
  <Slides>25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Gill Sans MT</vt:lpstr>
      <vt:lpstr>Tahoma</vt:lpstr>
      <vt:lpstr>Times New Roman</vt:lpstr>
      <vt:lpstr>Verdana</vt:lpstr>
      <vt:lpstr>Wingdings 2</vt:lpstr>
      <vt:lpstr>Solstice</vt:lpstr>
      <vt:lpstr>Equation</vt:lpstr>
      <vt:lpstr>PowerPoint Presentation</vt:lpstr>
      <vt:lpstr>PowerPoint Presentation</vt:lpstr>
      <vt:lpstr>Integration</vt:lpstr>
      <vt:lpstr>PowerPoint Presentation</vt:lpstr>
      <vt:lpstr>PowerPoint Presentation</vt:lpstr>
      <vt:lpstr>PowerPoint Presentation</vt:lpstr>
      <vt:lpstr>Physical examples</vt:lpstr>
      <vt:lpstr>Distance Covered By Rocket</vt:lpstr>
      <vt:lpstr>Concentration of Benzene</vt:lpstr>
      <vt:lpstr>Is Wal*** “short shifting” you? </vt:lpstr>
      <vt:lpstr>Calculating diameter contraction for trunnion-hub problem</vt:lpstr>
      <vt:lpstr>Trapezoidal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272</cp:revision>
  <cp:lastPrinted>2022-10-30T13:48:42Z</cp:lastPrinted>
  <dcterms:created xsi:type="dcterms:W3CDTF">2007-03-08T14:59:05Z</dcterms:created>
  <dcterms:modified xsi:type="dcterms:W3CDTF">2023-04-04T14:43:05Z</dcterms:modified>
</cp:coreProperties>
</file>