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7"/>
  </p:notesMasterIdLst>
  <p:sldIdLst>
    <p:sldId id="281" r:id="rId2"/>
    <p:sldId id="410" r:id="rId3"/>
    <p:sldId id="404" r:id="rId4"/>
    <p:sldId id="408" r:id="rId5"/>
    <p:sldId id="409" r:id="rId6"/>
    <p:sldId id="411" r:id="rId7"/>
    <p:sldId id="407" r:id="rId8"/>
    <p:sldId id="382" r:id="rId9"/>
    <p:sldId id="386" r:id="rId10"/>
    <p:sldId id="402" r:id="rId11"/>
    <p:sldId id="403" r:id="rId12"/>
    <p:sldId id="406" r:id="rId13"/>
    <p:sldId id="405" r:id="rId14"/>
    <p:sldId id="401" r:id="rId15"/>
    <p:sldId id="374" r:id="rId16"/>
  </p:sldIdLst>
  <p:sldSz cx="9144000" cy="6858000" type="screen4x3"/>
  <p:notesSz cx="9601200" cy="73152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159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6D4BBF-A10B-4F1C-8F8B-AD848104F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5EEBA7-7D36-4CA4-B63B-3AA46ADC28A3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2899DD4-4650-4BBC-B711-54B898726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D3A3B29-ED6E-488E-93EA-B5CAFC34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https://www.polleverywhere.com/multiple_choice_polls/adq2vFGpmml9xCfiYgOEk?state=opened&amp;flow=Default&amp;onscreen=persist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29B0E-7A4D-733C-9C04-A41D29FF949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16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One Point Rule
https://www.polleverywhere.com/multiple_choice_polls/zHolYXgRQbyqWCt92ZdIs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111763-0723-57D8-7D8B-A0571671CC3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20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2-point Gauss quad rule will give the exact definite integral value of the following integrands. Choose all that apply.
https://www.polleverywhere.com/multiple_choice_polls/tIHOauwcQf5nJ8ZqBtuYw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4EAA8A-0FEB-7A9F-3BAF-87863FE8442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7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one of these represents a single application of the trapezoidal rule of integration? Choose all that apply.
https://www.polleverywhere.com/multiple_choice_polls/iMCJUc5NVWsKKKP40SACP?state=opened&amp;flow=Default&amp;onscreen=persist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8B4CA0-1FBB-44E3-9CA8-1B4F623BE44E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38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Gauss quadrature rule, the number of function evaluations for the 8-point rule is
https://www.polleverywhere.com/multiple_choice_polls/fOaqKtw0hW60KKvZYzlLE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473018-6F24-4B78-8B2A-D6BEA9522487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68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integrating any third order polynomial, the two-point Gauss quadrature rule will give you the same results as
https://www.polleverywhere.com/multiple_choice_polls/4NDHXqEZLddWK8ZUeBcK5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85A06-6054-892E-D57A-1187FB5170F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66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Gauss quadrature rule, the number of function evaluations for the 8-point rule is
https://www.polleverywhere.com/multiple_choice_polls/fOaqKtw0hW60KKvZYzlLE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6CC85-1FC3-61F7-2187-ED386DBE92D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6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is the highest order of polynomial that can be integrated exactly by a 5-point Gauss quadrature rule?
https://www.polleverywhere.com/free_text_polls/fxeY5JNay3ffkxaqpwMY5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59A4AA-0E09-1A9D-FCA1-F5CBD0997DF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29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function is being integrated from a lower limit of 2 to an upper limit of 10. A person is willing to only give you the value of the function at only two points. Which two points would you choose? Separate the answers with a comma
https://www.polleverywhere.com/free_text_polls/UdBe0lsRcrvgS37uwU8r8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9BDE37-0D23-8EB1-DC7C-48CAFACAAE7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55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$$\\displaystyle \\int^{10}_5f(x)dx$$ is exactly
https://www.polleverywhere.com/multiple_choice_polls/TQtPjk3UZ70RiAHd3qxIo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26749-7800-EBDF-C14B-A6B61CDA959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64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4C19F3-9C4B-4AF7-8EF3-CED970C9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7200" dirty="0"/>
              <a:t>Integration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FB192D6-27D7-4683-B60D-D6A3D3DD4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3820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dirty="0"/>
              <a:t>As difficult a problem as thou</a:t>
            </a:r>
          </a:p>
          <a:p>
            <a:pPr algn="ctr" eaLnBrk="1" hangingPunct="1">
              <a:buFontTx/>
              <a:buNone/>
            </a:pPr>
            <a:r>
              <a:rPr lang="en-US" altLang="en-US" dirty="0"/>
              <a:t>finding quadrature of a circle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4060-0BAF-404B-8D3B-A8828910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  <p:graphicFrame>
        <p:nvGraphicFramePr>
          <p:cNvPr id="4101" name="Object 2">
            <a:extLst>
              <a:ext uri="{FF2B5EF4-FFF2-40B4-BE49-F238E27FC236}">
                <a16:creationId xmlns:a16="http://schemas.microsoft.com/office/drawing/2014/main" id="{A6607E14-790F-4C17-9726-E8FFE690DF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2050" y="2136775"/>
          <a:ext cx="41275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865" imgH="406224" progId="Equation.3">
                  <p:embed/>
                </p:oleObj>
              </mc:Choice>
              <mc:Fallback>
                <p:oleObj name="Equation" r:id="rId4" imgW="1002865" imgH="406224" progId="Equation.3">
                  <p:embed/>
                  <p:pic>
                    <p:nvPicPr>
                      <p:cNvPr id="4101" name="Object 2">
                        <a:extLst>
                          <a:ext uri="{FF2B5EF4-FFF2-40B4-BE49-F238E27FC236}">
                            <a16:creationId xmlns:a16="http://schemas.microsoft.com/office/drawing/2014/main" id="{A6607E14-790F-4C17-9726-E8FFE690DF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136775"/>
                        <a:ext cx="41275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1D0133-4363-EEA2-7338-48C97BA599E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6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F24869-698E-4C21-90C8-CF5987B3B2A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39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99C10-25FC-9D39-94CA-72FC548FE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858250" cy="1143000"/>
          </a:xfrm>
        </p:spPr>
        <p:txBody>
          <a:bodyPr>
            <a:normAutofit/>
          </a:bodyPr>
          <a:lstStyle/>
          <a:p>
            <a:r>
              <a:rPr lang="en-US" dirty="0"/>
              <a:t>Two-Point Gauss Quadrature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AEB221-1DEF-786E-E30D-6A82C42A99A1}"/>
                  </a:ext>
                </a:extLst>
              </p:cNvPr>
              <p:cNvSpPr txBox="1"/>
              <p:nvPr/>
            </p:nvSpPr>
            <p:spPr>
              <a:xfrm>
                <a:off x="990600" y="1752600"/>
                <a:ext cx="6781800" cy="3221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nary>
                                  <m:naryPr>
                                    <m:limLoc m:val="subSu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e>
                                </m:nary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≈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/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Let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be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exact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for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  <m:e/>
                              <m:e>
                                <m:nary>
                                  <m:naryPr>
                                    <m:limLoc m:val="subSu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e>
                                </m:nary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≈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num>
                                      <m:den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en-US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en-US">
                                                    <a:latin typeface="Cambria Math" panose="02040503050406030204" pitchFamily="18" charset="0"/>
                                                  </a:rPr>
                                                  <m:t>3</m:t>
                                                </m:r>
                                              </m:e>
                                            </m:rad>
                                          </m:den>
                                        </m:f>
                                      </m:e>
                                    </m:d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num>
                                      <m:den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num>
                                      <m:den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en-US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en-US">
                                                    <a:latin typeface="Cambria Math" panose="02040503050406030204" pitchFamily="18" charset="0"/>
                                                  </a:rPr>
                                                  <m:t>3</m:t>
                                                </m:r>
                                              </m:e>
                                            </m:rad>
                                          </m:den>
                                        </m:f>
                                      </m:e>
                                    </m:d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num>
                                      <m:den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eqArr>
                          </m:e>
                          <m:e/>
                        </m:mr>
                        <m:mr>
                          <m:e/>
                          <m:e/>
                        </m:mr>
                        <m:mr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   </m:t>
                            </m:r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            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AEB221-1DEF-786E-E30D-6A82C42A9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752600"/>
                <a:ext cx="6781800" cy="32211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171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B03A-DDBF-9D55-30C6-3177CDC48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858250" cy="1143000"/>
          </a:xfrm>
        </p:spPr>
        <p:txBody>
          <a:bodyPr>
            <a:normAutofit/>
          </a:bodyPr>
          <a:lstStyle/>
          <a:p>
            <a:r>
              <a:rPr lang="en-US" dirty="0"/>
              <a:t>One-Point Gauss Quadrature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352111-E36D-C600-8088-70383F07E31A}"/>
                  </a:ext>
                </a:extLst>
              </p:cNvPr>
              <p:cNvSpPr txBox="1"/>
              <p:nvPr/>
            </p:nvSpPr>
            <p:spPr>
              <a:xfrm>
                <a:off x="609600" y="1420658"/>
                <a:ext cx="2590800" cy="720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  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352111-E36D-C600-8088-70383F07E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20658"/>
                <a:ext cx="2590800" cy="7206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FE2535-DA65-9940-A3E0-1F021A613DAD}"/>
                  </a:ext>
                </a:extLst>
              </p:cNvPr>
              <p:cNvSpPr txBox="1"/>
              <p:nvPr/>
            </p:nvSpPr>
            <p:spPr>
              <a:xfrm>
                <a:off x="-165879" y="2325897"/>
                <a:ext cx="467120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Let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formula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exact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FE2535-DA65-9940-A3E0-1F021A613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5879" y="2325897"/>
                <a:ext cx="4671204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3DE066-A82C-DDEE-7BF2-649945055BC0}"/>
                  </a:ext>
                </a:extLst>
              </p:cNvPr>
              <p:cNvSpPr txBox="1"/>
              <p:nvPr/>
            </p:nvSpPr>
            <p:spPr>
              <a:xfrm>
                <a:off x="2796396" y="2892985"/>
                <a:ext cx="6324600" cy="802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nary>
                              <m:naryPr>
                                <m:limLoc m:val="subSu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nary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≈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</m:e>
                          <m:e/>
                        </m:mr>
                        <m:mr>
                          <m:e/>
                          <m:e/>
                        </m:mr>
                      </m:m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3DE066-A82C-DDEE-7BF2-649945055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396" y="2892985"/>
                <a:ext cx="6324600" cy="8028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A440724-E43A-23F7-F871-F887D8EAF951}"/>
                  </a:ext>
                </a:extLst>
              </p:cNvPr>
              <p:cNvSpPr txBox="1"/>
              <p:nvPr/>
            </p:nvSpPr>
            <p:spPr>
              <a:xfrm>
                <a:off x="390525" y="3953598"/>
                <a:ext cx="822960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Could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Gauss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have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derived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formula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letting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it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exact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Could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Gauss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have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derived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formula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letting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it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exact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A440724-E43A-23F7-F871-F887D8EAF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25" y="3953598"/>
                <a:ext cx="8229600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1418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E6B68CC-6B0E-C1C3-E0F5-BBA08A64D50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4300" y="38100"/>
                <a:ext cx="8782050" cy="1143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Would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work for one-point rule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E6B68CC-6B0E-C1C3-E0F5-BBA08A64D5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4300" y="38100"/>
                <a:ext cx="8782050" cy="1143000"/>
              </a:xfrm>
              <a:blipFill>
                <a:blip r:embed="rId2"/>
                <a:stretch>
                  <a:fillRect l="-2778" t="-15957" r="-3889" b="-32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E1FBC3-4066-5ED5-0783-7D8B8256BB08}"/>
                  </a:ext>
                </a:extLst>
              </p:cNvPr>
              <p:cNvSpPr txBox="1"/>
              <p:nvPr/>
            </p:nvSpPr>
            <p:spPr>
              <a:xfrm>
                <a:off x="304800" y="1371600"/>
                <a:ext cx="8686800" cy="5035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  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Let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above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formula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exact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Exact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subSu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From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formula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Equating</m:t>
                      </m:r>
                      <m: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coefficients</m:t>
                      </m:r>
                      <m: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b="0" dirty="0"/>
                  <a:t>                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𝐸𝑞𝑛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1)</m:t>
                    </m:r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𝐸𝑞𝑛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2)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𝐸𝑞𝑛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3)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E1FBC3-4066-5ED5-0783-7D8B8256B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371600"/>
                <a:ext cx="8686800" cy="50354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3613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98999E-4C74-E240-B194-56F74CE1596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7519BA-A18C-7F29-0F16-BB87FD82E6B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14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490768-D0D7-1B8C-84A4-A2AF38CDCEC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87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D06D31-1A4B-B312-4E80-B7D13E7AC1A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47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5A35EC-369B-4B12-1140-5A058FF0429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08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2A82D7-F254-BF62-A34D-907AA6DAEC6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1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A382D0-AB49-C13F-D18E-47A4D6A7A6E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AED3EF-A774-D3EF-2DA4-57C911F7BF1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42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0668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94d7623-8ea1-4ea7-ae17-a4fd1df6719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78250fe-b832-4abe-ae2c-1ad6873ff83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1f4b124-12de-4b09-af18-a631e835c2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3efa384-1cb4-411e-97bc-834eb63161f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e0196a8-0702-4012-92c1-0a1e46f7bf3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e6ae49b-c276-4a1b-b261-17a59e871fb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060a767-fef2-42cf-b0e6-42768e3ff44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320cc94-8329-432d-84d4-138c601dc4a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40836f6-659f-4189-9821-8477056b7fe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ad4ee1d-db5a-4c10-ac4a-d539dd38d3d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6147</TotalTime>
  <Words>871</Words>
  <Application>Microsoft Office PowerPoint</Application>
  <PresentationFormat>On-screen Show (4:3)</PresentationFormat>
  <Paragraphs>48</Paragraphs>
  <Slides>15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Cambria Math</vt:lpstr>
      <vt:lpstr>Gill Sans MT</vt:lpstr>
      <vt:lpstr>Tahoma</vt:lpstr>
      <vt:lpstr>Verdana</vt:lpstr>
      <vt:lpstr>Wingdings 2</vt:lpstr>
      <vt:lpstr>Solstice</vt:lpstr>
      <vt:lpstr>Equation</vt:lpstr>
      <vt:lpstr>Integration</vt:lpstr>
      <vt:lpstr>PowerPoint Presentation</vt:lpstr>
      <vt:lpstr>PowerPoint Presentation</vt:lpstr>
      <vt:lpstr>Two-Point Gauss Quadrature Rule</vt:lpstr>
      <vt:lpstr>One-Point Gauss Quadrature Rule</vt:lpstr>
      <vt:lpstr>Would f(x)=a_0+a_1 x+a_2 x^2  work for one-point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271</cp:revision>
  <cp:lastPrinted>2022-04-06T14:52:27Z</cp:lastPrinted>
  <dcterms:created xsi:type="dcterms:W3CDTF">2007-03-08T14:59:05Z</dcterms:created>
  <dcterms:modified xsi:type="dcterms:W3CDTF">2023-04-02T14:59:42Z</dcterms:modified>
</cp:coreProperties>
</file>