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54"/>
  </p:notesMasterIdLst>
  <p:sldIdLst>
    <p:sldId id="344" r:id="rId2"/>
    <p:sldId id="418" r:id="rId3"/>
    <p:sldId id="371" r:id="rId4"/>
    <p:sldId id="367" r:id="rId5"/>
    <p:sldId id="368" r:id="rId6"/>
    <p:sldId id="359" r:id="rId7"/>
    <p:sldId id="373" r:id="rId8"/>
    <p:sldId id="417" r:id="rId9"/>
    <p:sldId id="374" r:id="rId10"/>
    <p:sldId id="375" r:id="rId11"/>
    <p:sldId id="376" r:id="rId12"/>
    <p:sldId id="377" r:id="rId13"/>
    <p:sldId id="378" r:id="rId14"/>
    <p:sldId id="379" r:id="rId15"/>
    <p:sldId id="293" r:id="rId16"/>
    <p:sldId id="408" r:id="rId17"/>
    <p:sldId id="409" r:id="rId18"/>
    <p:sldId id="410" r:id="rId19"/>
    <p:sldId id="411" r:id="rId20"/>
    <p:sldId id="412" r:id="rId21"/>
    <p:sldId id="413" r:id="rId22"/>
    <p:sldId id="364" r:id="rId23"/>
    <p:sldId id="414" r:id="rId24"/>
    <p:sldId id="415" r:id="rId25"/>
    <p:sldId id="391" r:id="rId26"/>
    <p:sldId id="333" r:id="rId27"/>
    <p:sldId id="449" r:id="rId28"/>
    <p:sldId id="450" r:id="rId29"/>
    <p:sldId id="451" r:id="rId30"/>
    <p:sldId id="452" r:id="rId31"/>
    <p:sldId id="453" r:id="rId32"/>
    <p:sldId id="372" r:id="rId33"/>
    <p:sldId id="447" r:id="rId34"/>
    <p:sldId id="443" r:id="rId35"/>
    <p:sldId id="448" r:id="rId36"/>
    <p:sldId id="442" r:id="rId37"/>
    <p:sldId id="363" r:id="rId38"/>
    <p:sldId id="345" r:id="rId39"/>
    <p:sldId id="346" r:id="rId40"/>
    <p:sldId id="423" r:id="rId41"/>
    <p:sldId id="424" r:id="rId42"/>
    <p:sldId id="428" r:id="rId43"/>
    <p:sldId id="430" r:id="rId44"/>
    <p:sldId id="431" r:id="rId45"/>
    <p:sldId id="432" r:id="rId46"/>
    <p:sldId id="434" r:id="rId47"/>
    <p:sldId id="435" r:id="rId48"/>
    <p:sldId id="437" r:id="rId49"/>
    <p:sldId id="438" r:id="rId50"/>
    <p:sldId id="440" r:id="rId51"/>
    <p:sldId id="366" r:id="rId52"/>
    <p:sldId id="441" r:id="rId53"/>
  </p:sldIdLst>
  <p:sldSz cx="9144000" cy="6858000" type="screen4x3"/>
  <p:notesSz cx="9601200" cy="7315200"/>
  <p:custDataLst>
    <p:tags r:id="rId5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3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7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B55E26-2246-4E21-B8EC-42F8F6B3BC0E}" type="doc">
      <dgm:prSet loTypeId="urn:microsoft.com/office/officeart/2005/8/layout/process1" loCatId="process" qsTypeId="urn:microsoft.com/office/officeart/2005/8/quickstyle/simple1" qsCatId="simple" csTypeId="urn:microsoft.com/office/officeart/2005/8/colors/accent6_2" csCatId="accent6" phldr="1"/>
      <dgm:spPr/>
    </dgm:pt>
    <dgm:pt modelId="{39EF620D-B54A-4AED-9BFB-E2A27CC44B95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Before Tuesday class</a:t>
          </a:r>
        </a:p>
        <a:p>
          <a:r>
            <a:rPr lang="en-US" dirty="0"/>
            <a:t>Have all the assigned modules including post-class quizzes and problem sets. done. Check syllabus link in CANVAS</a:t>
          </a:r>
        </a:p>
      </dgm:t>
    </dgm:pt>
    <dgm:pt modelId="{D785ACBD-74F1-4259-9D56-ACD01603BC28}" type="parTrans" cxnId="{2EC5E6A5-AE8A-4C04-9C80-5BACF0CA82BB}">
      <dgm:prSet/>
      <dgm:spPr/>
      <dgm:t>
        <a:bodyPr/>
        <a:lstStyle/>
        <a:p>
          <a:endParaRPr lang="en-US"/>
        </a:p>
      </dgm:t>
    </dgm:pt>
    <dgm:pt modelId="{1761EF06-1C39-4C4E-9EA9-2258E7F108BF}" type="sibTrans" cxnId="{2EC5E6A5-AE8A-4C04-9C80-5BACF0CA82BB}">
      <dgm:prSet/>
      <dgm:spPr/>
      <dgm:t>
        <a:bodyPr/>
        <a:lstStyle/>
        <a:p>
          <a:endParaRPr lang="en-US"/>
        </a:p>
      </dgm:t>
    </dgm:pt>
    <dgm:pt modelId="{B04B5CAB-628C-4E70-8F39-DB34360045A1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During class</a:t>
          </a:r>
        </a:p>
        <a:p>
          <a:endParaRPr lang="en-US" b="1" dirty="0">
            <a:solidFill>
              <a:srgbClr val="FFC000"/>
            </a:solidFill>
          </a:endParaRPr>
        </a:p>
        <a:p>
          <a:r>
            <a:rPr lang="en-US" b="1" dirty="0">
              <a:solidFill>
                <a:srgbClr val="FFC000"/>
              </a:solidFill>
            </a:rPr>
            <a:t> </a:t>
          </a:r>
          <a:r>
            <a:rPr lang="en-US" dirty="0"/>
            <a:t>Attend lectures, answer concept questions via </a:t>
          </a:r>
          <a:r>
            <a:rPr lang="en-US" dirty="0" err="1"/>
            <a:t>PollEverywhere</a:t>
          </a:r>
          <a:r>
            <a:rPr lang="en-US" dirty="0"/>
            <a:t>, free-response questions.</a:t>
          </a:r>
        </a:p>
      </dgm:t>
    </dgm:pt>
    <dgm:pt modelId="{B57F1947-5F11-4773-BB67-F18E538B9210}" type="parTrans" cxnId="{20098BEB-A58C-4378-8F51-D0F797B7E6BD}">
      <dgm:prSet/>
      <dgm:spPr/>
      <dgm:t>
        <a:bodyPr/>
        <a:lstStyle/>
        <a:p>
          <a:endParaRPr lang="en-US"/>
        </a:p>
      </dgm:t>
    </dgm:pt>
    <dgm:pt modelId="{4FAE47D6-CAD9-4E01-BBE7-057C8D16E93D}" type="sibTrans" cxnId="{20098BEB-A58C-4378-8F51-D0F797B7E6BD}">
      <dgm:prSet/>
      <dgm:spPr/>
      <dgm:t>
        <a:bodyPr/>
        <a:lstStyle/>
        <a:p>
          <a:endParaRPr lang="en-US"/>
        </a:p>
      </dgm:t>
    </dgm:pt>
    <dgm:pt modelId="{DB43D4A6-D527-4182-A1F2-5D3C029B065E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After every class</a:t>
          </a:r>
        </a:p>
        <a:p>
          <a:r>
            <a:rPr lang="en-US" dirty="0"/>
            <a:t>Finish assigned modules including textbook pages,  post-class quizzes, multiple-choice quiz solutions, and problem sets as per CANVAS announcement of the week.</a:t>
          </a:r>
        </a:p>
      </dgm:t>
    </dgm:pt>
    <dgm:pt modelId="{89B23C9E-2BC2-4AED-BA64-F072B3F1D90A}" type="parTrans" cxnId="{3BA5CD51-2AB1-404B-B34E-BEE41E598DBA}">
      <dgm:prSet/>
      <dgm:spPr/>
      <dgm:t>
        <a:bodyPr/>
        <a:lstStyle/>
        <a:p>
          <a:endParaRPr lang="en-US"/>
        </a:p>
      </dgm:t>
    </dgm:pt>
    <dgm:pt modelId="{1BAD7EA7-6900-491B-948C-CBF1BAEBAD2F}" type="sibTrans" cxnId="{3BA5CD51-2AB1-404B-B34E-BEE41E598DBA}">
      <dgm:prSet/>
      <dgm:spPr/>
      <dgm:t>
        <a:bodyPr/>
        <a:lstStyle/>
        <a:p>
          <a:endParaRPr lang="en-US"/>
        </a:p>
      </dgm:t>
    </dgm:pt>
    <dgm:pt modelId="{6D1F72EF-3353-4D77-99A9-9EAC92AC4515}" type="pres">
      <dgm:prSet presAssocID="{1BB55E26-2246-4E21-B8EC-42F8F6B3BC0E}" presName="Name0" presStyleCnt="0">
        <dgm:presLayoutVars>
          <dgm:dir/>
          <dgm:resizeHandles val="exact"/>
        </dgm:presLayoutVars>
      </dgm:prSet>
      <dgm:spPr/>
    </dgm:pt>
    <dgm:pt modelId="{81B0357A-DCB5-4D9A-BA3B-97D50BD86B53}" type="pres">
      <dgm:prSet presAssocID="{39EF620D-B54A-4AED-9BFB-E2A27CC44B95}" presName="node" presStyleLbl="node1" presStyleIdx="0" presStyleCnt="3" custLinFactNeighborX="-5360">
        <dgm:presLayoutVars>
          <dgm:bulletEnabled val="1"/>
        </dgm:presLayoutVars>
      </dgm:prSet>
      <dgm:spPr/>
    </dgm:pt>
    <dgm:pt modelId="{E6DCDC6D-0BAE-4551-848B-288509E9174D}" type="pres">
      <dgm:prSet presAssocID="{1761EF06-1C39-4C4E-9EA9-2258E7F108BF}" presName="sibTrans" presStyleLbl="sibTrans2D1" presStyleIdx="0" presStyleCnt="2"/>
      <dgm:spPr/>
    </dgm:pt>
    <dgm:pt modelId="{F98A7FAF-BA12-42D8-96AA-911AEB6A8BF0}" type="pres">
      <dgm:prSet presAssocID="{1761EF06-1C39-4C4E-9EA9-2258E7F108BF}" presName="connectorText" presStyleLbl="sibTrans2D1" presStyleIdx="0" presStyleCnt="2"/>
      <dgm:spPr/>
    </dgm:pt>
    <dgm:pt modelId="{6AC0862F-0AE7-463D-A3A2-D4D9DCB013A6}" type="pres">
      <dgm:prSet presAssocID="{B04B5CAB-628C-4E70-8F39-DB34360045A1}" presName="node" presStyleLbl="node1" presStyleIdx="1" presStyleCnt="3">
        <dgm:presLayoutVars>
          <dgm:bulletEnabled val="1"/>
        </dgm:presLayoutVars>
      </dgm:prSet>
      <dgm:spPr/>
    </dgm:pt>
    <dgm:pt modelId="{A87782D6-F6EB-4054-B2A6-F3C6A16CF71C}" type="pres">
      <dgm:prSet presAssocID="{4FAE47D6-CAD9-4E01-BBE7-057C8D16E93D}" presName="sibTrans" presStyleLbl="sibTrans2D1" presStyleIdx="1" presStyleCnt="2"/>
      <dgm:spPr/>
    </dgm:pt>
    <dgm:pt modelId="{BE2F85B9-9007-46F5-8A62-428500CDE44C}" type="pres">
      <dgm:prSet presAssocID="{4FAE47D6-CAD9-4E01-BBE7-057C8D16E93D}" presName="connectorText" presStyleLbl="sibTrans2D1" presStyleIdx="1" presStyleCnt="2"/>
      <dgm:spPr/>
    </dgm:pt>
    <dgm:pt modelId="{2BB0678B-0E57-4D8D-8166-F71451B44F34}" type="pres">
      <dgm:prSet presAssocID="{DB43D4A6-D527-4182-A1F2-5D3C029B065E}" presName="node" presStyleLbl="node1" presStyleIdx="2" presStyleCnt="3">
        <dgm:presLayoutVars>
          <dgm:bulletEnabled val="1"/>
        </dgm:presLayoutVars>
      </dgm:prSet>
      <dgm:spPr/>
    </dgm:pt>
  </dgm:ptLst>
  <dgm:cxnLst>
    <dgm:cxn modelId="{3F05A047-9A02-4265-B178-380D1E982A2F}" type="presOf" srcId="{B04B5CAB-628C-4E70-8F39-DB34360045A1}" destId="{6AC0862F-0AE7-463D-A3A2-D4D9DCB013A6}" srcOrd="0" destOrd="0" presId="urn:microsoft.com/office/officeart/2005/8/layout/process1"/>
    <dgm:cxn modelId="{4E1F2A6B-B5FA-4591-B2A3-56AEBA707EE7}" type="presOf" srcId="{39EF620D-B54A-4AED-9BFB-E2A27CC44B95}" destId="{81B0357A-DCB5-4D9A-BA3B-97D50BD86B53}" srcOrd="0" destOrd="0" presId="urn:microsoft.com/office/officeart/2005/8/layout/process1"/>
    <dgm:cxn modelId="{3BA5CD51-2AB1-404B-B34E-BEE41E598DBA}" srcId="{1BB55E26-2246-4E21-B8EC-42F8F6B3BC0E}" destId="{DB43D4A6-D527-4182-A1F2-5D3C029B065E}" srcOrd="2" destOrd="0" parTransId="{89B23C9E-2BC2-4AED-BA64-F072B3F1D90A}" sibTransId="{1BAD7EA7-6900-491B-948C-CBF1BAEBAD2F}"/>
    <dgm:cxn modelId="{C2CAFD76-58A6-4182-9ADF-75145404FDCA}" type="presOf" srcId="{4FAE47D6-CAD9-4E01-BBE7-057C8D16E93D}" destId="{A87782D6-F6EB-4054-B2A6-F3C6A16CF71C}" srcOrd="0" destOrd="0" presId="urn:microsoft.com/office/officeart/2005/8/layout/process1"/>
    <dgm:cxn modelId="{61600E8E-0446-43C1-9F32-E9BA2B2D30D4}" type="presOf" srcId="{4FAE47D6-CAD9-4E01-BBE7-057C8D16E93D}" destId="{BE2F85B9-9007-46F5-8A62-428500CDE44C}" srcOrd="1" destOrd="0" presId="urn:microsoft.com/office/officeart/2005/8/layout/process1"/>
    <dgm:cxn modelId="{2EC5E6A5-AE8A-4C04-9C80-5BACF0CA82BB}" srcId="{1BB55E26-2246-4E21-B8EC-42F8F6B3BC0E}" destId="{39EF620D-B54A-4AED-9BFB-E2A27CC44B95}" srcOrd="0" destOrd="0" parTransId="{D785ACBD-74F1-4259-9D56-ACD01603BC28}" sibTransId="{1761EF06-1C39-4C4E-9EA9-2258E7F108BF}"/>
    <dgm:cxn modelId="{94031CC9-7312-4467-99A4-F24772815B3B}" type="presOf" srcId="{1761EF06-1C39-4C4E-9EA9-2258E7F108BF}" destId="{E6DCDC6D-0BAE-4551-848B-288509E9174D}" srcOrd="0" destOrd="0" presId="urn:microsoft.com/office/officeart/2005/8/layout/process1"/>
    <dgm:cxn modelId="{777B6ACD-FBB2-49D8-BEC3-F00CB808D0B6}" type="presOf" srcId="{1BB55E26-2246-4E21-B8EC-42F8F6B3BC0E}" destId="{6D1F72EF-3353-4D77-99A9-9EAC92AC4515}" srcOrd="0" destOrd="0" presId="urn:microsoft.com/office/officeart/2005/8/layout/process1"/>
    <dgm:cxn modelId="{B91B95CE-C06B-431E-870D-6F405D08FC0F}" type="presOf" srcId="{1761EF06-1C39-4C4E-9EA9-2258E7F108BF}" destId="{F98A7FAF-BA12-42D8-96AA-911AEB6A8BF0}" srcOrd="1" destOrd="0" presId="urn:microsoft.com/office/officeart/2005/8/layout/process1"/>
    <dgm:cxn modelId="{FC6937D1-C9F8-42DA-9820-F58B3A37D44A}" type="presOf" srcId="{DB43D4A6-D527-4182-A1F2-5D3C029B065E}" destId="{2BB0678B-0E57-4D8D-8166-F71451B44F34}" srcOrd="0" destOrd="0" presId="urn:microsoft.com/office/officeart/2005/8/layout/process1"/>
    <dgm:cxn modelId="{20098BEB-A58C-4378-8F51-D0F797B7E6BD}" srcId="{1BB55E26-2246-4E21-B8EC-42F8F6B3BC0E}" destId="{B04B5CAB-628C-4E70-8F39-DB34360045A1}" srcOrd="1" destOrd="0" parTransId="{B57F1947-5F11-4773-BB67-F18E538B9210}" sibTransId="{4FAE47D6-CAD9-4E01-BBE7-057C8D16E93D}"/>
    <dgm:cxn modelId="{BC1FB1EE-B32F-4B62-ACDA-CE9998606AE0}" type="presParOf" srcId="{6D1F72EF-3353-4D77-99A9-9EAC92AC4515}" destId="{81B0357A-DCB5-4D9A-BA3B-97D50BD86B53}" srcOrd="0" destOrd="0" presId="urn:microsoft.com/office/officeart/2005/8/layout/process1"/>
    <dgm:cxn modelId="{DC3E15CA-A4AC-4206-AF0D-CA2FF54BB305}" type="presParOf" srcId="{6D1F72EF-3353-4D77-99A9-9EAC92AC4515}" destId="{E6DCDC6D-0BAE-4551-848B-288509E9174D}" srcOrd="1" destOrd="0" presId="urn:microsoft.com/office/officeart/2005/8/layout/process1"/>
    <dgm:cxn modelId="{F723459E-A4E2-4B14-B795-39AC0D78B29B}" type="presParOf" srcId="{E6DCDC6D-0BAE-4551-848B-288509E9174D}" destId="{F98A7FAF-BA12-42D8-96AA-911AEB6A8BF0}" srcOrd="0" destOrd="0" presId="urn:microsoft.com/office/officeart/2005/8/layout/process1"/>
    <dgm:cxn modelId="{1E2D9161-D7EF-4026-B37E-035EF2AA0663}" type="presParOf" srcId="{6D1F72EF-3353-4D77-99A9-9EAC92AC4515}" destId="{6AC0862F-0AE7-463D-A3A2-D4D9DCB013A6}" srcOrd="2" destOrd="0" presId="urn:microsoft.com/office/officeart/2005/8/layout/process1"/>
    <dgm:cxn modelId="{34234714-5803-4F21-8F52-8EB4877F8870}" type="presParOf" srcId="{6D1F72EF-3353-4D77-99A9-9EAC92AC4515}" destId="{A87782D6-F6EB-4054-B2A6-F3C6A16CF71C}" srcOrd="3" destOrd="0" presId="urn:microsoft.com/office/officeart/2005/8/layout/process1"/>
    <dgm:cxn modelId="{6F4119EE-CC19-43C5-9CA4-58A90615C1E6}" type="presParOf" srcId="{A87782D6-F6EB-4054-B2A6-F3C6A16CF71C}" destId="{BE2F85B9-9007-46F5-8A62-428500CDE44C}" srcOrd="0" destOrd="0" presId="urn:microsoft.com/office/officeart/2005/8/layout/process1"/>
    <dgm:cxn modelId="{B99FB582-95EC-47E8-96E5-7279E6F06576}" type="presParOf" srcId="{6D1F72EF-3353-4D77-99A9-9EAC92AC4515}" destId="{2BB0678B-0E57-4D8D-8166-F71451B44F3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B55E26-2246-4E21-B8EC-42F8F6B3BC0E}" type="doc">
      <dgm:prSet loTypeId="urn:microsoft.com/office/officeart/2005/8/layout/process1" loCatId="process" qsTypeId="urn:microsoft.com/office/officeart/2005/8/quickstyle/simple1" qsCatId="simple" csTypeId="urn:microsoft.com/office/officeart/2005/8/colors/accent6_2" csCatId="accent6" phldr="1"/>
      <dgm:spPr/>
    </dgm:pt>
    <dgm:pt modelId="{39EF620D-B54A-4AED-9BFB-E2A27CC44B95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Unit Test</a:t>
          </a: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r>
            <a:rPr lang="en-US" dirty="0"/>
            <a:t>Take unit test on assigned chapters</a:t>
          </a:r>
        </a:p>
      </dgm:t>
    </dgm:pt>
    <dgm:pt modelId="{D785ACBD-74F1-4259-9D56-ACD01603BC28}" type="parTrans" cxnId="{2EC5E6A5-AE8A-4C04-9C80-5BACF0CA82BB}">
      <dgm:prSet/>
      <dgm:spPr/>
      <dgm:t>
        <a:bodyPr/>
        <a:lstStyle/>
        <a:p>
          <a:endParaRPr lang="en-US"/>
        </a:p>
      </dgm:t>
    </dgm:pt>
    <dgm:pt modelId="{1761EF06-1C39-4C4E-9EA9-2258E7F108BF}" type="sibTrans" cxnId="{2EC5E6A5-AE8A-4C04-9C80-5BACF0CA82BB}">
      <dgm:prSet/>
      <dgm:spPr/>
      <dgm:t>
        <a:bodyPr/>
        <a:lstStyle/>
        <a:p>
          <a:endParaRPr lang="en-US"/>
        </a:p>
      </dgm:t>
    </dgm:pt>
    <dgm:pt modelId="{B04B5CAB-628C-4E70-8F39-DB34360045A1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Retake Unit Test</a:t>
          </a: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r>
            <a:rPr lang="en-US" b="1" dirty="0">
              <a:solidFill>
                <a:srgbClr val="FFC000"/>
              </a:solidFill>
            </a:rPr>
            <a:t> </a:t>
          </a:r>
          <a:r>
            <a:rPr lang="en-US" dirty="0"/>
            <a:t>Take retake of unit test on any chapter(s).  You can earn PARTIAL credit if you do better (max of 90%)</a:t>
          </a:r>
        </a:p>
      </dgm:t>
    </dgm:pt>
    <dgm:pt modelId="{B57F1947-5F11-4773-BB67-F18E538B9210}" type="parTrans" cxnId="{20098BEB-A58C-4378-8F51-D0F797B7E6BD}">
      <dgm:prSet/>
      <dgm:spPr/>
      <dgm:t>
        <a:bodyPr/>
        <a:lstStyle/>
        <a:p>
          <a:endParaRPr lang="en-US"/>
        </a:p>
      </dgm:t>
    </dgm:pt>
    <dgm:pt modelId="{4FAE47D6-CAD9-4E01-BBE7-057C8D16E93D}" type="sibTrans" cxnId="{20098BEB-A58C-4378-8F51-D0F797B7E6BD}">
      <dgm:prSet/>
      <dgm:spPr/>
      <dgm:t>
        <a:bodyPr/>
        <a:lstStyle/>
        <a:p>
          <a:endParaRPr lang="en-US"/>
        </a:p>
      </dgm:t>
    </dgm:pt>
    <dgm:pt modelId="{DB43D4A6-D527-4182-A1F2-5D3C029B065E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Final Exam</a:t>
          </a:r>
        </a:p>
        <a:p>
          <a:endParaRPr lang="en-US" b="1" dirty="0">
            <a:solidFill>
              <a:srgbClr val="FFC000"/>
            </a:solidFill>
          </a:endParaRPr>
        </a:p>
        <a:p>
          <a:r>
            <a:rPr lang="en-US" b="0" dirty="0">
              <a:solidFill>
                <a:schemeClr val="bg1"/>
              </a:solidFill>
            </a:rPr>
            <a:t>Final exam is mandatory for all students but the questions on  it will  count as a retake also.  </a:t>
          </a:r>
          <a:r>
            <a:rPr lang="en-US" dirty="0"/>
            <a:t>You can earn PARTIAL credit if you do better (max of 90%)</a:t>
          </a:r>
          <a:endParaRPr lang="en-US" b="0" dirty="0">
            <a:solidFill>
              <a:schemeClr val="bg1"/>
            </a:solidFill>
          </a:endParaRPr>
        </a:p>
      </dgm:t>
    </dgm:pt>
    <dgm:pt modelId="{89B23C9E-2BC2-4AED-BA64-F072B3F1D90A}" type="parTrans" cxnId="{3BA5CD51-2AB1-404B-B34E-BEE41E598DBA}">
      <dgm:prSet/>
      <dgm:spPr/>
      <dgm:t>
        <a:bodyPr/>
        <a:lstStyle/>
        <a:p>
          <a:endParaRPr lang="en-US"/>
        </a:p>
      </dgm:t>
    </dgm:pt>
    <dgm:pt modelId="{1BAD7EA7-6900-491B-948C-CBF1BAEBAD2F}" type="sibTrans" cxnId="{3BA5CD51-2AB1-404B-B34E-BEE41E598DBA}">
      <dgm:prSet/>
      <dgm:spPr/>
      <dgm:t>
        <a:bodyPr/>
        <a:lstStyle/>
        <a:p>
          <a:endParaRPr lang="en-US"/>
        </a:p>
      </dgm:t>
    </dgm:pt>
    <dgm:pt modelId="{6D1F72EF-3353-4D77-99A9-9EAC92AC4515}" type="pres">
      <dgm:prSet presAssocID="{1BB55E26-2246-4E21-B8EC-42F8F6B3BC0E}" presName="Name0" presStyleCnt="0">
        <dgm:presLayoutVars>
          <dgm:dir/>
          <dgm:resizeHandles val="exact"/>
        </dgm:presLayoutVars>
      </dgm:prSet>
      <dgm:spPr/>
    </dgm:pt>
    <dgm:pt modelId="{81B0357A-DCB5-4D9A-BA3B-97D50BD86B53}" type="pres">
      <dgm:prSet presAssocID="{39EF620D-B54A-4AED-9BFB-E2A27CC44B95}" presName="node" presStyleLbl="node1" presStyleIdx="0" presStyleCnt="3">
        <dgm:presLayoutVars>
          <dgm:bulletEnabled val="1"/>
        </dgm:presLayoutVars>
      </dgm:prSet>
      <dgm:spPr/>
    </dgm:pt>
    <dgm:pt modelId="{E6DCDC6D-0BAE-4551-848B-288509E9174D}" type="pres">
      <dgm:prSet presAssocID="{1761EF06-1C39-4C4E-9EA9-2258E7F108BF}" presName="sibTrans" presStyleLbl="sibTrans2D1" presStyleIdx="0" presStyleCnt="2"/>
      <dgm:spPr/>
    </dgm:pt>
    <dgm:pt modelId="{F98A7FAF-BA12-42D8-96AA-911AEB6A8BF0}" type="pres">
      <dgm:prSet presAssocID="{1761EF06-1C39-4C4E-9EA9-2258E7F108BF}" presName="connectorText" presStyleLbl="sibTrans2D1" presStyleIdx="0" presStyleCnt="2"/>
      <dgm:spPr/>
    </dgm:pt>
    <dgm:pt modelId="{6AC0862F-0AE7-463D-A3A2-D4D9DCB013A6}" type="pres">
      <dgm:prSet presAssocID="{B04B5CAB-628C-4E70-8F39-DB34360045A1}" presName="node" presStyleLbl="node1" presStyleIdx="1" presStyleCnt="3">
        <dgm:presLayoutVars>
          <dgm:bulletEnabled val="1"/>
        </dgm:presLayoutVars>
      </dgm:prSet>
      <dgm:spPr/>
    </dgm:pt>
    <dgm:pt modelId="{A87782D6-F6EB-4054-B2A6-F3C6A16CF71C}" type="pres">
      <dgm:prSet presAssocID="{4FAE47D6-CAD9-4E01-BBE7-057C8D16E93D}" presName="sibTrans" presStyleLbl="sibTrans2D1" presStyleIdx="1" presStyleCnt="2"/>
      <dgm:spPr/>
    </dgm:pt>
    <dgm:pt modelId="{BE2F85B9-9007-46F5-8A62-428500CDE44C}" type="pres">
      <dgm:prSet presAssocID="{4FAE47D6-CAD9-4E01-BBE7-057C8D16E93D}" presName="connectorText" presStyleLbl="sibTrans2D1" presStyleIdx="1" presStyleCnt="2"/>
      <dgm:spPr/>
    </dgm:pt>
    <dgm:pt modelId="{2BB0678B-0E57-4D8D-8166-F71451B44F34}" type="pres">
      <dgm:prSet presAssocID="{DB43D4A6-D527-4182-A1F2-5D3C029B065E}" presName="node" presStyleLbl="node1" presStyleIdx="2" presStyleCnt="3">
        <dgm:presLayoutVars>
          <dgm:bulletEnabled val="1"/>
        </dgm:presLayoutVars>
      </dgm:prSet>
      <dgm:spPr/>
    </dgm:pt>
  </dgm:ptLst>
  <dgm:cxnLst>
    <dgm:cxn modelId="{3F05A047-9A02-4265-B178-380D1E982A2F}" type="presOf" srcId="{B04B5CAB-628C-4E70-8F39-DB34360045A1}" destId="{6AC0862F-0AE7-463D-A3A2-D4D9DCB013A6}" srcOrd="0" destOrd="0" presId="urn:microsoft.com/office/officeart/2005/8/layout/process1"/>
    <dgm:cxn modelId="{4E1F2A6B-B5FA-4591-B2A3-56AEBA707EE7}" type="presOf" srcId="{39EF620D-B54A-4AED-9BFB-E2A27CC44B95}" destId="{81B0357A-DCB5-4D9A-BA3B-97D50BD86B53}" srcOrd="0" destOrd="0" presId="urn:microsoft.com/office/officeart/2005/8/layout/process1"/>
    <dgm:cxn modelId="{3BA5CD51-2AB1-404B-B34E-BEE41E598DBA}" srcId="{1BB55E26-2246-4E21-B8EC-42F8F6B3BC0E}" destId="{DB43D4A6-D527-4182-A1F2-5D3C029B065E}" srcOrd="2" destOrd="0" parTransId="{89B23C9E-2BC2-4AED-BA64-F072B3F1D90A}" sibTransId="{1BAD7EA7-6900-491B-948C-CBF1BAEBAD2F}"/>
    <dgm:cxn modelId="{C2CAFD76-58A6-4182-9ADF-75145404FDCA}" type="presOf" srcId="{4FAE47D6-CAD9-4E01-BBE7-057C8D16E93D}" destId="{A87782D6-F6EB-4054-B2A6-F3C6A16CF71C}" srcOrd="0" destOrd="0" presId="urn:microsoft.com/office/officeart/2005/8/layout/process1"/>
    <dgm:cxn modelId="{61600E8E-0446-43C1-9F32-E9BA2B2D30D4}" type="presOf" srcId="{4FAE47D6-CAD9-4E01-BBE7-057C8D16E93D}" destId="{BE2F85B9-9007-46F5-8A62-428500CDE44C}" srcOrd="1" destOrd="0" presId="urn:microsoft.com/office/officeart/2005/8/layout/process1"/>
    <dgm:cxn modelId="{2EC5E6A5-AE8A-4C04-9C80-5BACF0CA82BB}" srcId="{1BB55E26-2246-4E21-B8EC-42F8F6B3BC0E}" destId="{39EF620D-B54A-4AED-9BFB-E2A27CC44B95}" srcOrd="0" destOrd="0" parTransId="{D785ACBD-74F1-4259-9D56-ACD01603BC28}" sibTransId="{1761EF06-1C39-4C4E-9EA9-2258E7F108BF}"/>
    <dgm:cxn modelId="{94031CC9-7312-4467-99A4-F24772815B3B}" type="presOf" srcId="{1761EF06-1C39-4C4E-9EA9-2258E7F108BF}" destId="{E6DCDC6D-0BAE-4551-848B-288509E9174D}" srcOrd="0" destOrd="0" presId="urn:microsoft.com/office/officeart/2005/8/layout/process1"/>
    <dgm:cxn modelId="{777B6ACD-FBB2-49D8-BEC3-F00CB808D0B6}" type="presOf" srcId="{1BB55E26-2246-4E21-B8EC-42F8F6B3BC0E}" destId="{6D1F72EF-3353-4D77-99A9-9EAC92AC4515}" srcOrd="0" destOrd="0" presId="urn:microsoft.com/office/officeart/2005/8/layout/process1"/>
    <dgm:cxn modelId="{B91B95CE-C06B-431E-870D-6F405D08FC0F}" type="presOf" srcId="{1761EF06-1C39-4C4E-9EA9-2258E7F108BF}" destId="{F98A7FAF-BA12-42D8-96AA-911AEB6A8BF0}" srcOrd="1" destOrd="0" presId="urn:microsoft.com/office/officeart/2005/8/layout/process1"/>
    <dgm:cxn modelId="{FC6937D1-C9F8-42DA-9820-F58B3A37D44A}" type="presOf" srcId="{DB43D4A6-D527-4182-A1F2-5D3C029B065E}" destId="{2BB0678B-0E57-4D8D-8166-F71451B44F34}" srcOrd="0" destOrd="0" presId="urn:microsoft.com/office/officeart/2005/8/layout/process1"/>
    <dgm:cxn modelId="{20098BEB-A58C-4378-8F51-D0F797B7E6BD}" srcId="{1BB55E26-2246-4E21-B8EC-42F8F6B3BC0E}" destId="{B04B5CAB-628C-4E70-8F39-DB34360045A1}" srcOrd="1" destOrd="0" parTransId="{B57F1947-5F11-4773-BB67-F18E538B9210}" sibTransId="{4FAE47D6-CAD9-4E01-BBE7-057C8D16E93D}"/>
    <dgm:cxn modelId="{BC1FB1EE-B32F-4B62-ACDA-CE9998606AE0}" type="presParOf" srcId="{6D1F72EF-3353-4D77-99A9-9EAC92AC4515}" destId="{81B0357A-DCB5-4D9A-BA3B-97D50BD86B53}" srcOrd="0" destOrd="0" presId="urn:microsoft.com/office/officeart/2005/8/layout/process1"/>
    <dgm:cxn modelId="{DC3E15CA-A4AC-4206-AF0D-CA2FF54BB305}" type="presParOf" srcId="{6D1F72EF-3353-4D77-99A9-9EAC92AC4515}" destId="{E6DCDC6D-0BAE-4551-848B-288509E9174D}" srcOrd="1" destOrd="0" presId="urn:microsoft.com/office/officeart/2005/8/layout/process1"/>
    <dgm:cxn modelId="{F723459E-A4E2-4B14-B795-39AC0D78B29B}" type="presParOf" srcId="{E6DCDC6D-0BAE-4551-848B-288509E9174D}" destId="{F98A7FAF-BA12-42D8-96AA-911AEB6A8BF0}" srcOrd="0" destOrd="0" presId="urn:microsoft.com/office/officeart/2005/8/layout/process1"/>
    <dgm:cxn modelId="{1E2D9161-D7EF-4026-B37E-035EF2AA0663}" type="presParOf" srcId="{6D1F72EF-3353-4D77-99A9-9EAC92AC4515}" destId="{6AC0862F-0AE7-463D-A3A2-D4D9DCB013A6}" srcOrd="2" destOrd="0" presId="urn:microsoft.com/office/officeart/2005/8/layout/process1"/>
    <dgm:cxn modelId="{34234714-5803-4F21-8F52-8EB4877F8870}" type="presParOf" srcId="{6D1F72EF-3353-4D77-99A9-9EAC92AC4515}" destId="{A87782D6-F6EB-4054-B2A6-F3C6A16CF71C}" srcOrd="3" destOrd="0" presId="urn:microsoft.com/office/officeart/2005/8/layout/process1"/>
    <dgm:cxn modelId="{6F4119EE-CC19-43C5-9CA4-58A90615C1E6}" type="presParOf" srcId="{A87782D6-F6EB-4054-B2A6-F3C6A16CF71C}" destId="{BE2F85B9-9007-46F5-8A62-428500CDE44C}" srcOrd="0" destOrd="0" presId="urn:microsoft.com/office/officeart/2005/8/layout/process1"/>
    <dgm:cxn modelId="{B99FB582-95EC-47E8-96E5-7279E6F06576}" type="presParOf" srcId="{6D1F72EF-3353-4D77-99A9-9EAC92AC4515}" destId="{2BB0678B-0E57-4D8D-8166-F71451B44F3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B55E26-2246-4E21-B8EC-42F8F6B3BC0E}" type="doc">
      <dgm:prSet loTypeId="urn:microsoft.com/office/officeart/2005/8/layout/process1" loCatId="process" qsTypeId="urn:microsoft.com/office/officeart/2005/8/quickstyle/simple1" qsCatId="simple" csTypeId="urn:microsoft.com/office/officeart/2005/8/colors/accent6_2" csCatId="accent6" phldr="1"/>
      <dgm:spPr/>
    </dgm:pt>
    <dgm:pt modelId="{39EF620D-B54A-4AED-9BFB-E2A27CC44B95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Before class</a:t>
          </a:r>
        </a:p>
        <a:p>
          <a:r>
            <a:rPr lang="en-US" dirty="0"/>
            <a:t>Do adaptive lessons assigned due before Tuesday class, see solution of MC questions for extra help with adaptive lessons</a:t>
          </a:r>
        </a:p>
      </dgm:t>
    </dgm:pt>
    <dgm:pt modelId="{D785ACBD-74F1-4259-9D56-ACD01603BC28}" type="parTrans" cxnId="{2EC5E6A5-AE8A-4C04-9C80-5BACF0CA82BB}">
      <dgm:prSet/>
      <dgm:spPr/>
      <dgm:t>
        <a:bodyPr/>
        <a:lstStyle/>
        <a:p>
          <a:endParaRPr lang="en-US"/>
        </a:p>
      </dgm:t>
    </dgm:pt>
    <dgm:pt modelId="{1761EF06-1C39-4C4E-9EA9-2258E7F108BF}" type="sibTrans" cxnId="{2EC5E6A5-AE8A-4C04-9C80-5BACF0CA82BB}">
      <dgm:prSet/>
      <dgm:spPr/>
      <dgm:t>
        <a:bodyPr/>
        <a:lstStyle/>
        <a:p>
          <a:endParaRPr lang="en-US"/>
        </a:p>
      </dgm:t>
    </dgm:pt>
    <dgm:pt modelId="{B04B5CAB-628C-4E70-8F39-DB34360045A1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During class</a:t>
          </a:r>
        </a:p>
        <a:p>
          <a:endParaRPr lang="en-US" b="1" dirty="0">
            <a:solidFill>
              <a:srgbClr val="FFC000"/>
            </a:solidFill>
          </a:endParaRPr>
        </a:p>
        <a:p>
          <a:r>
            <a:rPr lang="en-US" b="1" dirty="0">
              <a:solidFill>
                <a:srgbClr val="FFC000"/>
              </a:solidFill>
            </a:rPr>
            <a:t> </a:t>
          </a:r>
          <a:r>
            <a:rPr lang="en-US" dirty="0"/>
            <a:t>Minilectures, concept questions, free-response questions</a:t>
          </a:r>
        </a:p>
      </dgm:t>
    </dgm:pt>
    <dgm:pt modelId="{B57F1947-5F11-4773-BB67-F18E538B9210}" type="parTrans" cxnId="{20098BEB-A58C-4378-8F51-D0F797B7E6BD}">
      <dgm:prSet/>
      <dgm:spPr/>
      <dgm:t>
        <a:bodyPr/>
        <a:lstStyle/>
        <a:p>
          <a:endParaRPr lang="en-US"/>
        </a:p>
      </dgm:t>
    </dgm:pt>
    <dgm:pt modelId="{4FAE47D6-CAD9-4E01-BBE7-057C8D16E93D}" type="sibTrans" cxnId="{20098BEB-A58C-4378-8F51-D0F797B7E6BD}">
      <dgm:prSet/>
      <dgm:spPr/>
      <dgm:t>
        <a:bodyPr/>
        <a:lstStyle/>
        <a:p>
          <a:endParaRPr lang="en-US"/>
        </a:p>
      </dgm:t>
    </dgm:pt>
    <dgm:pt modelId="{DB43D4A6-D527-4182-A1F2-5D3C029B065E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After class</a:t>
          </a:r>
        </a:p>
        <a:p>
          <a:endParaRPr lang="en-US" b="1" dirty="0">
            <a:solidFill>
              <a:srgbClr val="FFC000"/>
            </a:solidFill>
          </a:endParaRPr>
        </a:p>
        <a:p>
          <a:r>
            <a:rPr lang="en-US" dirty="0"/>
            <a:t> Read textbook pages, see solution of MC questions, do problem set questions from textbook yourself</a:t>
          </a:r>
        </a:p>
      </dgm:t>
    </dgm:pt>
    <dgm:pt modelId="{89B23C9E-2BC2-4AED-BA64-F072B3F1D90A}" type="parTrans" cxnId="{3BA5CD51-2AB1-404B-B34E-BEE41E598DBA}">
      <dgm:prSet/>
      <dgm:spPr/>
      <dgm:t>
        <a:bodyPr/>
        <a:lstStyle/>
        <a:p>
          <a:endParaRPr lang="en-US"/>
        </a:p>
      </dgm:t>
    </dgm:pt>
    <dgm:pt modelId="{1BAD7EA7-6900-491B-948C-CBF1BAEBAD2F}" type="sibTrans" cxnId="{3BA5CD51-2AB1-404B-B34E-BEE41E598DBA}">
      <dgm:prSet/>
      <dgm:spPr/>
      <dgm:t>
        <a:bodyPr/>
        <a:lstStyle/>
        <a:p>
          <a:endParaRPr lang="en-US"/>
        </a:p>
      </dgm:t>
    </dgm:pt>
    <dgm:pt modelId="{6D1F72EF-3353-4D77-99A9-9EAC92AC4515}" type="pres">
      <dgm:prSet presAssocID="{1BB55E26-2246-4E21-B8EC-42F8F6B3BC0E}" presName="Name0" presStyleCnt="0">
        <dgm:presLayoutVars>
          <dgm:dir/>
          <dgm:resizeHandles val="exact"/>
        </dgm:presLayoutVars>
      </dgm:prSet>
      <dgm:spPr/>
    </dgm:pt>
    <dgm:pt modelId="{81B0357A-DCB5-4D9A-BA3B-97D50BD86B53}" type="pres">
      <dgm:prSet presAssocID="{39EF620D-B54A-4AED-9BFB-E2A27CC44B95}" presName="node" presStyleLbl="node1" presStyleIdx="0" presStyleCnt="3">
        <dgm:presLayoutVars>
          <dgm:bulletEnabled val="1"/>
        </dgm:presLayoutVars>
      </dgm:prSet>
      <dgm:spPr/>
    </dgm:pt>
    <dgm:pt modelId="{E6DCDC6D-0BAE-4551-848B-288509E9174D}" type="pres">
      <dgm:prSet presAssocID="{1761EF06-1C39-4C4E-9EA9-2258E7F108BF}" presName="sibTrans" presStyleLbl="sibTrans2D1" presStyleIdx="0" presStyleCnt="2"/>
      <dgm:spPr/>
    </dgm:pt>
    <dgm:pt modelId="{F98A7FAF-BA12-42D8-96AA-911AEB6A8BF0}" type="pres">
      <dgm:prSet presAssocID="{1761EF06-1C39-4C4E-9EA9-2258E7F108BF}" presName="connectorText" presStyleLbl="sibTrans2D1" presStyleIdx="0" presStyleCnt="2"/>
      <dgm:spPr/>
    </dgm:pt>
    <dgm:pt modelId="{6AC0862F-0AE7-463D-A3A2-D4D9DCB013A6}" type="pres">
      <dgm:prSet presAssocID="{B04B5CAB-628C-4E70-8F39-DB34360045A1}" presName="node" presStyleLbl="node1" presStyleIdx="1" presStyleCnt="3">
        <dgm:presLayoutVars>
          <dgm:bulletEnabled val="1"/>
        </dgm:presLayoutVars>
      </dgm:prSet>
      <dgm:spPr/>
    </dgm:pt>
    <dgm:pt modelId="{A87782D6-F6EB-4054-B2A6-F3C6A16CF71C}" type="pres">
      <dgm:prSet presAssocID="{4FAE47D6-CAD9-4E01-BBE7-057C8D16E93D}" presName="sibTrans" presStyleLbl="sibTrans2D1" presStyleIdx="1" presStyleCnt="2"/>
      <dgm:spPr/>
    </dgm:pt>
    <dgm:pt modelId="{BE2F85B9-9007-46F5-8A62-428500CDE44C}" type="pres">
      <dgm:prSet presAssocID="{4FAE47D6-CAD9-4E01-BBE7-057C8D16E93D}" presName="connectorText" presStyleLbl="sibTrans2D1" presStyleIdx="1" presStyleCnt="2"/>
      <dgm:spPr/>
    </dgm:pt>
    <dgm:pt modelId="{2BB0678B-0E57-4D8D-8166-F71451B44F34}" type="pres">
      <dgm:prSet presAssocID="{DB43D4A6-D527-4182-A1F2-5D3C029B065E}" presName="node" presStyleLbl="node1" presStyleIdx="2" presStyleCnt="3">
        <dgm:presLayoutVars>
          <dgm:bulletEnabled val="1"/>
        </dgm:presLayoutVars>
      </dgm:prSet>
      <dgm:spPr/>
    </dgm:pt>
  </dgm:ptLst>
  <dgm:cxnLst>
    <dgm:cxn modelId="{3F05A047-9A02-4265-B178-380D1E982A2F}" type="presOf" srcId="{B04B5CAB-628C-4E70-8F39-DB34360045A1}" destId="{6AC0862F-0AE7-463D-A3A2-D4D9DCB013A6}" srcOrd="0" destOrd="0" presId="urn:microsoft.com/office/officeart/2005/8/layout/process1"/>
    <dgm:cxn modelId="{4E1F2A6B-B5FA-4591-B2A3-56AEBA707EE7}" type="presOf" srcId="{39EF620D-B54A-4AED-9BFB-E2A27CC44B95}" destId="{81B0357A-DCB5-4D9A-BA3B-97D50BD86B53}" srcOrd="0" destOrd="0" presId="urn:microsoft.com/office/officeart/2005/8/layout/process1"/>
    <dgm:cxn modelId="{3BA5CD51-2AB1-404B-B34E-BEE41E598DBA}" srcId="{1BB55E26-2246-4E21-B8EC-42F8F6B3BC0E}" destId="{DB43D4A6-D527-4182-A1F2-5D3C029B065E}" srcOrd="2" destOrd="0" parTransId="{89B23C9E-2BC2-4AED-BA64-F072B3F1D90A}" sibTransId="{1BAD7EA7-6900-491B-948C-CBF1BAEBAD2F}"/>
    <dgm:cxn modelId="{C2CAFD76-58A6-4182-9ADF-75145404FDCA}" type="presOf" srcId="{4FAE47D6-CAD9-4E01-BBE7-057C8D16E93D}" destId="{A87782D6-F6EB-4054-B2A6-F3C6A16CF71C}" srcOrd="0" destOrd="0" presId="urn:microsoft.com/office/officeart/2005/8/layout/process1"/>
    <dgm:cxn modelId="{61600E8E-0446-43C1-9F32-E9BA2B2D30D4}" type="presOf" srcId="{4FAE47D6-CAD9-4E01-BBE7-057C8D16E93D}" destId="{BE2F85B9-9007-46F5-8A62-428500CDE44C}" srcOrd="1" destOrd="0" presId="urn:microsoft.com/office/officeart/2005/8/layout/process1"/>
    <dgm:cxn modelId="{2EC5E6A5-AE8A-4C04-9C80-5BACF0CA82BB}" srcId="{1BB55E26-2246-4E21-B8EC-42F8F6B3BC0E}" destId="{39EF620D-B54A-4AED-9BFB-E2A27CC44B95}" srcOrd="0" destOrd="0" parTransId="{D785ACBD-74F1-4259-9D56-ACD01603BC28}" sibTransId="{1761EF06-1C39-4C4E-9EA9-2258E7F108BF}"/>
    <dgm:cxn modelId="{94031CC9-7312-4467-99A4-F24772815B3B}" type="presOf" srcId="{1761EF06-1C39-4C4E-9EA9-2258E7F108BF}" destId="{E6DCDC6D-0BAE-4551-848B-288509E9174D}" srcOrd="0" destOrd="0" presId="urn:microsoft.com/office/officeart/2005/8/layout/process1"/>
    <dgm:cxn modelId="{777B6ACD-FBB2-49D8-BEC3-F00CB808D0B6}" type="presOf" srcId="{1BB55E26-2246-4E21-B8EC-42F8F6B3BC0E}" destId="{6D1F72EF-3353-4D77-99A9-9EAC92AC4515}" srcOrd="0" destOrd="0" presId="urn:microsoft.com/office/officeart/2005/8/layout/process1"/>
    <dgm:cxn modelId="{B91B95CE-C06B-431E-870D-6F405D08FC0F}" type="presOf" srcId="{1761EF06-1C39-4C4E-9EA9-2258E7F108BF}" destId="{F98A7FAF-BA12-42D8-96AA-911AEB6A8BF0}" srcOrd="1" destOrd="0" presId="urn:microsoft.com/office/officeart/2005/8/layout/process1"/>
    <dgm:cxn modelId="{FC6937D1-C9F8-42DA-9820-F58B3A37D44A}" type="presOf" srcId="{DB43D4A6-D527-4182-A1F2-5D3C029B065E}" destId="{2BB0678B-0E57-4D8D-8166-F71451B44F34}" srcOrd="0" destOrd="0" presId="urn:microsoft.com/office/officeart/2005/8/layout/process1"/>
    <dgm:cxn modelId="{20098BEB-A58C-4378-8F51-D0F797B7E6BD}" srcId="{1BB55E26-2246-4E21-B8EC-42F8F6B3BC0E}" destId="{B04B5CAB-628C-4E70-8F39-DB34360045A1}" srcOrd="1" destOrd="0" parTransId="{B57F1947-5F11-4773-BB67-F18E538B9210}" sibTransId="{4FAE47D6-CAD9-4E01-BBE7-057C8D16E93D}"/>
    <dgm:cxn modelId="{BC1FB1EE-B32F-4B62-ACDA-CE9998606AE0}" type="presParOf" srcId="{6D1F72EF-3353-4D77-99A9-9EAC92AC4515}" destId="{81B0357A-DCB5-4D9A-BA3B-97D50BD86B53}" srcOrd="0" destOrd="0" presId="urn:microsoft.com/office/officeart/2005/8/layout/process1"/>
    <dgm:cxn modelId="{DC3E15CA-A4AC-4206-AF0D-CA2FF54BB305}" type="presParOf" srcId="{6D1F72EF-3353-4D77-99A9-9EAC92AC4515}" destId="{E6DCDC6D-0BAE-4551-848B-288509E9174D}" srcOrd="1" destOrd="0" presId="urn:microsoft.com/office/officeart/2005/8/layout/process1"/>
    <dgm:cxn modelId="{F723459E-A4E2-4B14-B795-39AC0D78B29B}" type="presParOf" srcId="{E6DCDC6D-0BAE-4551-848B-288509E9174D}" destId="{F98A7FAF-BA12-42D8-96AA-911AEB6A8BF0}" srcOrd="0" destOrd="0" presId="urn:microsoft.com/office/officeart/2005/8/layout/process1"/>
    <dgm:cxn modelId="{1E2D9161-D7EF-4026-B37E-035EF2AA0663}" type="presParOf" srcId="{6D1F72EF-3353-4D77-99A9-9EAC92AC4515}" destId="{6AC0862F-0AE7-463D-A3A2-D4D9DCB013A6}" srcOrd="2" destOrd="0" presId="urn:microsoft.com/office/officeart/2005/8/layout/process1"/>
    <dgm:cxn modelId="{34234714-5803-4F21-8F52-8EB4877F8870}" type="presParOf" srcId="{6D1F72EF-3353-4D77-99A9-9EAC92AC4515}" destId="{A87782D6-F6EB-4054-B2A6-F3C6A16CF71C}" srcOrd="3" destOrd="0" presId="urn:microsoft.com/office/officeart/2005/8/layout/process1"/>
    <dgm:cxn modelId="{6F4119EE-CC19-43C5-9CA4-58A90615C1E6}" type="presParOf" srcId="{A87782D6-F6EB-4054-B2A6-F3C6A16CF71C}" destId="{BE2F85B9-9007-46F5-8A62-428500CDE44C}" srcOrd="0" destOrd="0" presId="urn:microsoft.com/office/officeart/2005/8/layout/process1"/>
    <dgm:cxn modelId="{B99FB582-95EC-47E8-96E5-7279E6F06576}" type="presParOf" srcId="{6D1F72EF-3353-4D77-99A9-9EAC92AC4515}" destId="{2BB0678B-0E57-4D8D-8166-F71451B44F3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0357A-DCB5-4D9A-BA3B-97D50BD86B53}">
      <dsp:nvSpPr>
        <dsp:cNvPr id="0" name=""/>
        <dsp:cNvSpPr/>
      </dsp:nvSpPr>
      <dsp:spPr>
        <a:xfrm>
          <a:off x="0" y="136440"/>
          <a:ext cx="2281981" cy="262271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FFC000"/>
              </a:solidFill>
            </a:rPr>
            <a:t>Before Tuesday class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Have all the assigned modules including post-class quizzes and problem sets. done. Check syllabus link in CANVAS</a:t>
          </a:r>
        </a:p>
      </dsp:txBody>
      <dsp:txXfrm>
        <a:off x="66837" y="203277"/>
        <a:ext cx="2148307" cy="2489044"/>
      </dsp:txXfrm>
    </dsp:sp>
    <dsp:sp modelId="{E6DCDC6D-0BAE-4551-848B-288509E9174D}">
      <dsp:nvSpPr>
        <dsp:cNvPr id="0" name=""/>
        <dsp:cNvSpPr/>
      </dsp:nvSpPr>
      <dsp:spPr>
        <a:xfrm>
          <a:off x="2512088" y="1164834"/>
          <a:ext cx="487826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512088" y="1278020"/>
        <a:ext cx="341478" cy="339559"/>
      </dsp:txXfrm>
    </dsp:sp>
    <dsp:sp modelId="{6AC0862F-0AE7-463D-A3A2-D4D9DCB013A6}">
      <dsp:nvSpPr>
        <dsp:cNvPr id="0" name=""/>
        <dsp:cNvSpPr/>
      </dsp:nvSpPr>
      <dsp:spPr>
        <a:xfrm>
          <a:off x="3202409" y="136440"/>
          <a:ext cx="2281981" cy="262271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FFC000"/>
              </a:solidFill>
            </a:rPr>
            <a:t>During class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b="1" kern="1200" dirty="0">
            <a:solidFill>
              <a:srgbClr val="FFC000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FFC000"/>
              </a:solidFill>
            </a:rPr>
            <a:t> </a:t>
          </a:r>
          <a:r>
            <a:rPr lang="en-US" sz="1700" kern="1200" dirty="0"/>
            <a:t>Attend lectures, answer concept questions via </a:t>
          </a:r>
          <a:r>
            <a:rPr lang="en-US" sz="1700" kern="1200" dirty="0" err="1"/>
            <a:t>PollEverywhere</a:t>
          </a:r>
          <a:r>
            <a:rPr lang="en-US" sz="1700" kern="1200" dirty="0"/>
            <a:t>, free-response questions.</a:t>
          </a:r>
        </a:p>
      </dsp:txBody>
      <dsp:txXfrm>
        <a:off x="3269246" y="203277"/>
        <a:ext cx="2148307" cy="2489044"/>
      </dsp:txXfrm>
    </dsp:sp>
    <dsp:sp modelId="{A87782D6-F6EB-4054-B2A6-F3C6A16CF71C}">
      <dsp:nvSpPr>
        <dsp:cNvPr id="0" name=""/>
        <dsp:cNvSpPr/>
      </dsp:nvSpPr>
      <dsp:spPr>
        <a:xfrm>
          <a:off x="5712588" y="1164834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712588" y="1278020"/>
        <a:ext cx="338646" cy="339559"/>
      </dsp:txXfrm>
    </dsp:sp>
    <dsp:sp modelId="{2BB0678B-0E57-4D8D-8166-F71451B44F34}">
      <dsp:nvSpPr>
        <dsp:cNvPr id="0" name=""/>
        <dsp:cNvSpPr/>
      </dsp:nvSpPr>
      <dsp:spPr>
        <a:xfrm>
          <a:off x="6397183" y="136440"/>
          <a:ext cx="2281981" cy="262271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FFC000"/>
              </a:solidFill>
            </a:rPr>
            <a:t>After every class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Finish assigned modules including textbook pages,  post-class quizzes, multiple-choice quiz solutions, and problem sets as per CANVAS announcement of the week.</a:t>
          </a:r>
        </a:p>
      </dsp:txBody>
      <dsp:txXfrm>
        <a:off x="6464020" y="203277"/>
        <a:ext cx="2148307" cy="24890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0357A-DCB5-4D9A-BA3B-97D50BD86B53}">
      <dsp:nvSpPr>
        <dsp:cNvPr id="0" name=""/>
        <dsp:cNvSpPr/>
      </dsp:nvSpPr>
      <dsp:spPr>
        <a:xfrm>
          <a:off x="7634" y="134890"/>
          <a:ext cx="2281981" cy="310206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Unit Test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Take unit test on assigned chapters</a:t>
          </a:r>
        </a:p>
      </dsp:txBody>
      <dsp:txXfrm>
        <a:off x="74471" y="201727"/>
        <a:ext cx="2148307" cy="2968394"/>
      </dsp:txXfrm>
    </dsp:sp>
    <dsp:sp modelId="{E6DCDC6D-0BAE-4551-848B-288509E9174D}">
      <dsp:nvSpPr>
        <dsp:cNvPr id="0" name=""/>
        <dsp:cNvSpPr/>
      </dsp:nvSpPr>
      <dsp:spPr>
        <a:xfrm>
          <a:off x="2517814" y="1402959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517814" y="1516145"/>
        <a:ext cx="338646" cy="339559"/>
      </dsp:txXfrm>
    </dsp:sp>
    <dsp:sp modelId="{6AC0862F-0AE7-463D-A3A2-D4D9DCB013A6}">
      <dsp:nvSpPr>
        <dsp:cNvPr id="0" name=""/>
        <dsp:cNvSpPr/>
      </dsp:nvSpPr>
      <dsp:spPr>
        <a:xfrm>
          <a:off x="3202409" y="134890"/>
          <a:ext cx="2281981" cy="310206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Retake Unit Test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 </a:t>
          </a:r>
          <a:r>
            <a:rPr lang="en-US" sz="1800" kern="1200" dirty="0"/>
            <a:t>Take retake of unit test on any chapter(s).  You can earn PARTIAL credit if you do better (max of 90%)</a:t>
          </a:r>
        </a:p>
      </dsp:txBody>
      <dsp:txXfrm>
        <a:off x="3269246" y="201727"/>
        <a:ext cx="2148307" cy="2968394"/>
      </dsp:txXfrm>
    </dsp:sp>
    <dsp:sp modelId="{A87782D6-F6EB-4054-B2A6-F3C6A16CF71C}">
      <dsp:nvSpPr>
        <dsp:cNvPr id="0" name=""/>
        <dsp:cNvSpPr/>
      </dsp:nvSpPr>
      <dsp:spPr>
        <a:xfrm>
          <a:off x="5712588" y="1402959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712588" y="1516145"/>
        <a:ext cx="338646" cy="339559"/>
      </dsp:txXfrm>
    </dsp:sp>
    <dsp:sp modelId="{2BB0678B-0E57-4D8D-8166-F71451B44F34}">
      <dsp:nvSpPr>
        <dsp:cNvPr id="0" name=""/>
        <dsp:cNvSpPr/>
      </dsp:nvSpPr>
      <dsp:spPr>
        <a:xfrm>
          <a:off x="6397183" y="134890"/>
          <a:ext cx="2281981" cy="310206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Final Exam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chemeClr val="bg1"/>
              </a:solidFill>
            </a:rPr>
            <a:t>Final exam is mandatory for all students but the questions on  it will  count as a retake also.  </a:t>
          </a:r>
          <a:r>
            <a:rPr lang="en-US" sz="1800" kern="1200" dirty="0"/>
            <a:t>You can earn PARTIAL credit if you do better (max of 90%)</a:t>
          </a:r>
          <a:endParaRPr lang="en-US" sz="1800" b="0" kern="1200" dirty="0">
            <a:solidFill>
              <a:schemeClr val="bg1"/>
            </a:solidFill>
          </a:endParaRPr>
        </a:p>
      </dsp:txBody>
      <dsp:txXfrm>
        <a:off x="6464020" y="201727"/>
        <a:ext cx="2148307" cy="29683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0357A-DCB5-4D9A-BA3B-97D50BD86B53}">
      <dsp:nvSpPr>
        <dsp:cNvPr id="0" name=""/>
        <dsp:cNvSpPr/>
      </dsp:nvSpPr>
      <dsp:spPr>
        <a:xfrm>
          <a:off x="7634" y="849001"/>
          <a:ext cx="2281981" cy="236599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Before class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Do adaptive lessons assigned due before Tuesday class, see solution of MC questions for extra help with adaptive lessons</a:t>
          </a:r>
        </a:p>
      </dsp:txBody>
      <dsp:txXfrm>
        <a:off x="74471" y="915838"/>
        <a:ext cx="2148307" cy="2232322"/>
      </dsp:txXfrm>
    </dsp:sp>
    <dsp:sp modelId="{E6DCDC6D-0BAE-4551-848B-288509E9174D}">
      <dsp:nvSpPr>
        <dsp:cNvPr id="0" name=""/>
        <dsp:cNvSpPr/>
      </dsp:nvSpPr>
      <dsp:spPr>
        <a:xfrm>
          <a:off x="2517814" y="1749034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517814" y="1862220"/>
        <a:ext cx="338646" cy="339559"/>
      </dsp:txXfrm>
    </dsp:sp>
    <dsp:sp modelId="{6AC0862F-0AE7-463D-A3A2-D4D9DCB013A6}">
      <dsp:nvSpPr>
        <dsp:cNvPr id="0" name=""/>
        <dsp:cNvSpPr/>
      </dsp:nvSpPr>
      <dsp:spPr>
        <a:xfrm>
          <a:off x="3202409" y="849001"/>
          <a:ext cx="2281981" cy="236599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During class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 </a:t>
          </a:r>
          <a:r>
            <a:rPr lang="en-US" sz="1800" kern="1200" dirty="0"/>
            <a:t>Minilectures, concept questions, free-response questions</a:t>
          </a:r>
        </a:p>
      </dsp:txBody>
      <dsp:txXfrm>
        <a:off x="3269246" y="915838"/>
        <a:ext cx="2148307" cy="2232322"/>
      </dsp:txXfrm>
    </dsp:sp>
    <dsp:sp modelId="{A87782D6-F6EB-4054-B2A6-F3C6A16CF71C}">
      <dsp:nvSpPr>
        <dsp:cNvPr id="0" name=""/>
        <dsp:cNvSpPr/>
      </dsp:nvSpPr>
      <dsp:spPr>
        <a:xfrm>
          <a:off x="5712588" y="1749034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712588" y="1862220"/>
        <a:ext cx="338646" cy="339559"/>
      </dsp:txXfrm>
    </dsp:sp>
    <dsp:sp modelId="{2BB0678B-0E57-4D8D-8166-F71451B44F34}">
      <dsp:nvSpPr>
        <dsp:cNvPr id="0" name=""/>
        <dsp:cNvSpPr/>
      </dsp:nvSpPr>
      <dsp:spPr>
        <a:xfrm>
          <a:off x="6397183" y="849001"/>
          <a:ext cx="2281981" cy="236599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After class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Read textbook pages, see solution of MC questions, do problem set questions from textbook yourself</a:t>
          </a:r>
        </a:p>
      </dsp:txBody>
      <dsp:txXfrm>
        <a:off x="6464020" y="915838"/>
        <a:ext cx="2148307" cy="22323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E047939-EE69-4454-B940-7C2801E457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1638" y="522288"/>
            <a:ext cx="3717925" cy="27876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DB5276B-D7CA-4480-ACAA-643F4E1B1F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2975"/>
            <a:ext cx="7000875" cy="3309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52FF4F86-F606-494A-8246-B1A102C2F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F4B37818-1861-48DB-8F8D-CAFE26493F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BFEE599-B333-44B7-8EC1-48A115687F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BA3927E-3772-4D98-99C4-EEE1EF0A82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FD4B380-AB38-486E-9F94-AA3356FB79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4DCDEB6-5530-4BA2-A474-025F4448B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A5ECA96-B717-46AF-89A8-928D963EEA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20F51F2-6009-40A0-9490-89DFC3E707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3944659-EE09-435A-A134-6E783D57FA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53D47D3-4248-43A6-8814-BEAAB2788D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7517983-883E-4E17-8472-B063827A6C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09A47F7-41D0-4BED-B2BC-DF2E3A4E2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99951CF-226D-4703-844D-6CC56CBB89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2B72EC4-5A31-4353-B11A-B545B60F1D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3475038"/>
            <a:ext cx="7042150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3" tIns="48326" rIns="96653" bIns="48326"/>
          <a:lstStyle/>
          <a:p>
            <a:r>
              <a:rPr lang="en-US" altLang="en-US"/>
              <a:t>Oldest city’s oldest bascule bridge – the Bridge of Lions in St. Augustine, Florida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634A1C3-6448-4702-93F0-25D6743BE8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16D3BB5-E0D2-4F4A-8601-7964F29D71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CE84667-9FAF-4A2C-9E46-D52CA3AC3A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0C3199F7-396A-4F88-905E-95917B4B7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3475038"/>
            <a:ext cx="7042150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3" tIns="48326" rIns="96653" bIns="48326"/>
          <a:lstStyle/>
          <a:p>
            <a:r>
              <a:rPr lang="en-US" altLang="en-US"/>
              <a:t>THG picture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3E8C63F-1566-4281-BC8B-2E4DD8DBC2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55CD0FF-42BD-4D12-8AA3-A2965DCE31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906AE3F-C6F8-4781-9360-80D1F26147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2D2A353-4307-483C-B0B6-6C8FE3F82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0BF946DE-7DC4-4831-90EF-2C72718C8F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0C63246-02F9-44CD-987E-41A28D5D7D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DABC742-B3C8-466F-824C-3E3344C359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3A6F364-D8F5-4F7A-8E5D-9FC5E8EA2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82077227-2095-4068-AF84-647186E49A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860528A-5B35-432B-92C6-00BE433A16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F9CF1FB-00D0-4653-8151-96C4D30123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70E2E9B-C14A-4680-A88B-77D9E37E93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B8F8F2EB-876E-49EA-9F52-2953D3B041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A7F2832-E073-4471-A64C-7C8A43E8FE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73EDA9E-0294-4BD8-AB60-242DEE888E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5816286-4518-4EE9-A841-FEA01C5CF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2228236-4C71-44E2-95F4-CE50A5F39B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3F3C5F3-B3A9-410B-A420-3D34DC98C5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46D4539-3162-4CA2-9746-4DD364BE95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50E7681-31D8-4906-B141-5019CFAE5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46D4539-3162-4CA2-9746-4DD364BE95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50E7681-31D8-4906-B141-5019CFAE5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0871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01D9BE18-EC43-4C86-9D6E-B0A60C53AB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420B0A7-220D-486A-B527-5F53353A26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https://www.polleverywhere.com/multiple_choice_polls/1L3EKVqzE1ibEMP0XxQTS?state=opened&amp;flow=Default&amp;onscreen=persist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4223D4-2E3D-CC57-0BFE-1B21CC61187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691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Steel Cylindrical Shaft
https://www.polleverywhere.com/multiple_choice_polls/b6Gn2SwTyqzuI33lIp08l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0C5C1A-F1A8-8EEA-6A16-5D912F0584D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9171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$$f(x)$$ vs $$x$$ curve, and the magnitude of the areas $$A_1$$ and $$A_2$$ as shown, the value of $$\\displaystyle \\int_{-4}^{4}{f(x)dx}$$ is
https://www.polleverywhere.com/multiple_choice_polls/7Cdqwhcu6DNwSGPSCAjgu?state=opened&amp;flow=Default&amp;onscreen=persist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6BC406-924B-C8BA-2C6B-3CC2E017049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511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Arrange the four steps of solving an engineering problem by moving the four blocks in the correct order.
https://www.polleverywhere.com/ranking_polls/FPP0eX74YqSzNwLnEEq22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00B6BE-0BC5-0A31-D379-22AEFBC3325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136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E676FE44-80D4-49AC-B946-7F0F1EDB8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A7CB69C-8BEA-4919-A9B3-80E22A5C5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A1C343C-F1B0-40A4-98FD-0361F0B127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4C469DB3-9FE2-437D-AF4A-902283F40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59F2FA30-1480-4695-9BB0-BD4F3F1E30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3C83AB4-B2F3-4D26-8383-7DDFA65546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D8185D1-DABF-4C95-8D69-DAF056C35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9856CF8-17E3-490C-824E-B6E857FC8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7015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D8185D1-DABF-4C95-8D69-DAF056C35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9856CF8-17E3-490C-824E-B6E857FC8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028CD53-1E2A-49B2-B8A4-6BE2408FA3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1C87EDF6-99F5-4757-BD54-E9DBEF961C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8C58B7BF-0FF1-49EA-A55F-A835C6862F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57B2636C-6AEF-42AB-8B84-CC40A30553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32A9A26F-25E8-47E8-8C72-ECB46CE177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40AC439B-77EE-4C24-9E93-66A125A79A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5049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0AC0028C-BC02-425B-89D8-BC16FE8AB1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0E1563E6-8B6B-4FE9-AAE6-237F3625A8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12408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72378C5E-A986-4958-BA0A-0CCC619CAF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D5C40BFD-DD47-4D2F-ACBA-8FA342D87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E60650A-C0A3-498F-8557-0CB0A716A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F3234AFC-3405-41B3-8727-2BC4546200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9CF858F9-10D7-4169-B822-9F24013B32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3C02A0D4-E412-45F3-99FA-5D1307293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2613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9CF858F9-10D7-4169-B822-9F24013B32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3C02A0D4-E412-45F3-99FA-5D1307293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55B18573-5DC0-4356-B532-14BF031C5A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441DF55-7AA2-4391-B3F9-9BF8CD04E8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040A84AC-4544-4A95-8C7E-3350E567D96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33771B23-AC43-4A23-8634-B5ED2B53856E}" type="slidenum">
              <a:rPr lang="en-US" altLang="en-US"/>
              <a:pPr algn="ctr" eaLnBrk="1" hangingPunct="1"/>
              <a:t>51</a:t>
            </a:fld>
            <a:endParaRPr lang="en-US" altLang="en-US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B8F7FB30-4351-474A-8F97-7B72751E5B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F6F50D0C-15D4-4FC8-A20C-70549985BC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E80180A-3C98-4E8E-B670-928FF45D50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1E3E9-DD0E-4668-8C47-24B46DE8325E}" type="datetime1">
              <a:rPr lang="en-US"/>
              <a:pPr>
                <a:defRPr/>
              </a:pPr>
              <a:t>1/6/2023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681529-2CB7-4F96-A95E-9C5786AD4E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6C99A5B-1E09-4FC1-9AD0-B53FC51C6A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6FDB1-0A4B-42BF-8E10-2D04744CD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327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19018-6EA7-4234-BBA8-F0D0FD4FA6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552D4-4460-457C-BE4A-DED4B16B47B7}" type="datetime1">
              <a:rPr lang="en-US"/>
              <a:pPr>
                <a:defRPr/>
              </a:pPr>
              <a:t>1/6/2023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C90B9C-D3F1-442B-88A4-5A752FB9CE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551FED-047A-4CF8-B4D9-49A25ABDB1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535D-DF90-4B08-816C-35C68DE8E6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75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1685BAA-6A78-465C-B58E-3886BC5F1E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BC827-4CA6-47CE-8B8C-D3861DEC8098}" type="datetime1">
              <a:rPr lang="en-US"/>
              <a:pPr>
                <a:defRPr/>
              </a:pPr>
              <a:t>1/6/2023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A9DB755-328A-48D6-A828-35339543EE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FE0C6ED-7B1F-4C41-BE9B-4FDA991D3E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69CFA-5E1F-4FA7-BEA3-587A425A56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012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BF1E6AE-041B-4C27-B976-C3353CF585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FBBB8-3CFD-4074-8907-C100C8CA6AE2}" type="datetime1">
              <a:rPr lang="en-US"/>
              <a:pPr>
                <a:defRPr/>
              </a:pPr>
              <a:t>1/6/2023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6157881-CE80-4CB7-864F-47E3C1E80F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8E74419-F178-46A6-B55D-39748A17D5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674DF-BCEE-4316-BAA7-44DAD22DB7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413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05FECC-94EC-4EF9-B561-742C557F83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4A3EF-EA20-436C-AFFD-30AF2BA8FD9E}" type="datetime1">
              <a:rPr lang="en-US"/>
              <a:pPr>
                <a:defRPr/>
              </a:pPr>
              <a:t>1/6/2023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03F5A5-DB0D-4A3B-A22D-159AE71E4C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10ECC7-94F6-473A-ACA8-78BB3FDC0A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8E70F-BD6A-477B-8F33-8DB3C1B48F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39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  <p:sldLayoutId id="2147484139" r:id="rId13"/>
    <p:sldLayoutId id="2147484140" r:id="rId14"/>
    <p:sldLayoutId id="2147484141" r:id="rId15"/>
    <p:sldLayoutId id="2147484142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hyperlink" Target="http://numericalmethods.eng.usf.ed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11.jpe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5" Type="http://schemas.openxmlformats.org/officeDocument/2006/relationships/image" Target="../media/image16.png"/><Relationship Id="rId4" Type="http://schemas.openxmlformats.org/officeDocument/2006/relationships/hyperlink" Target="http://www.eng.usf.edu/~kaw/download/today/Assembly_procedure2_256.wmv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4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6.xml"/><Relationship Id="rId6" Type="http://schemas.openxmlformats.org/officeDocument/2006/relationships/image" Target="../media/image130.png"/><Relationship Id="rId11" Type="http://schemas.openxmlformats.org/officeDocument/2006/relationships/image" Target="../media/image17.png"/><Relationship Id="rId10" Type="http://schemas.openxmlformats.org/officeDocument/2006/relationships/image" Target="../media/image170.png"/><Relationship Id="rId9" Type="http://schemas.openxmlformats.org/officeDocument/2006/relationships/image" Target="../media/image1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7.xml"/><Relationship Id="rId6" Type="http://schemas.openxmlformats.org/officeDocument/2006/relationships/image" Target="../media/image1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2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2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9" Type="http://schemas.openxmlformats.org/officeDocument/2006/relationships/image" Target="../media/image2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260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260.png"/><Relationship Id="rId11" Type="http://schemas.openxmlformats.org/officeDocument/2006/relationships/image" Target="../media/image290.png"/><Relationship Id="rId10" Type="http://schemas.openxmlformats.org/officeDocument/2006/relationships/image" Target="../media/image22.png"/><Relationship Id="rId9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5" Type="http://schemas.openxmlformats.org/officeDocument/2006/relationships/image" Target="../media/image50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5" Type="http://schemas.openxmlformats.org/officeDocument/2006/relationships/image" Target="../media/image29.png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151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3.xml"/><Relationship Id="rId6" Type="http://schemas.openxmlformats.org/officeDocument/2006/relationships/image" Target="../media/image32.png"/><Relationship Id="rId5" Type="http://schemas.openxmlformats.org/officeDocument/2006/relationships/image" Target="../media/image30.jpeg"/><Relationship Id="rId4" Type="http://schemas.openxmlformats.org/officeDocument/2006/relationships/image" Target="../media/image1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4.xml"/><Relationship Id="rId5" Type="http://schemas.openxmlformats.org/officeDocument/2006/relationships/image" Target="../media/image33.png"/><Relationship Id="rId4" Type="http://schemas.openxmlformats.org/officeDocument/2006/relationships/image" Target="../media/image3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image" Target="../media/image90.png"/><Relationship Id="rId5" Type="http://schemas.openxmlformats.org/officeDocument/2006/relationships/image" Target="../media/image30.jpeg"/><Relationship Id="rId4" Type="http://schemas.openxmlformats.org/officeDocument/2006/relationships/image" Target="../media/image29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6.xml"/><Relationship Id="rId6" Type="http://schemas.openxmlformats.org/officeDocument/2006/relationships/image" Target="../media/image35.png"/><Relationship Id="rId5" Type="http://schemas.openxmlformats.org/officeDocument/2006/relationships/image" Target="../media/image30.jpe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6" Type="http://schemas.openxmlformats.org/officeDocument/2006/relationships/image" Target="../media/image5.png"/><Relationship Id="rId5" Type="http://schemas.openxmlformats.org/officeDocument/2006/relationships/image" Target="../media/image191.png"/><Relationship Id="rId4" Type="http://schemas.openxmlformats.org/officeDocument/2006/relationships/hyperlink" Target="http://numericalmethods.eng.usf.edu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6" Type="http://schemas.openxmlformats.org/officeDocument/2006/relationships/image" Target="../media/image37.png"/><Relationship Id="rId5" Type="http://schemas.openxmlformats.org/officeDocument/2006/relationships/hyperlink" Target="http://numericalmethods.eng.usf.edu/" TargetMode="External"/><Relationship Id="rId4" Type="http://schemas.openxmlformats.org/officeDocument/2006/relationships/image" Target="../media/image21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6" Type="http://schemas.openxmlformats.org/officeDocument/2006/relationships/image" Target="../media/image17.png"/><Relationship Id="rId5" Type="http://schemas.openxmlformats.org/officeDocument/2006/relationships/image" Target="../media/image39.jpeg"/><Relationship Id="rId4" Type="http://schemas.openxmlformats.org/officeDocument/2006/relationships/image" Target="../media/image2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hyperlink" Target="http://numericalmethods.eng.usf.edu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>
            <a:extLst>
              <a:ext uri="{FF2B5EF4-FFF2-40B4-BE49-F238E27FC236}">
                <a16:creationId xmlns:a16="http://schemas.microsoft.com/office/drawing/2014/main" id="{3FED900D-75B6-4E5C-A215-3BA635EFAFB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685800"/>
            <a:ext cx="73152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/>
              <a:t>Computational Methods</a:t>
            </a:r>
          </a:p>
        </p:txBody>
      </p:sp>
      <p:sp>
        <p:nvSpPr>
          <p:cNvPr id="6150" name="Rectangle 3">
            <a:extLst>
              <a:ext uri="{FF2B5EF4-FFF2-40B4-BE49-F238E27FC236}">
                <a16:creationId xmlns:a16="http://schemas.microsoft.com/office/drawing/2014/main" id="{3B486BB5-116A-4D45-9D86-6B08FB150A5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3352800"/>
            <a:ext cx="6553200" cy="2514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>
                <a:solidFill>
                  <a:srgbClr val="808080"/>
                </a:solidFill>
                <a:hlinkClick r:id="rId4"/>
              </a:rPr>
              <a:t>http://nm.MathForCollege.com</a:t>
            </a:r>
            <a:endParaRPr lang="en-US" altLang="en-US" sz="2800">
              <a:solidFill>
                <a:srgbClr val="80808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Transforming Numerical Methods Education for STEM Undergraduates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1D137-E6DA-4C42-8F08-DA0A9FFC1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D7A44B-EB06-41F2-A69B-B933D395B744}" type="datetime1">
              <a:rPr lang="en-US"/>
              <a:pPr>
                <a:defRPr/>
              </a:pPr>
              <a:t>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F11C7-082F-46B6-8F1C-65118BE9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148" name="Slide Number Placeholder 5">
            <a:extLst>
              <a:ext uri="{FF2B5EF4-FFF2-40B4-BE49-F238E27FC236}">
                <a16:creationId xmlns:a16="http://schemas.microsoft.com/office/drawing/2014/main" id="{9481700E-82C9-427B-8959-BD11A7B50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3BD8-5B39-42B1-9F49-83E0CD2B7EF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1">
            <a:extLst>
              <a:ext uri="{FF2B5EF4-FFF2-40B4-BE49-F238E27FC236}">
                <a16:creationId xmlns:a16="http://schemas.microsoft.com/office/drawing/2014/main" id="{F73584ED-B0DA-4875-91F8-51D2F479019D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152400" y="152400"/>
            <a:ext cx="8763000" cy="5715000"/>
          </a:xfrm>
        </p:spPr>
        <p:txBody>
          <a:bodyPr>
            <a:normAutofit/>
          </a:bodyPr>
          <a:lstStyle/>
          <a:p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 to EML3041: Computational Methods.</a:t>
            </a:r>
          </a:p>
          <a:p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name is Dr. Kaw.</a:t>
            </a:r>
          </a:p>
          <a:p>
            <a:r>
              <a:rPr lang="en-US" alt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Introduce yourself to the person on your left and right.  Say one thing (nothing personal) about yourself to them.</a:t>
            </a:r>
          </a:p>
          <a:p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is well that ends well; well-begun is half-done.</a:t>
            </a:r>
          </a:p>
          <a:p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Cell phones, laptops or other distractions are discouraged other than for allowed use. Tablet when laid flat and writing with a pen is OK.</a:t>
            </a:r>
          </a:p>
          <a:p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Daydreamers and sleepers will not be disturbed.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3002C7-BB9A-48D5-9873-977C8FEBB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287575D8-ECE3-47D7-995E-1F040C99F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116540-419C-4F08-8D32-39D51A59206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47E600A-AE00-4D81-89D4-D8463D777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pic>
        <p:nvPicPr>
          <p:cNvPr id="10243" name="Picture 2" descr="A picture containing drawing, graffiti&#10;&#10;Description automatically generated">
            <a:extLst>
              <a:ext uri="{FF2B5EF4-FFF2-40B4-BE49-F238E27FC236}">
                <a16:creationId xmlns:a16="http://schemas.microsoft.com/office/drawing/2014/main" id="{39653597-4A4A-4059-9DAE-AE951BFC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863725"/>
            <a:ext cx="3130550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F064D8F-EAB5-48EB-A189-7BF17494D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7A9370C-57D8-4F2C-B275-DFBAF85FF58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1371600"/>
          </a:xfrm>
        </p:spPr>
        <p:txBody>
          <a:bodyPr/>
          <a:lstStyle/>
          <a:p>
            <a:r>
              <a:rPr lang="en-US" altLang="en-US" sz="2800"/>
              <a:t>To solve problems that cannot be solved exactly</a:t>
            </a:r>
          </a:p>
          <a:p>
            <a:pPr>
              <a:buFontTx/>
              <a:buNone/>
            </a:pPr>
            <a:endParaRPr lang="en-US" altLang="en-US" sz="2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2" name="Object 6">
                <a:extLst>
                  <a:ext uri="{FF2B5EF4-FFF2-40B4-BE49-F238E27FC236}">
                    <a16:creationId xmlns:a16="http://schemas.microsoft.com/office/drawing/2014/main" id="{1F5C4636-D0BF-43AA-BF68-DC8C15FA4908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457200" y="2895600"/>
                <a:ext cx="4038600" cy="2217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292" name="Object 6">
                <a:extLst>
                  <a:ext uri="{FF2B5EF4-FFF2-40B4-BE49-F238E27FC236}">
                    <a16:creationId xmlns:a16="http://schemas.microsoft.com/office/drawing/2014/main" id="{1F5C4636-D0BF-43AA-BF68-DC8C15FA4908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457200" y="2895600"/>
                <a:ext cx="4038600" cy="22177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F2D54E79-276F-408B-B39D-B0EE22BF38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27"/>
          <a:stretch/>
        </p:blipFill>
        <p:spPr>
          <a:xfrm>
            <a:off x="3962400" y="2895600"/>
            <a:ext cx="4948882" cy="2057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FA40ADA-D14E-41C4-A643-E58853E85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3DA0A8C-1205-4546-B809-D395122748E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153400" cy="990600"/>
          </a:xfrm>
        </p:spPr>
        <p:txBody>
          <a:bodyPr>
            <a:normAutofit/>
          </a:bodyPr>
          <a:lstStyle/>
          <a:p>
            <a:r>
              <a:rPr lang="en-US" altLang="en-US" sz="2800"/>
              <a:t>To solve problems that are intractable to solve exactly!</a:t>
            </a:r>
          </a:p>
          <a:p>
            <a:pPr>
              <a:buFontTx/>
              <a:buNone/>
            </a:pPr>
            <a:endParaRPr lang="en-US" altLang="en-US" sz="2800"/>
          </a:p>
        </p:txBody>
      </p:sp>
      <p:pic>
        <p:nvPicPr>
          <p:cNvPr id="14340" name="Picture 6" descr="Image result for truss wooden">
            <a:extLst>
              <a:ext uri="{FF2B5EF4-FFF2-40B4-BE49-F238E27FC236}">
                <a16:creationId xmlns:a16="http://schemas.microsoft.com/office/drawing/2014/main" id="{33A8D535-FC6A-400E-9656-E3F0F62A3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51113"/>
            <a:ext cx="5143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E10114CD-A881-4B2C-8410-BB309B7AB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05800" cy="5791200"/>
          </a:xfrm>
        </p:spPr>
        <p:txBody>
          <a:bodyPr/>
          <a:lstStyle/>
          <a:p>
            <a:pPr algn="ctr" eaLnBrk="1" hangingPunct="1"/>
            <a:r>
              <a:rPr lang="en-US" altLang="en-US" sz="4000" dirty="0"/>
              <a:t>Steps in Solving an</a:t>
            </a:r>
            <a:br>
              <a:rPr lang="en-US" altLang="en-US" sz="4000" dirty="0"/>
            </a:br>
            <a:r>
              <a:rPr lang="en-US" altLang="en-US" sz="4000"/>
              <a:t>Engineering Problem</a:t>
            </a:r>
            <a:endParaRPr lang="en-US" altLang="en-US" sz="3200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C1DF5B0-4BA4-4016-959D-6BA3AF027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54EE8B82-9EE0-47FE-B9FD-28F6047B3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A8E1E6-B1D6-4E82-8170-D95BA5758E3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5DEE8776-27BD-405D-99F7-B2465BC434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How do we solve an engineering problem?</a:t>
            </a:r>
          </a:p>
        </p:txBody>
      </p:sp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7C8BEDC7-63A8-4C1E-A1AB-32ADC95C77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14666"/>
          <a:stretch/>
        </p:blipFill>
        <p:spPr>
          <a:xfrm>
            <a:off x="1219200" y="1335947"/>
            <a:ext cx="6324600" cy="43850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CD6E-FEB6-457A-8410-4933201E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/>
            <a:r>
              <a:rPr lang="en-US" dirty="0"/>
              <a:t>PROBLEM DESCRIPTION</a:t>
            </a:r>
          </a:p>
        </p:txBody>
      </p:sp>
    </p:spTree>
    <p:extLst>
      <p:ext uri="{BB962C8B-B14F-4D97-AF65-F5344CB8AC3E}">
        <p14:creationId xmlns:p14="http://schemas.microsoft.com/office/powerpoint/2010/main" val="2530682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7" descr="Image result for lions bridge st augustine">
            <a:extLst>
              <a:ext uri="{FF2B5EF4-FFF2-40B4-BE49-F238E27FC236}">
                <a16:creationId xmlns:a16="http://schemas.microsoft.com/office/drawing/2014/main" id="{A6DA2BFB-1B26-455B-8F64-1202746B2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4615" r="-1002" b="22749"/>
          <a:stretch/>
        </p:blipFill>
        <p:spPr bwMode="auto">
          <a:xfrm>
            <a:off x="381000" y="1600200"/>
            <a:ext cx="8519159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5B74B006-C0E1-48A5-98D5-EB6596BD6EE0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48936"/>
            <a:ext cx="88392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eaLnBrk="1" hangingPunct="1"/>
            <a:r>
              <a:rPr lang="en-US" altLang="en-US" sz="4000" dirty="0"/>
              <a:t>Example of Solving an Engineering Problem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38F60746-4F98-4A8A-9CBE-E260A5A938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1950" y="76200"/>
            <a:ext cx="83248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Bascule Bridge THG</a:t>
            </a:r>
          </a:p>
        </p:txBody>
      </p:sp>
      <p:pic>
        <p:nvPicPr>
          <p:cNvPr id="22533" name="Picture 3" descr="hills18">
            <a:extLst>
              <a:ext uri="{FF2B5EF4-FFF2-40B4-BE49-F238E27FC236}">
                <a16:creationId xmlns:a16="http://schemas.microsoft.com/office/drawing/2014/main" id="{86050745-9E8E-4085-9CD6-82BAD1F0A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31250" b="15625"/>
          <a:stretch>
            <a:fillRect/>
          </a:stretch>
        </p:blipFill>
        <p:spPr bwMode="auto">
          <a:xfrm>
            <a:off x="228600" y="1524000"/>
            <a:ext cx="8458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Line 4">
            <a:extLst>
              <a:ext uri="{FF2B5EF4-FFF2-40B4-BE49-F238E27FC236}">
                <a16:creationId xmlns:a16="http://schemas.microsoft.com/office/drawing/2014/main" id="{CC0AA1B4-4E50-4BB1-A6A2-2AE893588B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1600200"/>
            <a:ext cx="13335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2" descr="hills17bw">
            <a:extLst>
              <a:ext uri="{FF2B5EF4-FFF2-40B4-BE49-F238E27FC236}">
                <a16:creationId xmlns:a16="http://schemas.microsoft.com/office/drawing/2014/main" id="{82BB133F-D387-4465-8E39-5631A5939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b="11708"/>
          <a:stretch>
            <a:fillRect/>
          </a:stretch>
        </p:blipFill>
        <p:spPr bwMode="auto">
          <a:xfrm>
            <a:off x="1295400" y="2241259"/>
            <a:ext cx="5334000" cy="386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3" descr="hills3">
            <a:extLst>
              <a:ext uri="{FF2B5EF4-FFF2-40B4-BE49-F238E27FC236}">
                <a16:creationId xmlns:a16="http://schemas.microsoft.com/office/drawing/2014/main" id="{B6D9F3BA-2BBD-4190-8FEC-C322614E9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098259"/>
            <a:ext cx="28194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 Box 4">
            <a:extLst>
              <a:ext uri="{FF2B5EF4-FFF2-40B4-BE49-F238E27FC236}">
                <a16:creationId xmlns:a16="http://schemas.microsoft.com/office/drawing/2014/main" id="{5D0A2722-1DA5-4CB4-8078-67361FEA4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4679659"/>
            <a:ext cx="117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Trunnion</a:t>
            </a:r>
          </a:p>
        </p:txBody>
      </p:sp>
      <p:sp>
        <p:nvSpPr>
          <p:cNvPr id="24583" name="Text Box 5">
            <a:extLst>
              <a:ext uri="{FF2B5EF4-FFF2-40B4-BE49-F238E27FC236}">
                <a16:creationId xmlns:a16="http://schemas.microsoft.com/office/drawing/2014/main" id="{F476513A-44E8-49F6-804D-EF833707C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841459"/>
            <a:ext cx="628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Hub</a:t>
            </a:r>
          </a:p>
        </p:txBody>
      </p:sp>
      <p:sp>
        <p:nvSpPr>
          <p:cNvPr id="24584" name="Text Box 6">
            <a:extLst>
              <a:ext uri="{FF2B5EF4-FFF2-40B4-BE49-F238E27FC236}">
                <a16:creationId xmlns:a16="http://schemas.microsoft.com/office/drawing/2014/main" id="{4E8A9E07-BB06-47DC-AB27-8B2C96679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5594059"/>
            <a:ext cx="86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Girder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DA51A15D-5AB4-4DD0-A717-C1022DFD4E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3993859"/>
            <a:ext cx="335280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Line 8">
            <a:extLst>
              <a:ext uri="{FF2B5EF4-FFF2-40B4-BE49-F238E27FC236}">
                <a16:creationId xmlns:a16="http://schemas.microsoft.com/office/drawing/2014/main" id="{0A9608FC-7A31-41D9-A731-8202EF71C3B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4298659"/>
            <a:ext cx="23622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Line 9">
            <a:extLst>
              <a:ext uri="{FF2B5EF4-FFF2-40B4-BE49-F238E27FC236}">
                <a16:creationId xmlns:a16="http://schemas.microsoft.com/office/drawing/2014/main" id="{B0476B74-7504-41C5-A486-B36DD0F7A5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53000" y="5060659"/>
            <a:ext cx="1828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7795CC8-DF97-4041-AFDA-6A227A8C1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7525" y="55272"/>
            <a:ext cx="83248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Bascule Bridge THG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>
            <a:extLst>
              <a:ext uri="{FF2B5EF4-FFF2-40B4-BE49-F238E27FC236}">
                <a16:creationId xmlns:a16="http://schemas.microsoft.com/office/drawing/2014/main" id="{E94EEEC8-6E51-4EC9-9BED-71B5FBE8C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6509"/>
            <a:ext cx="9070974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Trunnion-Hub-Girder Assembly Procedure</a:t>
            </a:r>
          </a:p>
        </p:txBody>
      </p:sp>
      <p:pic>
        <p:nvPicPr>
          <p:cNvPr id="26629" name="Picture 3" descr="july20-ap1-step2-copy">
            <a:extLst>
              <a:ext uri="{FF2B5EF4-FFF2-40B4-BE49-F238E27FC236}">
                <a16:creationId xmlns:a16="http://schemas.microsoft.com/office/drawing/2014/main" id="{E13757B7-C838-442D-914A-8EE8F28C6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/>
          <a:stretch>
            <a:fillRect/>
          </a:stretch>
        </p:blipFill>
        <p:spPr bwMode="auto">
          <a:xfrm>
            <a:off x="4495800" y="1600200"/>
            <a:ext cx="3343275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4" descr="july20-three-free-components">
            <a:extLst>
              <a:ext uri="{FF2B5EF4-FFF2-40B4-BE49-F238E27FC236}">
                <a16:creationId xmlns:a16="http://schemas.microsoft.com/office/drawing/2014/main" id="{15E4509D-2B3A-49FE-B369-4105876E8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-457200" y="1524000"/>
            <a:ext cx="3336925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5" descr="july20-ap1-step1">
            <a:extLst>
              <a:ext uri="{FF2B5EF4-FFF2-40B4-BE49-F238E27FC236}">
                <a16:creationId xmlns:a16="http://schemas.microsoft.com/office/drawing/2014/main" id="{1C99089F-F224-47C8-87D9-CFFBC8396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133600" y="16002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6" descr="july20-complete-thg">
            <a:extLst>
              <a:ext uri="{FF2B5EF4-FFF2-40B4-BE49-F238E27FC236}">
                <a16:creationId xmlns:a16="http://schemas.microsoft.com/office/drawing/2014/main" id="{6BFE7640-C2CE-4907-A6FA-B01973C71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6477000" y="1600200"/>
            <a:ext cx="3144838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Rectangle 7">
            <a:extLst>
              <a:ext uri="{FF2B5EF4-FFF2-40B4-BE49-F238E27FC236}">
                <a16:creationId xmlns:a16="http://schemas.microsoft.com/office/drawing/2014/main" id="{751C467A-B6F6-412B-9921-A2F63E71D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512" y="4267200"/>
            <a:ext cx="6784975" cy="164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Step1.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 immersed in dry-ice/alcohol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Step2.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 shrink fit and warm up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Step3.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immersed in dry-ice/alcohol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Step4.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shrink fit and warm-up</a:t>
            </a:r>
          </a:p>
        </p:txBody>
      </p:sp>
      <p:pic>
        <p:nvPicPr>
          <p:cNvPr id="26634" name="Picture 8" descr="hills3">
            <a:extLst>
              <a:ext uri="{FF2B5EF4-FFF2-40B4-BE49-F238E27FC236}">
                <a16:creationId xmlns:a16="http://schemas.microsoft.com/office/drawing/2014/main" id="{D9772CCA-CD9E-494B-B397-C0428EC0B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67200"/>
            <a:ext cx="17526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>
            <a:extLst>
              <a:ext uri="{FF2B5EF4-FFF2-40B4-BE49-F238E27FC236}">
                <a16:creationId xmlns:a16="http://schemas.microsoft.com/office/drawing/2014/main" id="{8AA94537-7D80-4760-8748-DE8FC8298C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70545" y="152706"/>
            <a:ext cx="7772400" cy="68549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Problem</a:t>
            </a:r>
          </a:p>
        </p:txBody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BE18DA3A-09A8-4CB7-A0B8-2C86A2DBF0A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4724400"/>
            <a:ext cx="8610600" cy="12954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After cooling the trunnion, the trunnion got stuck in hub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28678" name="Picture 4" descr="july20-ap1-step1">
            <a:extLst>
              <a:ext uri="{FF2B5EF4-FFF2-40B4-BE49-F238E27FC236}">
                <a16:creationId xmlns:a16="http://schemas.microsoft.com/office/drawing/2014/main" id="{012312A0-B2E5-4661-BA9A-A792D97AE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3733800" y="1673636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5" descr="hills3">
            <a:extLst>
              <a:ext uri="{FF2B5EF4-FFF2-40B4-BE49-F238E27FC236}">
                <a16:creationId xmlns:a16="http://schemas.microsoft.com/office/drawing/2014/main" id="{FCFC3DAA-41F0-4419-8EA9-E2DC08C15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7634"/>
            <a:ext cx="28194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>
            <a:extLst>
              <a:ext uri="{FF2B5EF4-FFF2-40B4-BE49-F238E27FC236}">
                <a16:creationId xmlns:a16="http://schemas.microsoft.com/office/drawing/2014/main" id="{95BA83F7-F163-4A71-92B0-7DC75F8A9B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2552"/>
            <a:ext cx="74993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Why did it get stuck?</a:t>
            </a:r>
          </a:p>
        </p:txBody>
      </p:sp>
      <p:sp>
        <p:nvSpPr>
          <p:cNvPr id="30725" name="Text Box 4">
            <a:extLst>
              <a:ext uri="{FF2B5EF4-FFF2-40B4-BE49-F238E27FC236}">
                <a16:creationId xmlns:a16="http://schemas.microsoft.com/office/drawing/2014/main" id="{0CC8026F-A97E-47D1-9C0F-5390B53E0B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4861" y="1447800"/>
            <a:ext cx="8839200" cy="8382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Magnitude of contraction needed in the trunnion was 0.015" or more.  Did it contract enough?</a:t>
            </a:r>
          </a:p>
        </p:txBody>
      </p:sp>
      <p:pic>
        <p:nvPicPr>
          <p:cNvPr id="30726" name="Picture 5" descr="july20-ap1-step1">
            <a:extLst>
              <a:ext uri="{FF2B5EF4-FFF2-40B4-BE49-F238E27FC236}">
                <a16:creationId xmlns:a16="http://schemas.microsoft.com/office/drawing/2014/main" id="{F9F798F2-E0BF-4E4E-B96B-7DB92C4AF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3200400" y="28956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8EC50FD-3EC0-4F62-96AC-88F47445B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2771" name="Slide Number Placeholder 4">
            <a:extLst>
              <a:ext uri="{FF2B5EF4-FFF2-40B4-BE49-F238E27FC236}">
                <a16:creationId xmlns:a16="http://schemas.microsoft.com/office/drawing/2014/main" id="{5D6AD4F9-3DAB-44FB-90AF-40E73D930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CB52CC-406E-4984-9F8E-9724CAB4913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0B4DE2F1-57D0-45A3-9048-85A5E3AD9AB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Video of Assembly Process</a:t>
            </a:r>
          </a:p>
        </p:txBody>
      </p:sp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D7AC342-D0A5-4807-B8C2-218BF7A15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1752600"/>
            <a:ext cx="3048264" cy="22861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95EC8D-ABA7-6A89-707E-775F1BC81AEB}"/>
              </a:ext>
            </a:extLst>
          </p:cNvPr>
          <p:cNvSpPr txBox="1"/>
          <p:nvPr/>
        </p:nvSpPr>
        <p:spPr>
          <a:xfrm>
            <a:off x="73025" y="6182439"/>
            <a:ext cx="86899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hlinkClick r:id="rId4"/>
              </a:rPr>
              <a:t>http://www.eng.usf.edu/~kaw/download/today/Assembly_procedure2_256.wmv</a:t>
            </a:r>
            <a:r>
              <a:rPr lang="en-US" sz="1000" dirty="0"/>
              <a:t> 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BF7A-9419-4D70-B849-EFA72FA4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857500"/>
            <a:ext cx="8488680" cy="1143000"/>
          </a:xfrm>
        </p:spPr>
        <p:txBody>
          <a:bodyPr/>
          <a:lstStyle/>
          <a:p>
            <a:pPr algn="ctr"/>
            <a:r>
              <a:rPr lang="en-US" dirty="0"/>
              <a:t>MATHEMATICAL MODELING</a:t>
            </a:r>
          </a:p>
        </p:txBody>
      </p:sp>
    </p:spTree>
    <p:extLst>
      <p:ext uri="{BB962C8B-B14F-4D97-AF65-F5344CB8AC3E}">
        <p14:creationId xmlns:p14="http://schemas.microsoft.com/office/powerpoint/2010/main" val="1687496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>
            <a:extLst>
              <a:ext uri="{FF2B5EF4-FFF2-40B4-BE49-F238E27FC236}">
                <a16:creationId xmlns:a16="http://schemas.microsoft.com/office/drawing/2014/main" id="{4305A3E8-815D-410C-AF62-B87B039453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838" y="83584"/>
            <a:ext cx="5562600" cy="7747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Consultant Calculations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Object 3">
                <a:extLst>
                  <a:ext uri="{FF2B5EF4-FFF2-40B4-BE49-F238E27FC236}">
                    <a16:creationId xmlns:a16="http://schemas.microsoft.com/office/drawing/2014/main" id="{EBE12055-1AB5-4972-9FAA-C948101216CA}"/>
                  </a:ext>
                </a:extLst>
              </p:cNvPr>
              <p:cNvSpPr txBox="1">
                <a:spLocks noGrp="1"/>
              </p:cNvSpPr>
              <p:nvPr>
                <p:ph sz="quarter" idx="2"/>
              </p:nvPr>
            </p:nvSpPr>
            <p:spPr bwMode="auto">
              <a:xfrm>
                <a:off x="2743200" y="990600"/>
                <a:ext cx="5943600" cy="1117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21" name="Object 3">
                <a:extLst>
                  <a:ext uri="{FF2B5EF4-FFF2-40B4-BE49-F238E27FC236}">
                    <a16:creationId xmlns:a16="http://schemas.microsoft.com/office/drawing/2014/main" id="{EBE12055-1AB5-4972-9FAA-C948101216CA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2743200" y="990600"/>
                <a:ext cx="5943600" cy="1117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9" name="Object 11">
                <a:extLst>
                  <a:ext uri="{FF2B5EF4-FFF2-40B4-BE49-F238E27FC236}">
                    <a16:creationId xmlns:a16="http://schemas.microsoft.com/office/drawing/2014/main" id="{8039F7E7-320C-43DA-B477-013C5987920E}"/>
                  </a:ext>
                </a:extLst>
              </p:cNvPr>
              <p:cNvSpPr txBox="1">
                <a:spLocks noGrp="1"/>
              </p:cNvSpPr>
              <p:nvPr>
                <p:ph sz="quarter" idx="3"/>
              </p:nvPr>
            </p:nvSpPr>
            <p:spPr bwMode="auto">
              <a:xfrm>
                <a:off x="2857500" y="1810858"/>
                <a:ext cx="2590800" cy="5953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=12.363"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29" name="Object 11">
                <a:extLst>
                  <a:ext uri="{FF2B5EF4-FFF2-40B4-BE49-F238E27FC236}">
                    <a16:creationId xmlns:a16="http://schemas.microsoft.com/office/drawing/2014/main" id="{8039F7E7-320C-43DA-B477-013C5987920E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2857500" y="1810858"/>
                <a:ext cx="2590800" cy="5953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22" name="Rectangle 4">
            <a:extLst>
              <a:ext uri="{FF2B5EF4-FFF2-40B4-BE49-F238E27FC236}">
                <a16:creationId xmlns:a16="http://schemas.microsoft.com/office/drawing/2014/main" id="{F127809B-0547-4127-B8F1-B33A25525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4823" name="Rectangle 5">
            <a:extLst>
              <a:ext uri="{FF2B5EF4-FFF2-40B4-BE49-F238E27FC236}">
                <a16:creationId xmlns:a16="http://schemas.microsoft.com/office/drawing/2014/main" id="{1A54FD38-090F-45A0-92F0-865A26BF4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4" name="Object 6">
                <a:extLst>
                  <a:ext uri="{FF2B5EF4-FFF2-40B4-BE49-F238E27FC236}">
                    <a16:creationId xmlns:a16="http://schemas.microsoft.com/office/drawing/2014/main" id="{6F187F83-0182-4CE4-BD2A-B7819582059B}"/>
                  </a:ext>
                </a:extLst>
              </p:cNvPr>
              <p:cNvSpPr txBox="1"/>
              <p:nvPr/>
            </p:nvSpPr>
            <p:spPr bwMode="auto">
              <a:xfrm>
                <a:off x="2943138" y="3222816"/>
                <a:ext cx="6019800" cy="155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3200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3200" b="0" dirty="0">
                    <a:solidFill>
                      <a:srgbClr val="000000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−108−80</m:t>
                    </m:r>
                  </m:oMath>
                </a14:m>
                <a:endParaRPr lang="en-US" sz="32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3200" dirty="0">
                    <a:solidFill>
                      <a:srgbClr val="000000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=−18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p>
                    <m:r>
                      <m:rPr>
                        <m:sty m:val="p"/>
                      </m:rPr>
                      <a:rPr lang="en-US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4824" name="Object 6">
                <a:extLst>
                  <a:ext uri="{FF2B5EF4-FFF2-40B4-BE49-F238E27FC236}">
                    <a16:creationId xmlns:a16="http://schemas.microsoft.com/office/drawing/2014/main" id="{6F187F83-0182-4CE4-BD2A-B78195820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3138" y="3222816"/>
                <a:ext cx="6019800" cy="15557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25" name="Text Box 7">
            <a:extLst>
              <a:ext uri="{FF2B5EF4-FFF2-40B4-BE49-F238E27FC236}">
                <a16:creationId xmlns:a16="http://schemas.microsoft.com/office/drawing/2014/main" id="{A235E931-3DCE-46CB-B03D-AEE488D18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0292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4826" name="Rectangle 8">
            <a:extLst>
              <a:ext uri="{FF2B5EF4-FFF2-40B4-BE49-F238E27FC236}">
                <a16:creationId xmlns:a16="http://schemas.microsoft.com/office/drawing/2014/main" id="{12E2626B-7B60-4D39-BC10-8116E0E53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0" y="3581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7" name="Object 9">
                <a:extLst>
                  <a:ext uri="{FF2B5EF4-FFF2-40B4-BE49-F238E27FC236}">
                    <a16:creationId xmlns:a16="http://schemas.microsoft.com/office/drawing/2014/main" id="{54C199D2-1070-4DF9-A247-B623223AE9B8}"/>
                  </a:ext>
                </a:extLst>
              </p:cNvPr>
              <p:cNvSpPr txBox="1"/>
              <p:nvPr/>
            </p:nvSpPr>
            <p:spPr bwMode="auto">
              <a:xfrm>
                <a:off x="2943138" y="2567235"/>
                <a:ext cx="5029200" cy="677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=6.47×1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sz="3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4827" name="Object 9">
                <a:extLst>
                  <a:ext uri="{FF2B5EF4-FFF2-40B4-BE49-F238E27FC236}">
                    <a16:creationId xmlns:a16="http://schemas.microsoft.com/office/drawing/2014/main" id="{54C199D2-1070-4DF9-A247-B623223AE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3138" y="2567235"/>
                <a:ext cx="5029200" cy="6778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8" name="Object 10">
                <a:extLst>
                  <a:ext uri="{FF2B5EF4-FFF2-40B4-BE49-F238E27FC236}">
                    <a16:creationId xmlns:a16="http://schemas.microsoft.com/office/drawing/2014/main" id="{27DE0354-6C1C-4219-9D24-C6E673867AB6}"/>
                  </a:ext>
                </a:extLst>
              </p:cNvPr>
              <p:cNvSpPr txBox="1"/>
              <p:nvPr/>
            </p:nvSpPr>
            <p:spPr bwMode="auto">
              <a:xfrm>
                <a:off x="3048001" y="4818309"/>
                <a:ext cx="5914938" cy="138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=(12.363)(6.47×1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)(−188)</m:t>
                      </m:r>
                    </m:oMath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US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0.01504"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4828" name="Object 10">
                <a:extLst>
                  <a:ext uri="{FF2B5EF4-FFF2-40B4-BE49-F238E27FC236}">
                    <a16:creationId xmlns:a16="http://schemas.microsoft.com/office/drawing/2014/main" id="{27DE0354-6C1C-4219-9D24-C6E673867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1" y="4818309"/>
                <a:ext cx="5914938" cy="13843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830" name="Picture 14" descr="shaftpicture">
            <a:extLst>
              <a:ext uri="{FF2B5EF4-FFF2-40B4-BE49-F238E27FC236}">
                <a16:creationId xmlns:a16="http://schemas.microsoft.com/office/drawing/2014/main" id="{81CF0F0D-DB03-4DCB-94D6-2C4EA97E7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2438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>
            <a:extLst>
              <a:ext uri="{FF2B5EF4-FFF2-40B4-BE49-F238E27FC236}">
                <a16:creationId xmlns:a16="http://schemas.microsoft.com/office/drawing/2014/main" id="{FB8585DF-7259-41B4-A6FA-9DA73EB8CE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884237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Is the </a:t>
            </a:r>
            <a:r>
              <a:rPr lang="el-GR" altLang="en-US" sz="4000" dirty="0"/>
              <a:t>Δ𝐷=𝐷𝛼Δ𝑇 </a:t>
            </a:r>
            <a:r>
              <a:rPr lang="en-US" altLang="en-US" sz="4000" dirty="0"/>
              <a:t>formula correct?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9181" name="Group 61">
                <a:extLst>
                  <a:ext uri="{FF2B5EF4-FFF2-40B4-BE49-F238E27FC236}">
                    <a16:creationId xmlns:a16="http://schemas.microsoft.com/office/drawing/2014/main" id="{A7C4FA4E-36A0-4C03-B01B-C6E967900C87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</p:nvPr>
            </p:nvGraphicFramePr>
            <p:xfrm>
              <a:off x="462094" y="1981200"/>
              <a:ext cx="3733800" cy="4602210"/>
            </p:xfrm>
            <a:graphic>
              <a:graphicData uri="http://schemas.openxmlformats.org/drawingml/2006/table">
                <a:tbl>
                  <a:tblPr/>
                  <a:tblGrid>
                    <a:gridCol w="1866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66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6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(</a:t>
                          </a:r>
                          <a:r>
                            <a:rPr kumimoji="0" lang="en-US" sz="2400" b="0" i="0" u="none" strike="noStrike" cap="none" normalizeH="0" baseline="3000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o</a:t>
                          </a:r>
                          <a:r>
                            <a:rPr kumimoji="0" lang="en-US" sz="2400" b="0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F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)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oMath>
                          </a14:m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 (</a:t>
                          </a:r>
                          <a:r>
                            <a:rPr kumimoji="0" lang="el-GR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μ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in/in/</a:t>
                          </a:r>
                          <a:r>
                            <a:rPr kumimoji="0" lang="en-US" sz="2400" b="0" i="0" u="none" strike="noStrike" cap="none" normalizeH="0" baseline="3000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o</a:t>
                          </a:r>
                          <a:r>
                            <a:rPr kumimoji="0" lang="en-US" sz="2400" b="0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F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)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 </a:t>
                          </a:r>
                          <a:endParaRPr kumimoji="0" lang="el-GR" sz="2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2.45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-300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3.07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-220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4.08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-160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4.72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5.43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6.00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6.24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6.47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9181" name="Group 61">
                <a:extLst>
                  <a:ext uri="{FF2B5EF4-FFF2-40B4-BE49-F238E27FC236}">
                    <a16:creationId xmlns:a16="http://schemas.microsoft.com/office/drawing/2014/main" id="{A7C4FA4E-36A0-4C03-B01B-C6E967900C87}"/>
                  </a:ext>
                </a:extLst>
              </p:cNvPr>
              <p:cNvGraphicFramePr>
                <a:graphicFrameLocks noGrp="1"/>
              </p:cNvGraphicFramePr>
              <p:nvPr>
                <p:ph sz="quarter" idx="2"/>
                <p:extLst>
                  <p:ext uri="{D42A27DB-BD31-4B8C-83A1-F6EECF244321}">
                    <p14:modId xmlns:p14="http://schemas.microsoft.com/office/powerpoint/2010/main" val="2359082573"/>
                  </p:ext>
                </p:extLst>
              </p:nvPr>
            </p:nvGraphicFramePr>
            <p:xfrm>
              <a:off x="462094" y="1981200"/>
              <a:ext cx="3733800" cy="4602210"/>
            </p:xfrm>
            <a:graphic>
              <a:graphicData uri="http://schemas.openxmlformats.org/drawingml/2006/table">
                <a:tbl>
                  <a:tblPr/>
                  <a:tblGrid>
                    <a:gridCol w="1866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66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7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651" t="-10667" r="-102280" b="-94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100651" t="-10667" r="-2280" b="-94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2.45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-300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3.07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-220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4.08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-160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4.72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5.43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6.00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6.24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6.47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6902" name="Picture 5" descr="regression_pointsonly_youtube">
            <a:extLst>
              <a:ext uri="{FF2B5EF4-FFF2-40B4-BE49-F238E27FC236}">
                <a16:creationId xmlns:a16="http://schemas.microsoft.com/office/drawing/2014/main" id="{7DF77FF9-EF91-4766-A597-4C5CCB3FC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63679"/>
            <a:ext cx="44958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>
            <a:extLst>
              <a:ext uri="{FF2B5EF4-FFF2-40B4-BE49-F238E27FC236}">
                <a16:creationId xmlns:a16="http://schemas.microsoft.com/office/drawing/2014/main" id="{6A615FD4-C02C-4609-B635-E54D142D63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The correct model would account for varying thermal expansion coefficient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7" name="Object 3">
                <a:extLst>
                  <a:ext uri="{FF2B5EF4-FFF2-40B4-BE49-F238E27FC236}">
                    <a16:creationId xmlns:a16="http://schemas.microsoft.com/office/drawing/2014/main" id="{969DD39F-1D49-4468-A8B2-53AE11CB4FDC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04800" y="2482849"/>
                <a:ext cx="3810000" cy="1393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917" name="Object 3">
                <a:extLst>
                  <a:ext uri="{FF2B5EF4-FFF2-40B4-BE49-F238E27FC236}">
                    <a16:creationId xmlns:a16="http://schemas.microsoft.com/office/drawing/2014/main" id="{969DD39F-1D49-4468-A8B2-53AE11CB4FD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04800" y="2482849"/>
                <a:ext cx="3810000" cy="1393825"/>
              </a:xfrm>
              <a:prstGeom prst="rect">
                <a:avLst/>
              </a:prstGeom>
              <a:blipFill>
                <a:blip r:embed="rId6"/>
                <a:stretch>
                  <a:fillRect b="-1397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918" name="Picture 4" descr="regression_pointsonly_youtube">
            <a:extLst>
              <a:ext uri="{FF2B5EF4-FFF2-40B4-BE49-F238E27FC236}">
                <a16:creationId xmlns:a16="http://schemas.microsoft.com/office/drawing/2014/main" id="{B0EAC4CA-EA83-42EF-9172-504AB9620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756568"/>
            <a:ext cx="47244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CD6E-FEB6-457A-8410-4933201E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SOLUTION OF MATHEMATICAL MODEL</a:t>
            </a:r>
          </a:p>
        </p:txBody>
      </p:sp>
    </p:spTree>
    <p:extLst>
      <p:ext uri="{BB962C8B-B14F-4D97-AF65-F5344CB8AC3E}">
        <p14:creationId xmlns:p14="http://schemas.microsoft.com/office/powerpoint/2010/main" val="349970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>
            <a:extLst>
              <a:ext uri="{FF2B5EF4-FFF2-40B4-BE49-F238E27FC236}">
                <a16:creationId xmlns:a16="http://schemas.microsoft.com/office/drawing/2014/main" id="{754A358D-E5F6-4443-A3FE-335AFF369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320"/>
            <a:ext cx="88574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Can you roughly estimate the contraction?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8" name="Object 9">
                <a:extLst>
                  <a:ext uri="{FF2B5EF4-FFF2-40B4-BE49-F238E27FC236}">
                    <a16:creationId xmlns:a16="http://schemas.microsoft.com/office/drawing/2014/main" id="{BF52F2CD-CF3A-4F70-BBB2-7B137FA4767A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17500" y="1447800"/>
                <a:ext cx="3200400" cy="144779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968" name="Object 9">
                <a:extLst>
                  <a:ext uri="{FF2B5EF4-FFF2-40B4-BE49-F238E27FC236}">
                    <a16:creationId xmlns:a16="http://schemas.microsoft.com/office/drawing/2014/main" id="{BF52F2CD-CF3A-4F70-BBB2-7B137FA47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317500" y="1447800"/>
                <a:ext cx="3200400" cy="14477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67" name="Picture 8" descr="regression_pointsonly_youtube">
            <a:extLst>
              <a:ext uri="{FF2B5EF4-FFF2-40B4-BE49-F238E27FC236}">
                <a16:creationId xmlns:a16="http://schemas.microsoft.com/office/drawing/2014/main" id="{B5CB09C8-1A19-41A7-A00C-6FBFBDD15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433" y="1600200"/>
            <a:ext cx="5392738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8">
                <a:extLst>
                  <a:ext uri="{FF2B5EF4-FFF2-40B4-BE49-F238E27FC236}">
                    <a16:creationId xmlns:a16="http://schemas.microsoft.com/office/drawing/2014/main" id="{612071D6-D68F-43C1-8366-46621FCF1C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600" y="2971800"/>
                <a:ext cx="2438400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80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−108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𝐷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 Box 8">
                <a:extLst>
                  <a:ext uri="{FF2B5EF4-FFF2-40B4-BE49-F238E27FC236}">
                    <a16:creationId xmlns:a16="http://schemas.microsoft.com/office/drawing/2014/main" id="{612071D6-D68F-43C1-8366-46621FCF1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971800"/>
                <a:ext cx="2438400" cy="13849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>
            <a:extLst>
              <a:ext uri="{FF2B5EF4-FFF2-40B4-BE49-F238E27FC236}">
                <a16:creationId xmlns:a16="http://schemas.microsoft.com/office/drawing/2014/main" id="{45CF8697-9016-4246-B776-BE887EC71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320"/>
            <a:ext cx="89336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Can you find a better estimate for the contraction?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508902E4-C7E8-4106-A1FA-5F3C026919A5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533400" y="1981200"/>
                <a:ext cx="2514600" cy="11144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508902E4-C7E8-4106-A1FA-5F3C026919A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533400" y="1981200"/>
                <a:ext cx="2514600" cy="11144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EBD73-A09B-4AE2-901E-9248CCE3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3011" name="Slide Number Placeholder 6">
            <a:extLst>
              <a:ext uri="{FF2B5EF4-FFF2-40B4-BE49-F238E27FC236}">
                <a16:creationId xmlns:a16="http://schemas.microsoft.com/office/drawing/2014/main" id="{C9D49C77-B40C-46D1-B71A-12C97D3B4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4BC422-BF19-4435-BE96-5B510F3B43A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pic>
        <p:nvPicPr>
          <p:cNvPr id="43013" name="Picture 5" descr="regression_pointsonly_youtube">
            <a:extLst>
              <a:ext uri="{FF2B5EF4-FFF2-40B4-BE49-F238E27FC236}">
                <a16:creationId xmlns:a16="http://schemas.microsoft.com/office/drawing/2014/main" id="{0B04ACF8-A6D9-47EF-81F0-A88E82BA4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00200"/>
            <a:ext cx="5392738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8">
                <a:extLst>
                  <a:ext uri="{FF2B5EF4-FFF2-40B4-BE49-F238E27FC236}">
                    <a16:creationId xmlns:a16="http://schemas.microsoft.com/office/drawing/2014/main" id="{08F1E8D0-D772-459A-9666-423C6F19C4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" y="3152829"/>
                <a:ext cx="2438400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80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−108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𝐷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 Box 8">
                <a:extLst>
                  <a:ext uri="{FF2B5EF4-FFF2-40B4-BE49-F238E27FC236}">
                    <a16:creationId xmlns:a16="http://schemas.microsoft.com/office/drawing/2014/main" id="{08F1E8D0-D772-459A-9666-423C6F19C4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500" y="3152829"/>
                <a:ext cx="2438400" cy="13849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>
            <a:extLst>
              <a:ext uri="{FF2B5EF4-FFF2-40B4-BE49-F238E27FC236}">
                <a16:creationId xmlns:a16="http://schemas.microsoft.com/office/drawing/2014/main" id="{6E1200CD-61AB-4D00-A677-EF080DB41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562" y="16152"/>
            <a:ext cx="901541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/>
              <a:t>Can you estimate the contraction more accurately?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52400" y="4724400"/>
                <a:ext cx="2667000" cy="490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=−0.0137"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52400" y="4724400"/>
                <a:ext cx="2667000" cy="4905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61" name="Rectangle 3">
            <a:extLst>
              <a:ext uri="{FF2B5EF4-FFF2-40B4-BE49-F238E27FC236}">
                <a16:creationId xmlns:a16="http://schemas.microsoft.com/office/drawing/2014/main" id="{A384B326-17AB-450F-BBB3-AFBF7302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/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blipFill>
                <a:blip r:embed="rId6"/>
                <a:stretch>
                  <a:fillRect b="-126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/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=−1.2278×1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+6.1946×1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066" name="Picture 9" descr="regression_pointspoly_youtube">
            <a:extLst>
              <a:ext uri="{FF2B5EF4-FFF2-40B4-BE49-F238E27FC236}">
                <a16:creationId xmlns:a16="http://schemas.microsoft.com/office/drawing/2014/main" id="{72D7B006-EE24-44C4-A261-0538E7F6D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1918494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8">
                <a:extLst>
                  <a:ext uri="{FF2B5EF4-FFF2-40B4-BE49-F238E27FC236}">
                    <a16:creationId xmlns:a16="http://schemas.microsoft.com/office/drawing/2014/main" id="{C4E2E2E2-34C1-423D-9FB3-4E8BFBDEDE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24" y="3243113"/>
                <a:ext cx="2441575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80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−108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𝐷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 Box 8">
                <a:extLst>
                  <a:ext uri="{FF2B5EF4-FFF2-40B4-BE49-F238E27FC236}">
                    <a16:creationId xmlns:a16="http://schemas.microsoft.com/office/drawing/2014/main" id="{C4E2E2E2-34C1-423D-9FB3-4E8BFBDED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24" y="3243113"/>
                <a:ext cx="2441575" cy="13849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CD6E-FEB6-457A-8410-4933201E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/>
            <a:r>
              <a:rPr lang="en-US" dirty="0"/>
              <a:t>USING THE SOLUTION</a:t>
            </a:r>
          </a:p>
        </p:txBody>
      </p:sp>
    </p:spTree>
    <p:extLst>
      <p:ext uri="{BB962C8B-B14F-4D97-AF65-F5344CB8AC3E}">
        <p14:creationId xmlns:p14="http://schemas.microsoft.com/office/powerpoint/2010/main" val="3939999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>
            <a:extLst>
              <a:ext uri="{FF2B5EF4-FFF2-40B4-BE49-F238E27FC236}">
                <a16:creationId xmlns:a16="http://schemas.microsoft.com/office/drawing/2014/main" id="{6E1200CD-61AB-4D00-A677-EF080DB41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90678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So, what is the solution to the problem?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28600" y="5142706"/>
                <a:ext cx="2667000" cy="490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=−0.0244"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28600" y="5142706"/>
                <a:ext cx="2667000" cy="4905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61" name="Rectangle 3">
            <a:extLst>
              <a:ext uri="{FF2B5EF4-FFF2-40B4-BE49-F238E27FC236}">
                <a16:creationId xmlns:a16="http://schemas.microsoft.com/office/drawing/2014/main" id="{A384B326-17AB-450F-BBB3-AFBF7302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/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blipFill>
                <a:blip r:embed="rId6"/>
                <a:stretch>
                  <a:fillRect b="-126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/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=−1.2278×1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+6.1946×1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066" name="Picture 9" descr="regression_pointspoly_youtube">
            <a:extLst>
              <a:ext uri="{FF2B5EF4-FFF2-40B4-BE49-F238E27FC236}">
                <a16:creationId xmlns:a16="http://schemas.microsoft.com/office/drawing/2014/main" id="{72D7B006-EE24-44C4-A261-0538E7F6D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1918494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8">
                <a:extLst>
                  <a:ext uri="{FF2B5EF4-FFF2-40B4-BE49-F238E27FC236}">
                    <a16:creationId xmlns:a16="http://schemas.microsoft.com/office/drawing/2014/main" id="{590CF212-FCDF-4250-9315-D6DED8AFD0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0029" y="3404201"/>
                <a:ext cx="2438400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80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−321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𝐷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 Box 8">
                <a:extLst>
                  <a:ext uri="{FF2B5EF4-FFF2-40B4-BE49-F238E27FC236}">
                    <a16:creationId xmlns:a16="http://schemas.microsoft.com/office/drawing/2014/main" id="{590CF212-FCDF-4250-9315-D6DED8AFD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029" y="3404201"/>
                <a:ext cx="2438400" cy="138499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0486206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>
            <a:extLst>
              <a:ext uri="{FF2B5EF4-FFF2-40B4-BE49-F238E27FC236}">
                <a16:creationId xmlns:a16="http://schemas.microsoft.com/office/drawing/2014/main" id="{A3A73DEB-37BA-438A-BA23-713E9AB7D9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991600" cy="1143000"/>
          </a:xfrm>
        </p:spPr>
        <p:txBody>
          <a:bodyPr/>
          <a:lstStyle/>
          <a:p>
            <a:pPr eaLnBrk="1" hangingPunct="1"/>
            <a:r>
              <a:rPr lang="en-US" altLang="en-US"/>
              <a:t>Revisiting steps to solve a problem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32091A-FFE6-4D8E-A603-CB833D60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34179" y="6619875"/>
            <a:ext cx="3200400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http://nm.MathForCollege.com</a:t>
            </a:r>
          </a:p>
        </p:txBody>
      </p:sp>
      <p:sp>
        <p:nvSpPr>
          <p:cNvPr id="49155" name="Slide Number Placeholder 5">
            <a:extLst>
              <a:ext uri="{FF2B5EF4-FFF2-40B4-BE49-F238E27FC236}">
                <a16:creationId xmlns:a16="http://schemas.microsoft.com/office/drawing/2014/main" id="{70888A21-878A-4B26-9880-60EEF6FCB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B1EA77-D903-4E20-A670-3132BFB436C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57" name="Text Box 9">
                <a:extLst>
                  <a:ext uri="{FF2B5EF4-FFF2-40B4-BE49-F238E27FC236}">
                    <a16:creationId xmlns:a16="http://schemas.microsoft.com/office/drawing/2014/main" id="{BD3138FE-FBE3-462A-BFAB-A86E8491F1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34179" y="1420163"/>
                <a:ext cx="5730465" cy="4310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47663" indent="-3476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spcAft>
                    <a:spcPct val="50000"/>
                  </a:spcAft>
                  <a:buFontTx/>
                  <a:buNone/>
                </a:pPr>
                <a:r>
                  <a:rPr lang="en-US" altLang="en-US" sz="2000" dirty="0">
                    <a:latin typeface="Tahoma" panose="020B0604030504040204" pitchFamily="34" charset="0"/>
                  </a:rPr>
                  <a:t>1) Problem Statement: Trunnion got stuck in the hub.</a:t>
                </a:r>
              </a:p>
              <a:p>
                <a:pPr eaLnBrk="1" hangingPunct="1">
                  <a:spcBef>
                    <a:spcPct val="0"/>
                  </a:spcBef>
                  <a:spcAft>
                    <a:spcPct val="50000"/>
                  </a:spcAft>
                  <a:buFontTx/>
                  <a:buNone/>
                </a:pPr>
                <a:r>
                  <a:rPr lang="en-US" altLang="en-US" sz="2000" dirty="0">
                    <a:latin typeface="Tahoma" panose="020B0604030504040204" pitchFamily="34" charset="0"/>
                  </a:rPr>
                  <a:t>2) Modeling: Developed a new model</a:t>
                </a:r>
              </a:p>
              <a:p>
                <a:pPr eaLnBrk="1" hangingPunct="1">
                  <a:spcBef>
                    <a:spcPct val="0"/>
                  </a:spcBef>
                  <a:spcAft>
                    <a:spcPct val="50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000" dirty="0"/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Tahoma" panose="020B0604030504040204" pitchFamily="34" charset="0"/>
                  </a:rPr>
                  <a:t>3) Solution: 1) Used trapezoidal rule OR b) Used regression and integration.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Tahoma" panose="020B0604030504040204" pitchFamily="34" charset="0"/>
                  </a:rPr>
                  <a:t>4) Implementation: Cool the trunnion in liquid nitrogen.</a:t>
                </a:r>
                <a:endParaRPr lang="en-US" altLang="en-US" sz="2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9157" name="Text Box 9">
                <a:extLst>
                  <a:ext uri="{FF2B5EF4-FFF2-40B4-BE49-F238E27FC236}">
                    <a16:creationId xmlns:a16="http://schemas.microsoft.com/office/drawing/2014/main" id="{BD3138FE-FBE3-462A-BFAB-A86E8491F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4179" y="1420163"/>
                <a:ext cx="5730465" cy="4310732"/>
              </a:xfrm>
              <a:prstGeom prst="rect">
                <a:avLst/>
              </a:prstGeom>
              <a:blipFill>
                <a:blip r:embed="rId4"/>
                <a:stretch>
                  <a:fillRect l="-1064" t="-849" r="-532" b="-169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B48CA446-D62A-4BBD-8AC9-E7DB6658AF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4" b="14754"/>
          <a:stretch/>
        </p:blipFill>
        <p:spPr>
          <a:xfrm>
            <a:off x="135802" y="2786452"/>
            <a:ext cx="2324101" cy="16002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8841-165B-44F3-9EC3-44CFE325C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course works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8548E-29A5-420F-80DA-9B62BBFB1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1F10C-A731-4CA2-91D5-1346961F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ADE137-D921-4249-A067-0B474E381227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17362AE-D287-42FB-8880-A4356FD0C9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913436"/>
              </p:ext>
            </p:extLst>
          </p:nvPr>
        </p:nvGraphicFramePr>
        <p:xfrm>
          <a:off x="269892" y="1276350"/>
          <a:ext cx="86868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7859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8841-165B-44F3-9EC3-44CFE325C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08" y="274320"/>
            <a:ext cx="874638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Standard Based Grading Works?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8548E-29A5-420F-80DA-9B62BBFB1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1F10C-A731-4CA2-91D5-1346961F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ADE137-D921-4249-A067-0B474E381227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17362AE-D287-42FB-8880-A4356FD0C9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763839"/>
              </p:ext>
            </p:extLst>
          </p:nvPr>
        </p:nvGraphicFramePr>
        <p:xfrm>
          <a:off x="269892" y="1276350"/>
          <a:ext cx="8686800" cy="3371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76379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E3799-66E1-E93A-3052-55F58B373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320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examples of standards-based grading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946340-46F8-372F-DB7F-6CF2C4BA31D5}"/>
              </a:ext>
            </a:extLst>
          </p:cNvPr>
          <p:cNvSpPr txBox="1"/>
          <p:nvPr/>
        </p:nvSpPr>
        <p:spPr>
          <a:xfrm>
            <a:off x="152400" y="1752600"/>
            <a:ext cx="8915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Example 1</a:t>
            </a:r>
            <a:r>
              <a:rPr lang="en-US" sz="1600" dirty="0"/>
              <a:t>: You take Unit Test 1 and you will get a score for Chapter1, Chapter 2 and Chapter 3.  You score a 25/40 in Chapter 1 questions. In the retake, you make 20/40 in Chapter 1 questions, and in the final exam, you make 15/40 in Chapter 1 questions. Your score for Chapter 1 Unit Test will stay at 25 out of 40.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209819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E3799-66E1-E93A-3052-55F58B373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320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examples of standards-based grading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946340-46F8-372F-DB7F-6CF2C4BA31D5}"/>
              </a:ext>
            </a:extLst>
          </p:cNvPr>
          <p:cNvSpPr txBox="1"/>
          <p:nvPr/>
        </p:nvSpPr>
        <p:spPr>
          <a:xfrm>
            <a:off x="152400" y="1752600"/>
            <a:ext cx="8915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Example 2</a:t>
            </a:r>
            <a:r>
              <a:rPr lang="en-US" sz="1600" dirty="0"/>
              <a:t>: You take Unit Test 1 and you will get a score for Chapter1, Chapter 2 and Chapter 3. You score a 25/40 in Chapter 1 questions.  In the retake, you make 32/40 in Chapter 1 questions, and in the final exam, you make 15/40 in Chapter 1 questions. Your score for Chapter 1 will be 25+(32-25)/2=28.5 out of 40. Since the final exam score is lower than 28.5, your Chapter 1 Unit Test will stay at 28.5 out of 40 score.</a:t>
            </a:r>
          </a:p>
        </p:txBody>
      </p:sp>
    </p:spTree>
    <p:extLst>
      <p:ext uri="{BB962C8B-B14F-4D97-AF65-F5344CB8AC3E}">
        <p14:creationId xmlns:p14="http://schemas.microsoft.com/office/powerpoint/2010/main" val="20836320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E3799-66E1-E93A-3052-55F58B373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320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examples of standards-based grading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946340-46F8-372F-DB7F-6CF2C4BA31D5}"/>
              </a:ext>
            </a:extLst>
          </p:cNvPr>
          <p:cNvSpPr txBox="1"/>
          <p:nvPr/>
        </p:nvSpPr>
        <p:spPr>
          <a:xfrm>
            <a:off x="152400" y="1752600"/>
            <a:ext cx="8915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Example 3</a:t>
            </a:r>
            <a:r>
              <a:rPr lang="en-US" sz="1600" dirty="0"/>
              <a:t>: You take Unit Test 1 and you will get a score for Chapter1, Chapter 2 and Chapter 3. You score a 25/40 in Chapter 1 questions. In the retake, you make 32/40 in Chapter 1 questions, and in the final exam, you make 38/40 in Chapter 1 questions. Your score for Chapter 1 after the retake will be 25+(32-25)/2=28.5 out of 40 as shown in Example 2. After the final exam, Chapter 1 Unit Test score will be 28.5+(38-28.5)/2=33.25 out of 40.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5882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93360068-7E80-471A-9F3A-3EAE4E7995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341" y="0"/>
            <a:ext cx="8455936" cy="1143000"/>
          </a:xfrm>
        </p:spPr>
        <p:txBody>
          <a:bodyPr/>
          <a:lstStyle/>
          <a:p>
            <a:r>
              <a:rPr lang="en-US" altLang="en-US" dirty="0"/>
              <a:t>To Do List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27C8F6E7-B125-41A8-82EB-308AFF7388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9462" y="1066800"/>
            <a:ext cx="8455937" cy="4800600"/>
          </a:xfrm>
        </p:spPr>
        <p:txBody>
          <a:bodyPr/>
          <a:lstStyle/>
          <a:p>
            <a:r>
              <a:rPr lang="en-US" altLang="en-US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Go through the Module 00.XX – syllabus.</a:t>
            </a:r>
          </a:p>
          <a:p>
            <a:r>
              <a:rPr lang="en-US" altLang="en-US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Take attendance quiz on CANVAS before Thursday 8am, and start on it today as it will take you sometime to do it. </a:t>
            </a:r>
          </a:p>
          <a:p>
            <a:r>
              <a:rPr lang="en-US" altLang="en-US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Finish Module 01.01 before coming to class.</a:t>
            </a:r>
          </a:p>
          <a:p>
            <a:r>
              <a:rPr lang="en-US" altLang="en-US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Have you gotten your TI30Xa calculator?</a:t>
            </a:r>
          </a:p>
          <a:p>
            <a:r>
              <a:rPr lang="en-US" altLang="en-US" sz="2400" dirty="0">
                <a:latin typeface="+mn-lt"/>
              </a:rPr>
              <a:t>Download MATLAB and Adobe Acrobat DC today for free.</a:t>
            </a:r>
          </a:p>
          <a:p>
            <a:r>
              <a:rPr lang="en-US" altLang="en-US" sz="2400" dirty="0">
                <a:latin typeface="+mn-lt"/>
              </a:rPr>
              <a:t>Bring charged laptop with MATLAB on Friday.</a:t>
            </a:r>
          </a:p>
          <a:p>
            <a:r>
              <a:rPr lang="en-US" altLang="en-US" sz="2400" dirty="0">
                <a:latin typeface="+mn-lt"/>
              </a:rPr>
              <a:t>Turn on your notifications in CANVAS</a:t>
            </a:r>
          </a:p>
          <a:p>
            <a:endParaRPr lang="en-US" alt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1BFE9-8548-4011-8887-EAAC53EC5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5301" name="Slide Number Placeholder 4">
            <a:extLst>
              <a:ext uri="{FF2B5EF4-FFF2-40B4-BE49-F238E27FC236}">
                <a16:creationId xmlns:a16="http://schemas.microsoft.com/office/drawing/2014/main" id="{ACC23781-62FB-4378-B859-8D378508E5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415DA9-8397-40C2-8E8B-2DCB8414824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C97A8E-1B38-40B2-6611-F19B55B32C5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93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AB534E-54EE-D251-4D84-0BEC691FC3D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2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025F96-C4BF-2BA0-CB36-619E9F3CBCD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946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9A041A-785E-622D-5F22-919A5DA2234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839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>
            <a:extLst>
              <a:ext uri="{FF2B5EF4-FFF2-40B4-BE49-F238E27FC236}">
                <a16:creationId xmlns:a16="http://schemas.microsoft.com/office/drawing/2014/main" id="{1A3AB0A8-217D-4228-A95C-CF07F38BD3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9D52AC08-0252-4206-9B8A-A1E76D1B26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3200400"/>
            <a:ext cx="8229600" cy="762000"/>
          </a:xfrm>
        </p:spPr>
        <p:txBody>
          <a:bodyPr>
            <a:normAutofit fontScale="325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9200" b="1" dirty="0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B05197-21F9-4302-96A2-B93BAB950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1203" name="Slide Number Placeholder 5">
            <a:extLst>
              <a:ext uri="{FF2B5EF4-FFF2-40B4-BE49-F238E27FC236}">
                <a16:creationId xmlns:a16="http://schemas.microsoft.com/office/drawing/2014/main" id="{93B39636-18C2-4938-9A58-1D41F34E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784DB7-E01B-4502-817F-2467D4E2897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>
            <a:extLst>
              <a:ext uri="{FF2B5EF4-FFF2-40B4-BE49-F238E27FC236}">
                <a16:creationId xmlns:a16="http://schemas.microsoft.com/office/drawing/2014/main" id="{F9374B53-3A71-403F-A820-50D0587E76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575" y="152400"/>
            <a:ext cx="8915400" cy="3429000"/>
          </a:xfrm>
        </p:spPr>
        <p:txBody>
          <a:bodyPr/>
          <a:lstStyle/>
          <a:p>
            <a:pPr algn="ctr" eaLnBrk="1" hangingPunct="1"/>
            <a:r>
              <a:rPr lang="en-US" altLang="en-US" sz="3600" b="1" dirty="0"/>
              <a:t>Introduction to Numerical Methods</a:t>
            </a:r>
            <a:br>
              <a:rPr lang="en-US" altLang="en-US" sz="3600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sz="3600" dirty="0"/>
              <a:t>Mathematical Procedures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3DE659-CA20-4325-BD86-449B5499F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3251" name="Slide Number Placeholder 5">
            <a:extLst>
              <a:ext uri="{FF2B5EF4-FFF2-40B4-BE49-F238E27FC236}">
                <a16:creationId xmlns:a16="http://schemas.microsoft.com/office/drawing/2014/main" id="{883ACD3D-080B-4D77-A75E-FA7FD43F3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D5B311-9F9D-4F09-B591-F2381BE1482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>
            <a:extLst>
              <a:ext uri="{FF2B5EF4-FFF2-40B4-BE49-F238E27FC236}">
                <a16:creationId xmlns:a16="http://schemas.microsoft.com/office/drawing/2014/main" id="{06BB22D9-91FA-4D80-B23F-6EBEACB55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620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Mathematical Procedures</a:t>
            </a:r>
          </a:p>
        </p:txBody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253B72AC-0AFF-47D4-AE14-4BF899809D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838200"/>
            <a:ext cx="6781800" cy="5638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/>
              <a:t>Nonlinear Equations</a:t>
            </a:r>
          </a:p>
          <a:p>
            <a:pPr eaLnBrk="1" hangingPunct="1"/>
            <a:r>
              <a:rPr lang="en-US" altLang="en-US" sz="2400"/>
              <a:t>Differentiation</a:t>
            </a:r>
          </a:p>
          <a:p>
            <a:pPr eaLnBrk="1" hangingPunct="1"/>
            <a:r>
              <a:rPr lang="en-US" altLang="en-US" sz="2400"/>
              <a:t>Simultaneous Linear Equations</a:t>
            </a:r>
          </a:p>
          <a:p>
            <a:pPr eaLnBrk="1" hangingPunct="1"/>
            <a:r>
              <a:rPr lang="en-US" altLang="en-US" sz="2400"/>
              <a:t>Curve Fitting</a:t>
            </a:r>
          </a:p>
          <a:p>
            <a:pPr lvl="1" eaLnBrk="1" hangingPunct="1"/>
            <a:r>
              <a:rPr lang="en-US" altLang="en-US" sz="2400"/>
              <a:t>Interpolation</a:t>
            </a:r>
          </a:p>
          <a:p>
            <a:pPr lvl="1" eaLnBrk="1" hangingPunct="1"/>
            <a:r>
              <a:rPr lang="en-US" altLang="en-US" sz="2400"/>
              <a:t>Regression</a:t>
            </a:r>
          </a:p>
          <a:p>
            <a:pPr eaLnBrk="1" hangingPunct="1"/>
            <a:r>
              <a:rPr lang="en-US" altLang="en-US" sz="2400"/>
              <a:t>Integration</a:t>
            </a:r>
          </a:p>
          <a:p>
            <a:pPr eaLnBrk="1" hangingPunct="1"/>
            <a:r>
              <a:rPr lang="en-US" altLang="en-US" sz="2400"/>
              <a:t>Ordinary Differential Equations</a:t>
            </a:r>
          </a:p>
          <a:p>
            <a:pPr eaLnBrk="1" hangingPunct="1"/>
            <a:r>
              <a:rPr lang="en-US" altLang="en-US" sz="2400"/>
              <a:t>Other Advanced Mathematical Procedures:</a:t>
            </a:r>
          </a:p>
          <a:p>
            <a:pPr lvl="1" eaLnBrk="1" hangingPunct="1"/>
            <a:r>
              <a:rPr lang="en-US" altLang="en-US" sz="2400"/>
              <a:t>Partial Differential Equations</a:t>
            </a:r>
          </a:p>
          <a:p>
            <a:pPr lvl="1" eaLnBrk="1" hangingPunct="1"/>
            <a:r>
              <a:rPr lang="en-US" altLang="en-US" sz="2400"/>
              <a:t>Optimization</a:t>
            </a:r>
          </a:p>
          <a:p>
            <a:pPr lvl="1" eaLnBrk="1" hangingPunct="1"/>
            <a:r>
              <a:rPr lang="en-US" altLang="en-US" sz="2400"/>
              <a:t>Fast Fourier Transforms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EC36583-E2A1-42D8-A967-BF808CB07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6323" name="Slide Number Placeholder 5">
            <a:extLst>
              <a:ext uri="{FF2B5EF4-FFF2-40B4-BE49-F238E27FC236}">
                <a16:creationId xmlns:a16="http://schemas.microsoft.com/office/drawing/2014/main" id="{91AA359C-0FEE-43D2-84AA-214F6D7A9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F6C491-552D-4B01-9038-ADE40F6716B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>
            <a:extLst>
              <a:ext uri="{FF2B5EF4-FFF2-40B4-BE49-F238E27FC236}">
                <a16:creationId xmlns:a16="http://schemas.microsoft.com/office/drawing/2014/main" id="{B4017EAE-84D8-476F-80AA-10BF25536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8669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Nonlinear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206C39-8569-413B-891D-C6A9D9B96EF1}"/>
                  </a:ext>
                </a:extLst>
              </p:cNvPr>
              <p:cNvSpPr txBox="1"/>
              <p:nvPr/>
            </p:nvSpPr>
            <p:spPr>
              <a:xfrm>
                <a:off x="2067719" y="1924301"/>
                <a:ext cx="4572000" cy="882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i="0">
                          <a:latin typeface="Cambria Math" panose="02040503050406030204" pitchFamily="18" charset="0"/>
                        </a:rPr>
                        <m:t>     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206C39-8569-413B-891D-C6A9D9B96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719" y="1924301"/>
                <a:ext cx="4572000" cy="8827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7833A5-F7D4-4907-B095-A802845ACD4E}"/>
                  </a:ext>
                </a:extLst>
              </p:cNvPr>
              <p:cNvSpPr txBox="1"/>
              <p:nvPr/>
            </p:nvSpPr>
            <p:spPr>
              <a:xfrm>
                <a:off x="1828800" y="1110559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7833A5-F7D4-4907-B095-A802845AC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1110559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6444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>
            <a:extLst>
              <a:ext uri="{FF2B5EF4-FFF2-40B4-BE49-F238E27FC236}">
                <a16:creationId xmlns:a16="http://schemas.microsoft.com/office/drawing/2014/main" id="{B4017EAE-84D8-476F-80AA-10BF25536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71275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Nonlinear Equations</a:t>
            </a:r>
          </a:p>
        </p:txBody>
      </p:sp>
      <p:sp>
        <p:nvSpPr>
          <p:cNvPr id="58374" name="Text Box 4">
            <a:extLst>
              <a:ext uri="{FF2B5EF4-FFF2-40B4-BE49-F238E27FC236}">
                <a16:creationId xmlns:a16="http://schemas.microsoft.com/office/drawing/2014/main" id="{E23E55CF-A98E-458E-B0B6-40DBC47B3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How much of the floating ball is under water?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5" name="Object 5">
                <a:extLst>
                  <a:ext uri="{FF2B5EF4-FFF2-40B4-BE49-F238E27FC236}">
                    <a16:creationId xmlns:a16="http://schemas.microsoft.com/office/drawing/2014/main" id="{0355C88D-2274-458A-93F6-5EC08B8063C3}"/>
                  </a:ext>
                </a:extLst>
              </p:cNvPr>
              <p:cNvSpPr txBox="1"/>
              <p:nvPr/>
            </p:nvSpPr>
            <p:spPr bwMode="auto">
              <a:xfrm>
                <a:off x="533400" y="2590800"/>
                <a:ext cx="441960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−0.165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+3.993×1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8375" name="Object 5">
                <a:extLst>
                  <a:ext uri="{FF2B5EF4-FFF2-40B4-BE49-F238E27FC236}">
                    <a16:creationId xmlns:a16="http://schemas.microsoft.com/office/drawing/2014/main" id="{0355C88D-2274-458A-93F6-5EC08B806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590800"/>
                <a:ext cx="4419600" cy="685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6" name="Text Box 6">
            <a:extLst>
              <a:ext uri="{FF2B5EF4-FFF2-40B4-BE49-F238E27FC236}">
                <a16:creationId xmlns:a16="http://schemas.microsoft.com/office/drawing/2014/main" id="{A2D7BEF7-1895-4710-8806-69EA07DA9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52725"/>
            <a:ext cx="3810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Radius=0.055 m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Specific Gravity=0.6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AA73258-2992-47A6-B38F-E3954E9208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496196"/>
            <a:ext cx="3733800" cy="3733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>
            <a:extLst>
              <a:ext uri="{FF2B5EF4-FFF2-40B4-BE49-F238E27FC236}">
                <a16:creationId xmlns:a16="http://schemas.microsoft.com/office/drawing/2014/main" id="{48243FE1-5F10-4F82-9E38-BF282906F7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17278"/>
            <a:ext cx="7793038" cy="693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Simultaneous Linear Equations</a:t>
            </a:r>
          </a:p>
        </p:txBody>
      </p:sp>
      <p:graphicFrame>
        <p:nvGraphicFramePr>
          <p:cNvPr id="444428" name="Group 12">
            <a:extLst>
              <a:ext uri="{FF2B5EF4-FFF2-40B4-BE49-F238E27FC236}">
                <a16:creationId xmlns:a16="http://schemas.microsoft.com/office/drawing/2014/main" id="{51FA4D24-CD32-49E0-AFA3-64ADF3AC9636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312489" y="1443065"/>
          <a:ext cx="4648200" cy="974725"/>
        </p:xfrm>
        <a:graphic>
          <a:graphicData uri="http://schemas.openxmlformats.org/drawingml/2006/table">
            <a:tbl>
              <a:tblPr/>
              <a:tblGrid>
                <a:gridCol w="1992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6565" name="Text Box 3">
            <a:extLst>
              <a:ext uri="{FF2B5EF4-FFF2-40B4-BE49-F238E27FC236}">
                <a16:creationId xmlns:a16="http://schemas.microsoft.com/office/drawing/2014/main" id="{16C59057-5A02-46B6-8182-E7FDB1C1B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83" y="914400"/>
            <a:ext cx="480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Find the velocity profile, given</a:t>
            </a:r>
          </a:p>
        </p:txBody>
      </p:sp>
      <p:sp>
        <p:nvSpPr>
          <p:cNvPr id="66566" name="Text Box 4">
            <a:extLst>
              <a:ext uri="{FF2B5EF4-FFF2-40B4-BE49-F238E27FC236}">
                <a16:creationId xmlns:a16="http://schemas.microsoft.com/office/drawing/2014/main" id="{E2ABDD33-1215-41D1-B2CA-2E1E3B683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419600"/>
            <a:ext cx="533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7" name="Object 5">
                <a:extLst>
                  <a:ext uri="{FF2B5EF4-FFF2-40B4-BE49-F238E27FC236}">
                    <a16:creationId xmlns:a16="http://schemas.microsoft.com/office/drawing/2014/main" id="{AD639DD4-0A89-4C13-A148-37CD73DF0D01}"/>
                  </a:ext>
                </a:extLst>
              </p:cNvPr>
              <p:cNvSpPr txBox="1"/>
              <p:nvPr/>
            </p:nvSpPr>
            <p:spPr bwMode="auto">
              <a:xfrm>
                <a:off x="296410" y="2877538"/>
                <a:ext cx="5576047" cy="519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𝑏𝑡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5≤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≤12</m:t>
                    </m:r>
                  </m:oMath>
                </a14:m>
                <a:endParaRPr lang="en-US" sz="3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6567" name="Object 5">
                <a:extLst>
                  <a:ext uri="{FF2B5EF4-FFF2-40B4-BE49-F238E27FC236}">
                    <a16:creationId xmlns:a16="http://schemas.microsoft.com/office/drawing/2014/main" id="{AD639DD4-0A89-4C13-A148-37CD73DF0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410" y="2877538"/>
                <a:ext cx="5576047" cy="519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8" name="Text Box 6">
            <a:extLst>
              <a:ext uri="{FF2B5EF4-FFF2-40B4-BE49-F238E27FC236}">
                <a16:creationId xmlns:a16="http://schemas.microsoft.com/office/drawing/2014/main" id="{EF1837D3-AD60-4DC5-901E-036DAFFFA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3864144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Three simultaneous linear equations</a:t>
            </a:r>
          </a:p>
        </p:txBody>
      </p:sp>
      <p:sp>
        <p:nvSpPr>
          <p:cNvPr id="66570" name="Object 8">
            <a:extLst>
              <a:ext uri="{FF2B5EF4-FFF2-40B4-BE49-F238E27FC236}">
                <a16:creationId xmlns:a16="http://schemas.microsoft.com/office/drawing/2014/main" id="{4D805F27-CD7B-4998-8BF8-16995E6169FA}"/>
              </a:ext>
            </a:extLst>
          </p:cNvPr>
          <p:cNvSpPr txBox="1"/>
          <p:nvPr/>
        </p:nvSpPr>
        <p:spPr bwMode="auto">
          <a:xfrm>
            <a:off x="2933700" y="2895600"/>
            <a:ext cx="1371600" cy="4095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66573" name="Picture 11" descr="picture of rocket">
            <a:extLst>
              <a:ext uri="{FF2B5EF4-FFF2-40B4-BE49-F238E27FC236}">
                <a16:creationId xmlns:a16="http://schemas.microsoft.com/office/drawing/2014/main" id="{E8C7F9CD-B9C2-4EDF-89CF-BF761AF5D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0668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91" name="Picture 22" descr="rocket_velocity_discrete_youtube">
            <a:extLst>
              <a:ext uri="{FF2B5EF4-FFF2-40B4-BE49-F238E27FC236}">
                <a16:creationId xmlns:a16="http://schemas.microsoft.com/office/drawing/2014/main" id="{8424CA38-65E4-44E0-B845-CB9895EE4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429000"/>
            <a:ext cx="3149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A34BFFD-D689-4E26-A5E3-E907FBD40ABF}"/>
                  </a:ext>
                </a:extLst>
              </p:cNvPr>
              <p:cNvSpPr txBox="1"/>
              <p:nvPr/>
            </p:nvSpPr>
            <p:spPr>
              <a:xfrm>
                <a:off x="457200" y="4311051"/>
                <a:ext cx="4572000" cy="12619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=106</m:t>
                            </m:r>
                          </m:e>
                        </m:mr>
                        <m:m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  <m:sup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=177</m:t>
                            </m:r>
                          </m:e>
                        </m:mr>
                        <m:m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e>
                                  <m:sup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600</m:t>
                            </m:r>
                          </m:e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A34BFFD-D689-4E26-A5E3-E907FBD40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311051"/>
                <a:ext cx="4572000" cy="12619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092D6B76-3074-4721-95E8-B0909246AF70}"/>
              </a:ext>
            </a:extLst>
          </p:cNvPr>
          <p:cNvSpPr txBox="1"/>
          <p:nvPr/>
        </p:nvSpPr>
        <p:spPr>
          <a:xfrm>
            <a:off x="152400" y="6488227"/>
            <a:ext cx="12875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Photo by NASA</a:t>
            </a:r>
          </a:p>
        </p:txBody>
      </p: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>
            <a:extLst>
              <a:ext uri="{FF2B5EF4-FFF2-40B4-BE49-F238E27FC236}">
                <a16:creationId xmlns:a16="http://schemas.microsoft.com/office/drawing/2014/main" id="{50488BAA-2D6C-461C-961F-ADA8D7CFD0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1213" y="190500"/>
            <a:ext cx="7793038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Interpolation</a:t>
            </a:r>
          </a:p>
        </p:txBody>
      </p:sp>
      <p:graphicFrame>
        <p:nvGraphicFramePr>
          <p:cNvPr id="446487" name="Group 23">
            <a:extLst>
              <a:ext uri="{FF2B5EF4-FFF2-40B4-BE49-F238E27FC236}">
                <a16:creationId xmlns:a16="http://schemas.microsoft.com/office/drawing/2014/main" id="{C4561B35-8614-4AE4-9342-C751E377F427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838200" y="1524000"/>
          <a:ext cx="4800600" cy="9144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8613" name="Picture 3" descr="picture of rocket">
            <a:extLst>
              <a:ext uri="{FF2B5EF4-FFF2-40B4-BE49-F238E27FC236}">
                <a16:creationId xmlns:a16="http://schemas.microsoft.com/office/drawing/2014/main" id="{2CD2BD62-BD2B-4EF9-8A5D-B48C93937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766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 Box 4">
            <a:extLst>
              <a:ext uri="{FF2B5EF4-FFF2-40B4-BE49-F238E27FC236}">
                <a16:creationId xmlns:a16="http://schemas.microsoft.com/office/drawing/2014/main" id="{BE14A0D1-71BC-4620-B3AF-E74CD0763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90600"/>
            <a:ext cx="716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What is the velocity of the rocket at t=7 seconds?</a:t>
            </a:r>
          </a:p>
        </p:txBody>
      </p:sp>
      <p:pic>
        <p:nvPicPr>
          <p:cNvPr id="68632" name="Picture 22" descr="rocket_velocity_youtube">
            <a:extLst>
              <a:ext uri="{FF2B5EF4-FFF2-40B4-BE49-F238E27FC236}">
                <a16:creationId xmlns:a16="http://schemas.microsoft.com/office/drawing/2014/main" id="{172189E0-E455-4358-92F8-41CED8900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25CC33-375F-4FDC-989C-ACEBE12D8E48}"/>
              </a:ext>
            </a:extLst>
          </p:cNvPr>
          <p:cNvSpPr txBox="1"/>
          <p:nvPr/>
        </p:nvSpPr>
        <p:spPr>
          <a:xfrm>
            <a:off x="608084" y="6624865"/>
            <a:ext cx="12875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Photo by NASA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>
            <a:extLst>
              <a:ext uri="{FF2B5EF4-FFF2-40B4-BE49-F238E27FC236}">
                <a16:creationId xmlns:a16="http://schemas.microsoft.com/office/drawing/2014/main" id="{B6EF9077-F2DA-4BA2-85B0-6A523418E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90500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74" name="Object 8">
                <a:extLst>
                  <a:ext uri="{FF2B5EF4-FFF2-40B4-BE49-F238E27FC236}">
                    <a16:creationId xmlns:a16="http://schemas.microsoft.com/office/drawing/2014/main" id="{5B15FE01-413E-4AFD-83BF-DAC915624A71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-7937" y="4398168"/>
                <a:ext cx="5105400" cy="1033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)=2200 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16×1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16×1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−5000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−9.8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74" name="Object 8">
                <a:extLst>
                  <a:ext uri="{FF2B5EF4-FFF2-40B4-BE49-F238E27FC236}">
                    <a16:creationId xmlns:a16="http://schemas.microsoft.com/office/drawing/2014/main" id="{5B15FE01-413E-4AFD-83BF-DAC915624A71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-7937" y="4398168"/>
                <a:ext cx="5105400" cy="1033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469" name="Picture 3" descr="picture of rocket">
            <a:extLst>
              <a:ext uri="{FF2B5EF4-FFF2-40B4-BE49-F238E27FC236}">
                <a16:creationId xmlns:a16="http://schemas.microsoft.com/office/drawing/2014/main" id="{A0EE6D6B-F067-459E-9681-55FC342C8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4">
            <a:extLst>
              <a:ext uri="{FF2B5EF4-FFF2-40B4-BE49-F238E27FC236}">
                <a16:creationId xmlns:a16="http://schemas.microsoft.com/office/drawing/2014/main" id="{54E7F5EB-F19A-49EE-9B96-90E70A3C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3733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What is the acceleration at t=7 seconds?</a:t>
            </a:r>
          </a:p>
        </p:txBody>
      </p:sp>
      <p:sp>
        <p:nvSpPr>
          <p:cNvPr id="62471" name="Text Box 5">
            <a:extLst>
              <a:ext uri="{FF2B5EF4-FFF2-40B4-BE49-F238E27FC236}">
                <a16:creationId xmlns:a16="http://schemas.microsoft.com/office/drawing/2014/main" id="{25A07889-B0BF-4CA4-9493-2652FD7CF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6482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72" name="Object 6">
                <a:extLst>
                  <a:ext uri="{FF2B5EF4-FFF2-40B4-BE49-F238E27FC236}">
                    <a16:creationId xmlns:a16="http://schemas.microsoft.com/office/drawing/2014/main" id="{C5585F6D-6BFD-4BB1-B04B-0672F477394C}"/>
                  </a:ext>
                </a:extLst>
              </p:cNvPr>
              <p:cNvSpPr txBox="1"/>
              <p:nvPr/>
            </p:nvSpPr>
            <p:spPr bwMode="auto">
              <a:xfrm>
                <a:off x="381000" y="5210968"/>
                <a:ext cx="1524000" cy="1312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72" name="Object 6">
                <a:extLst>
                  <a:ext uri="{FF2B5EF4-FFF2-40B4-BE49-F238E27FC236}">
                    <a16:creationId xmlns:a16="http://schemas.microsoft.com/office/drawing/2014/main" id="{C5585F6D-6BFD-4BB1-B04B-0672F4773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210968"/>
                <a:ext cx="1524000" cy="13128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473" name="Picture 7" descr="velcoity_rocket_youtube">
            <a:extLst>
              <a:ext uri="{FF2B5EF4-FFF2-40B4-BE49-F238E27FC236}">
                <a16:creationId xmlns:a16="http://schemas.microsoft.com/office/drawing/2014/main" id="{0C5210C0-8EAB-4E4B-83D2-3FFE31D27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144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1F30EA4-1FC9-4791-8FE8-E58EC9953A36}"/>
              </a:ext>
            </a:extLst>
          </p:cNvPr>
          <p:cNvSpPr txBox="1"/>
          <p:nvPr/>
        </p:nvSpPr>
        <p:spPr>
          <a:xfrm>
            <a:off x="195044" y="6523831"/>
            <a:ext cx="12875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Photo by NASA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595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2">
            <a:extLst>
              <a:ext uri="{FF2B5EF4-FFF2-40B4-BE49-F238E27FC236}">
                <a16:creationId xmlns:a16="http://schemas.microsoft.com/office/drawing/2014/main" id="{9DBE9E5D-9841-4E32-8419-6A7036C769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44462"/>
            <a:ext cx="7793038" cy="693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Differentiation</a:t>
            </a:r>
          </a:p>
        </p:txBody>
      </p:sp>
      <p:graphicFrame>
        <p:nvGraphicFramePr>
          <p:cNvPr id="442392" name="Group 24">
            <a:extLst>
              <a:ext uri="{FF2B5EF4-FFF2-40B4-BE49-F238E27FC236}">
                <a16:creationId xmlns:a16="http://schemas.microsoft.com/office/drawing/2014/main" id="{A11860BE-A1A4-4477-B655-B39D7861A756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609600" y="1524000"/>
          <a:ext cx="4876800" cy="914400"/>
        </p:xfrm>
        <a:graphic>
          <a:graphicData uri="http://schemas.openxmlformats.org/drawingml/2006/table">
            <a:tbl>
              <a:tblPr/>
              <a:tblGrid>
                <a:gridCol w="2090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4537" name="Object 23">
                <a:extLst>
                  <a:ext uri="{FF2B5EF4-FFF2-40B4-BE49-F238E27FC236}">
                    <a16:creationId xmlns:a16="http://schemas.microsoft.com/office/drawing/2014/main" id="{055A71F2-1229-4610-96F5-4DF2284099C1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767556" y="5105400"/>
                <a:ext cx="1049338" cy="938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537" name="Object 23">
                <a:extLst>
                  <a:ext uri="{FF2B5EF4-FFF2-40B4-BE49-F238E27FC236}">
                    <a16:creationId xmlns:a16="http://schemas.microsoft.com/office/drawing/2014/main" id="{055A71F2-1229-4610-96F5-4DF2284099C1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767556" y="5105400"/>
                <a:ext cx="1049338" cy="9382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534" name="Text Box 20">
            <a:extLst>
              <a:ext uri="{FF2B5EF4-FFF2-40B4-BE49-F238E27FC236}">
                <a16:creationId xmlns:a16="http://schemas.microsoft.com/office/drawing/2014/main" id="{BDE73525-42E6-4B2D-9AA6-334BC5B01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57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What is the acceleration at t=7 seconds?</a:t>
            </a:r>
          </a:p>
        </p:txBody>
      </p:sp>
      <p:pic>
        <p:nvPicPr>
          <p:cNvPr id="64535" name="Picture 21" descr="picture of rocket">
            <a:extLst>
              <a:ext uri="{FF2B5EF4-FFF2-40B4-BE49-F238E27FC236}">
                <a16:creationId xmlns:a16="http://schemas.microsoft.com/office/drawing/2014/main" id="{61ED9D63-1E0E-4D1D-8C28-8629A7A0C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" y="27432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36" name="Picture 22" descr="rocket_velocity_discrete_youtube">
            <a:extLst>
              <a:ext uri="{FF2B5EF4-FFF2-40B4-BE49-F238E27FC236}">
                <a16:creationId xmlns:a16="http://schemas.microsoft.com/office/drawing/2014/main" id="{B4CD71B0-09C5-4E50-96AE-2D82DE3B0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319" y="2743200"/>
            <a:ext cx="4419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28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>
            <a:extLst>
              <a:ext uri="{FF2B5EF4-FFF2-40B4-BE49-F238E27FC236}">
                <a16:creationId xmlns:a16="http://schemas.microsoft.com/office/drawing/2014/main" id="{68CB39E4-F462-4EA3-BE62-5D44E52274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46051"/>
            <a:ext cx="7793038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Regression</a:t>
            </a:r>
          </a:p>
        </p:txBody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848916F6-3FD8-4957-8D79-09C550320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95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70662" name="Rectangle 4">
            <a:extLst>
              <a:ext uri="{FF2B5EF4-FFF2-40B4-BE49-F238E27FC236}">
                <a16:creationId xmlns:a16="http://schemas.microsoft.com/office/drawing/2014/main" id="{0A87BC8E-33B0-4B88-8979-B8BDC2520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70663" name="Text Box 5">
            <a:extLst>
              <a:ext uri="{FF2B5EF4-FFF2-40B4-BE49-F238E27FC236}">
                <a16:creationId xmlns:a16="http://schemas.microsoft.com/office/drawing/2014/main" id="{724FDE1C-A900-41B2-96E3-631DA08F4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006685"/>
            <a:ext cx="701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Thermal expansion coefficient data for cast steel</a:t>
            </a:r>
          </a:p>
        </p:txBody>
      </p:sp>
      <p:pic>
        <p:nvPicPr>
          <p:cNvPr id="70664" name="Picture 6" descr="regression_pointsonly_youtube">
            <a:extLst>
              <a:ext uri="{FF2B5EF4-FFF2-40B4-BE49-F238E27FC236}">
                <a16:creationId xmlns:a16="http://schemas.microsoft.com/office/drawing/2014/main" id="{202BFF4F-0043-4E84-90FB-990394EA2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849938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2">
            <a:extLst>
              <a:ext uri="{FF2B5EF4-FFF2-40B4-BE49-F238E27FC236}">
                <a16:creationId xmlns:a16="http://schemas.microsoft.com/office/drawing/2014/main" id="{14893431-EFC0-49BD-8C66-E6CF58D2E2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94" y="38100"/>
            <a:ext cx="7793038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dirty="0"/>
              <a:t>Regression – Linear </a:t>
            </a:r>
          </a:p>
        </p:txBody>
      </p:sp>
      <p:sp>
        <p:nvSpPr>
          <p:cNvPr id="72709" name="Rectangle 3">
            <a:extLst>
              <a:ext uri="{FF2B5EF4-FFF2-40B4-BE49-F238E27FC236}">
                <a16:creationId xmlns:a16="http://schemas.microsoft.com/office/drawing/2014/main" id="{30DA0D6C-FC87-4669-978E-546836342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72710" name="Picture 4" descr="regression_pointsandcurve_youtube">
            <a:extLst>
              <a:ext uri="{FF2B5EF4-FFF2-40B4-BE49-F238E27FC236}">
                <a16:creationId xmlns:a16="http://schemas.microsoft.com/office/drawing/2014/main" id="{1E303A7E-4633-40FA-8332-5C07BF9B5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71600"/>
            <a:ext cx="5297488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>
            <a:extLst>
              <a:ext uri="{FF2B5EF4-FFF2-40B4-BE49-F238E27FC236}">
                <a16:creationId xmlns:a16="http://schemas.microsoft.com/office/drawing/2014/main" id="{BB4E2FD3-F1F1-4D81-AA91-F3CD8BD767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25413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Integration</a:t>
            </a:r>
          </a:p>
        </p:txBody>
      </p:sp>
      <p:sp>
        <p:nvSpPr>
          <p:cNvPr id="74759" name="Rectangle 5">
            <a:extLst>
              <a:ext uri="{FF2B5EF4-FFF2-40B4-BE49-F238E27FC236}">
                <a16:creationId xmlns:a16="http://schemas.microsoft.com/office/drawing/2014/main" id="{F7EAABA4-5519-4B62-9931-C68CC7CBA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4"/>
            </a:endParaRPr>
          </a:p>
        </p:txBody>
      </p:sp>
      <p:sp>
        <p:nvSpPr>
          <p:cNvPr id="74760" name="Rectangle 6">
            <a:extLst>
              <a:ext uri="{FF2B5EF4-FFF2-40B4-BE49-F238E27FC236}">
                <a16:creationId xmlns:a16="http://schemas.microsoft.com/office/drawing/2014/main" id="{9AA6BD75-209D-43FA-9518-EEB6EC441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0100DF-6E37-4F46-A225-F7FE925B3AE3}"/>
                  </a:ext>
                </a:extLst>
              </p:cNvPr>
              <p:cNvSpPr txBox="1"/>
              <p:nvPr/>
            </p:nvSpPr>
            <p:spPr>
              <a:xfrm>
                <a:off x="1991519" y="990600"/>
                <a:ext cx="4572000" cy="890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𝛷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li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sz="24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  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0100DF-6E37-4F46-A225-F7FE925B3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519" y="990600"/>
                <a:ext cx="4572000" cy="8903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A39A419C-02AC-4230-8C15-6CBB68F3409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27"/>
          <a:stretch/>
        </p:blipFill>
        <p:spPr>
          <a:xfrm>
            <a:off x="762000" y="2590800"/>
            <a:ext cx="6781800" cy="2819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4D3240-EA16-4C12-9DD3-246AF47E7A03}"/>
              </a:ext>
            </a:extLst>
          </p:cNvPr>
          <p:cNvSpPr txBox="1"/>
          <p:nvPr/>
        </p:nvSpPr>
        <p:spPr>
          <a:xfrm>
            <a:off x="608084" y="6624865"/>
            <a:ext cx="7338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Wikipedia.org https://upload.wikimedia.org/wikipedia/commons/thumb/f/f9/Z_cumulative_from_mean.svg/1704px-Z_cumulative_from_mean.svg.png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365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>
            <a:extLst>
              <a:ext uri="{FF2B5EF4-FFF2-40B4-BE49-F238E27FC236}">
                <a16:creationId xmlns:a16="http://schemas.microsoft.com/office/drawing/2014/main" id="{BB4E2FD3-F1F1-4D81-AA91-F3CD8BD767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25413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757" name="Object 3">
                <a:extLst>
                  <a:ext uri="{FF2B5EF4-FFF2-40B4-BE49-F238E27FC236}">
                    <a16:creationId xmlns:a16="http://schemas.microsoft.com/office/drawing/2014/main" id="{C705C9F7-3E7D-43B3-A179-26888B995FD0}"/>
                  </a:ext>
                </a:extLst>
              </p:cNvPr>
              <p:cNvSpPr txBox="1"/>
              <p:nvPr/>
            </p:nvSpPr>
            <p:spPr bwMode="auto">
              <a:xfrm>
                <a:off x="457200" y="3352800"/>
                <a:ext cx="2743200" cy="1408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𝑟𝑜𝑜𝑚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4757" name="Object 3">
                <a:extLst>
                  <a:ext uri="{FF2B5EF4-FFF2-40B4-BE49-F238E27FC236}">
                    <a16:creationId xmlns:a16="http://schemas.microsoft.com/office/drawing/2014/main" id="{C705C9F7-3E7D-43B3-A179-26888B995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352800"/>
                <a:ext cx="2743200" cy="1408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758" name="Text Box 4">
            <a:extLst>
              <a:ext uri="{FF2B5EF4-FFF2-40B4-BE49-F238E27FC236}">
                <a16:creationId xmlns:a16="http://schemas.microsoft.com/office/drawing/2014/main" id="{9174CC40-A0F5-451E-AD1F-4F99A7982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0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Finding the diametric contraction in a steel shaft when dipped in liquid nitrogen.</a:t>
            </a:r>
          </a:p>
        </p:txBody>
      </p:sp>
      <p:sp>
        <p:nvSpPr>
          <p:cNvPr id="74759" name="Rectangle 5">
            <a:extLst>
              <a:ext uri="{FF2B5EF4-FFF2-40B4-BE49-F238E27FC236}">
                <a16:creationId xmlns:a16="http://schemas.microsoft.com/office/drawing/2014/main" id="{F7EAABA4-5519-4B62-9931-C68CC7CBA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5"/>
            </a:endParaRPr>
          </a:p>
        </p:txBody>
      </p:sp>
      <p:sp>
        <p:nvSpPr>
          <p:cNvPr id="74760" name="Rectangle 6">
            <a:extLst>
              <a:ext uri="{FF2B5EF4-FFF2-40B4-BE49-F238E27FC236}">
                <a16:creationId xmlns:a16="http://schemas.microsoft.com/office/drawing/2014/main" id="{9AA6BD75-209D-43FA-9518-EEB6EC441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5"/>
            </a:endParaRPr>
          </a:p>
        </p:txBody>
      </p:sp>
      <p:pic>
        <p:nvPicPr>
          <p:cNvPr id="74761" name="Picture 7" descr="regression_pointsonly_youtube">
            <a:extLst>
              <a:ext uri="{FF2B5EF4-FFF2-40B4-BE49-F238E27FC236}">
                <a16:creationId xmlns:a16="http://schemas.microsoft.com/office/drawing/2014/main" id="{4952C84A-0856-4FD1-9A0F-A73380842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1752600"/>
            <a:ext cx="5526087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2">
            <a:extLst>
              <a:ext uri="{FF2B5EF4-FFF2-40B4-BE49-F238E27FC236}">
                <a16:creationId xmlns:a16="http://schemas.microsoft.com/office/drawing/2014/main" id="{F792F166-3668-4A24-BFAD-FBBE2C5A0A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7630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/>
              <a:t>Ordinary Differential Equations</a:t>
            </a:r>
          </a:p>
        </p:txBody>
      </p:sp>
      <p:sp>
        <p:nvSpPr>
          <p:cNvPr id="76805" name="Text Box 3">
            <a:extLst>
              <a:ext uri="{FF2B5EF4-FFF2-40B4-BE49-F238E27FC236}">
                <a16:creationId xmlns:a16="http://schemas.microsoft.com/office/drawing/2014/main" id="{845EDEA2-1068-466E-A904-772864AAD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92188"/>
            <a:ext cx="6477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How long does it take a trunnion to cool down?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2AEF2429-F35A-440C-8C99-50FE56F55C26}"/>
                  </a:ext>
                </a:extLst>
              </p:cNvPr>
              <p:cNvSpPr txBox="1"/>
              <p:nvPr/>
            </p:nvSpPr>
            <p:spPr bwMode="auto">
              <a:xfrm>
                <a:off x="1143000" y="4724400"/>
                <a:ext cx="7010400" cy="6842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2AEF2429-F35A-440C-8C99-50FE56F55C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724400"/>
                <a:ext cx="7010400" cy="6842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808" name="Picture 6">
            <a:extLst>
              <a:ext uri="{FF2B5EF4-FFF2-40B4-BE49-F238E27FC236}">
                <a16:creationId xmlns:a16="http://schemas.microsoft.com/office/drawing/2014/main" id="{B284302D-79CE-449B-96C6-07CC4A442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3246438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9" name="Picture 7" descr="shaftpicture">
            <a:extLst>
              <a:ext uri="{FF2B5EF4-FFF2-40B4-BE49-F238E27FC236}">
                <a16:creationId xmlns:a16="http://schemas.microsoft.com/office/drawing/2014/main" id="{08FE04B2-EEBF-4984-B770-D317DC60D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2600"/>
            <a:ext cx="2514600" cy="24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>
            <a:extLst>
              <a:ext uri="{FF2B5EF4-FFF2-40B4-BE49-F238E27FC236}">
                <a16:creationId xmlns:a16="http://schemas.microsoft.com/office/drawing/2014/main" id="{EE76A987-A623-4159-AE9D-A0D90A2288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229600" cy="762000"/>
          </a:xfrm>
        </p:spPr>
        <p:txBody>
          <a:bodyPr>
            <a:normAutofit fontScale="250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6000" b="1" dirty="0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9600" b="1" dirty="0">
                <a:latin typeface="Verdana" panose="020B0604030504040204" pitchFamily="34" charset="0"/>
                <a:hlinkClick r:id="rId4"/>
              </a:rPr>
              <a:t>http://nm.MathForCollege.com</a:t>
            </a:r>
            <a:endParaRPr lang="en-US" altLang="en-US" sz="9600" b="1" dirty="0">
              <a:latin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8841-165B-44F3-9EC3-44CFE325C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course works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8548E-29A5-420F-80DA-9B62BBFB1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1F10C-A731-4CA2-91D5-1346961F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ADE137-D921-4249-A067-0B474E381227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17362AE-D287-42FB-8880-A4356FD0C9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4650567"/>
              </p:ext>
            </p:extLst>
          </p:nvPr>
        </p:nvGraphicFramePr>
        <p:xfrm>
          <a:off x="304800" y="1397000"/>
          <a:ext cx="8686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76215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d4561fb-9c8b-4df4-b683-71f1894934d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56585fd-dcce-4ea1-aeab-e8ad04a1d2d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1664ee1-e2ea-487c-873f-217124100b4f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767fa83-e04d-44b0-a01f-562b75e149bd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5880</TotalTime>
  <Words>1950</Words>
  <Application>Microsoft Office PowerPoint</Application>
  <PresentationFormat>On-screen Show (4:3)</PresentationFormat>
  <Paragraphs>266</Paragraphs>
  <Slides>52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 2</vt:lpstr>
      <vt:lpstr>Solstice</vt:lpstr>
      <vt:lpstr>Computational Methods</vt:lpstr>
      <vt:lpstr>PowerPoint Presentation</vt:lpstr>
      <vt:lpstr>Why use Numerical Methods?</vt:lpstr>
      <vt:lpstr>Why use Numerical Methods?</vt:lpstr>
      <vt:lpstr>Why use Numerical Methods?</vt:lpstr>
      <vt:lpstr>Steps in Solving an Engineering Problem</vt:lpstr>
      <vt:lpstr>How do we solve an engineering problem?</vt:lpstr>
      <vt:lpstr>PROBLEM DESCRIPTION</vt:lpstr>
      <vt:lpstr>PowerPoint Presentation</vt:lpstr>
      <vt:lpstr>Bascule Bridge THG</vt:lpstr>
      <vt:lpstr>Bascule Bridge THG</vt:lpstr>
      <vt:lpstr>Trunnion-Hub-Girder Assembly Procedure</vt:lpstr>
      <vt:lpstr>Problem</vt:lpstr>
      <vt:lpstr>Why did it get stuck?</vt:lpstr>
      <vt:lpstr>Video of Assembly Process</vt:lpstr>
      <vt:lpstr>MATHEMATICAL MODELING</vt:lpstr>
      <vt:lpstr>Consultant Calculations</vt:lpstr>
      <vt:lpstr>Is the Δ𝐷=𝐷𝛼Δ𝑇 formula correct?</vt:lpstr>
      <vt:lpstr>The correct model would account for varying thermal expansion coefficient</vt:lpstr>
      <vt:lpstr>SOLUTION OF MATHEMATICAL MODEL</vt:lpstr>
      <vt:lpstr>Can you roughly estimate the contraction?</vt:lpstr>
      <vt:lpstr>Can you find a better estimate for the contraction?</vt:lpstr>
      <vt:lpstr>Can you estimate the contraction more accurately?</vt:lpstr>
      <vt:lpstr>USING THE SOLUTION</vt:lpstr>
      <vt:lpstr>So, what is the solution to the problem?</vt:lpstr>
      <vt:lpstr>Revisiting steps to solve a problem</vt:lpstr>
      <vt:lpstr>How the course works</vt:lpstr>
      <vt:lpstr>How Standard Based Grading Works?</vt:lpstr>
      <vt:lpstr>Some examples of standards-based grading</vt:lpstr>
      <vt:lpstr>Some examples of standards-based grading</vt:lpstr>
      <vt:lpstr>Some examples of standards-based grading</vt:lpstr>
      <vt:lpstr>To Do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 to Numerical Methods   Mathematical Procedures</vt:lpstr>
      <vt:lpstr>Mathematical Procedures</vt:lpstr>
      <vt:lpstr>Nonlinear Equations</vt:lpstr>
      <vt:lpstr>Nonlinear Equations</vt:lpstr>
      <vt:lpstr>Simultaneous Linear Equations</vt:lpstr>
      <vt:lpstr>Interpolation</vt:lpstr>
      <vt:lpstr>Differentiation</vt:lpstr>
      <vt:lpstr>Differentiation</vt:lpstr>
      <vt:lpstr>Regression</vt:lpstr>
      <vt:lpstr>Regression – Linear </vt:lpstr>
      <vt:lpstr>Integration</vt:lpstr>
      <vt:lpstr>Integration</vt:lpstr>
      <vt:lpstr>Ordinary Differential Equations</vt:lpstr>
      <vt:lpstr>PowerPoint Presentation</vt:lpstr>
      <vt:lpstr>How the course works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 Decomposition Method</dc:title>
  <dc:creator>kaw</dc:creator>
  <cp:lastModifiedBy>Autar Kaw</cp:lastModifiedBy>
  <cp:revision>250</cp:revision>
  <cp:lastPrinted>2021-09-27T20:02:36Z</cp:lastPrinted>
  <dcterms:created xsi:type="dcterms:W3CDTF">2007-03-08T14:59:05Z</dcterms:created>
  <dcterms:modified xsi:type="dcterms:W3CDTF">2023-01-06T15:04:11Z</dcterms:modified>
</cp:coreProperties>
</file>