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311" r:id="rId2"/>
    <p:sldId id="433" r:id="rId3"/>
    <p:sldId id="314" r:id="rId4"/>
    <p:sldId id="357" r:id="rId5"/>
    <p:sldId id="355" r:id="rId6"/>
    <p:sldId id="431" r:id="rId7"/>
    <p:sldId id="358" r:id="rId8"/>
    <p:sldId id="364" r:id="rId9"/>
    <p:sldId id="365" r:id="rId10"/>
    <p:sldId id="361" r:id="rId11"/>
    <p:sldId id="359" r:id="rId12"/>
    <p:sldId id="367" r:id="rId13"/>
    <p:sldId id="432" r:id="rId14"/>
    <p:sldId id="369" r:id="rId15"/>
    <p:sldId id="434" r:id="rId16"/>
    <p:sldId id="368" r:id="rId17"/>
    <p:sldId id="370" r:id="rId18"/>
    <p:sldId id="360" r:id="rId19"/>
    <p:sldId id="374" r:id="rId20"/>
    <p:sldId id="376" r:id="rId21"/>
    <p:sldId id="435" r:id="rId22"/>
    <p:sldId id="379" r:id="rId23"/>
    <p:sldId id="437" r:id="rId24"/>
    <p:sldId id="387" r:id="rId25"/>
    <p:sldId id="388" r:id="rId26"/>
    <p:sldId id="389" r:id="rId27"/>
    <p:sldId id="392" r:id="rId28"/>
    <p:sldId id="391" r:id="rId29"/>
    <p:sldId id="378" r:id="rId30"/>
    <p:sldId id="439" r:id="rId31"/>
    <p:sldId id="397" r:id="rId32"/>
    <p:sldId id="438" r:id="rId33"/>
    <p:sldId id="398" r:id="rId34"/>
    <p:sldId id="377" r:id="rId35"/>
    <p:sldId id="396" r:id="rId36"/>
    <p:sldId id="401" r:id="rId37"/>
    <p:sldId id="407" r:id="rId38"/>
    <p:sldId id="312" r:id="rId39"/>
  </p:sldIdLst>
  <p:sldSz cx="9144000" cy="6858000" type="screen4x3"/>
  <p:notesSz cx="9601200" cy="7315200"/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>
      <p:cViewPr varScale="1">
        <p:scale>
          <a:sx n="105" d="100"/>
          <a:sy n="105" d="100"/>
        </p:scale>
        <p:origin x="353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474720"/>
            <a:ext cx="7680960" cy="32918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26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996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35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6D4BA-4C83-ADB4-BC70-D5122D5C6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DD28806D-AE7F-EE07-5FF2-00A73C1F36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FE8FFA46-707F-FC06-EC50-F9AD353C6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33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69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38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593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0157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82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225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2358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707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8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818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9561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1845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716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10A14-B957-B838-FF01-12D1F96B2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306280AA-99C9-6F08-AF56-A8019D90DD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D646B377-0AD1-1FD5-C1D8-7CBE0DA65C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6816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5904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2876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514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484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037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451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4860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2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571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424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099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553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22888-B6F1-4327-8AD3-66E49E273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1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.docx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wmf"/><Relationship Id="rId10" Type="http://schemas.openxmlformats.org/officeDocument/2006/relationships/image" Target="../media/image8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17.wmf"/><Relationship Id="rId18" Type="http://schemas.openxmlformats.org/officeDocument/2006/relationships/image" Target="../media/image19.e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7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6.bin"/><Relationship Id="rId20" Type="http://schemas.openxmlformats.org/officeDocument/2006/relationships/image" Target="../media/image21.png"/><Relationship Id="rId1" Type="http://schemas.openxmlformats.org/officeDocument/2006/relationships/tags" Target="../tags/tag7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6.emf"/><Relationship Id="rId5" Type="http://schemas.openxmlformats.org/officeDocument/2006/relationships/image" Target="../media/image13.wmf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13.bin"/><Relationship Id="rId19" Type="http://schemas.openxmlformats.org/officeDocument/2006/relationships/image" Target="../media/image20.png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1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5" Type="http://schemas.openxmlformats.org/officeDocument/2006/relationships/image" Target="../media/image23.emf"/><Relationship Id="rId4" Type="http://schemas.openxmlformats.org/officeDocument/2006/relationships/package" Target="../embeddings/Microsoft_Word_Document1.docx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7.wmf"/><Relationship Id="rId4" Type="http://schemas.openxmlformats.org/officeDocument/2006/relationships/image" Target="../media/image24.jpeg"/><Relationship Id="rId9" Type="http://schemas.openxmlformats.org/officeDocument/2006/relationships/oleObject" Target="../embeddings/oleObject2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2I5pIm_HD_w?feature=oembed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6" Type="http://schemas.openxmlformats.org/officeDocument/2006/relationships/image" Target="../media/image30.png"/><Relationship Id="rId5" Type="http://schemas.openxmlformats.org/officeDocument/2006/relationships/image" Target="../media/image29.emf"/><Relationship Id="rId4" Type="http://schemas.openxmlformats.org/officeDocument/2006/relationships/package" Target="../embeddings/Microsoft_Word_Document2.docx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5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40.w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7.wmf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39.wmf"/><Relationship Id="rId5" Type="http://schemas.openxmlformats.org/officeDocument/2006/relationships/image" Target="../media/image36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38.wmf"/><Relationship Id="rId1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44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Relationship Id="rId6" Type="http://schemas.openxmlformats.org/officeDocument/2006/relationships/image" Target="../media/image43.emf"/><Relationship Id="rId5" Type="http://schemas.openxmlformats.org/officeDocument/2006/relationships/image" Target="../media/image42.w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47.wmf"/><Relationship Id="rId4" Type="http://schemas.openxmlformats.org/officeDocument/2006/relationships/oleObject" Target="../embeddings/oleObject2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5" Type="http://schemas.openxmlformats.org/officeDocument/2006/relationships/image" Target="../media/image50.emf"/><Relationship Id="rId4" Type="http://schemas.openxmlformats.org/officeDocument/2006/relationships/package" Target="../embeddings/Microsoft_Word_Document3.docx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image" Target="../media/image55.wmf"/><Relationship Id="rId18" Type="http://schemas.openxmlformats.org/officeDocument/2006/relationships/oleObject" Target="../embeddings/oleObject37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52.emf"/><Relationship Id="rId12" Type="http://schemas.openxmlformats.org/officeDocument/2006/relationships/oleObject" Target="../embeddings/oleObject34.bin"/><Relationship Id="rId17" Type="http://schemas.openxmlformats.org/officeDocument/2006/relationships/image" Target="../media/image57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36.bin"/><Relationship Id="rId1" Type="http://schemas.openxmlformats.org/officeDocument/2006/relationships/tags" Target="../tags/tag19.x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54.wmf"/><Relationship Id="rId5" Type="http://schemas.openxmlformats.org/officeDocument/2006/relationships/image" Target="../media/image51.wmf"/><Relationship Id="rId15" Type="http://schemas.openxmlformats.org/officeDocument/2006/relationships/image" Target="../media/image56.emf"/><Relationship Id="rId10" Type="http://schemas.openxmlformats.org/officeDocument/2006/relationships/oleObject" Target="../embeddings/oleObject33.bin"/><Relationship Id="rId19" Type="http://schemas.openxmlformats.org/officeDocument/2006/relationships/image" Target="../media/image58.wmf"/><Relationship Id="rId4" Type="http://schemas.openxmlformats.org/officeDocument/2006/relationships/oleObject" Target="../embeddings/oleObject30.bin"/><Relationship Id="rId9" Type="http://schemas.openxmlformats.org/officeDocument/2006/relationships/image" Target="../media/image53.wmf"/><Relationship Id="rId14" Type="http://schemas.openxmlformats.org/officeDocument/2006/relationships/oleObject" Target="../embeddings/oleObject35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13" Type="http://schemas.openxmlformats.org/officeDocument/2006/relationships/image" Target="../media/image65.e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64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Relationship Id="rId6" Type="http://schemas.openxmlformats.org/officeDocument/2006/relationships/image" Target="../media/image61.png"/><Relationship Id="rId11" Type="http://schemas.openxmlformats.org/officeDocument/2006/relationships/oleObject" Target="../embeddings/oleObject40.bin"/><Relationship Id="rId5" Type="http://schemas.openxmlformats.org/officeDocument/2006/relationships/image" Target="../media/image60.emf"/><Relationship Id="rId10" Type="http://schemas.openxmlformats.org/officeDocument/2006/relationships/image" Target="../media/image63.wmf"/><Relationship Id="rId4" Type="http://schemas.openxmlformats.org/officeDocument/2006/relationships/image" Target="../media/image59.e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66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6" Type="http://schemas.openxmlformats.org/officeDocument/2006/relationships/image" Target="../media/image68.png"/><Relationship Id="rId5" Type="http://schemas.openxmlformats.org/officeDocument/2006/relationships/image" Target="../media/image67.wmf"/><Relationship Id="rId4" Type="http://schemas.openxmlformats.org/officeDocument/2006/relationships/oleObject" Target="../embeddings/oleObject41.bin"/><Relationship Id="rId9" Type="http://schemas.openxmlformats.org/officeDocument/2006/relationships/image" Target="../media/image38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6" Type="http://schemas.openxmlformats.org/officeDocument/2006/relationships/image" Target="../media/image43.emf"/><Relationship Id="rId5" Type="http://schemas.openxmlformats.org/officeDocument/2006/relationships/image" Target="../media/image70.wmf"/><Relationship Id="rId4" Type="http://schemas.openxmlformats.org/officeDocument/2006/relationships/oleObject" Target="../embeddings/oleObject43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72.wmf"/><Relationship Id="rId12" Type="http://schemas.openxmlformats.org/officeDocument/2006/relationships/image" Target="../media/image73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Relationship Id="rId6" Type="http://schemas.openxmlformats.org/officeDocument/2006/relationships/oleObject" Target="../embeddings/oleObject45.bin"/><Relationship Id="rId11" Type="http://schemas.openxmlformats.org/officeDocument/2006/relationships/oleObject" Target="../embeddings/oleObject46.bin"/><Relationship Id="rId5" Type="http://schemas.openxmlformats.org/officeDocument/2006/relationships/image" Target="../media/image71.wmf"/><Relationship Id="rId10" Type="http://schemas.openxmlformats.org/officeDocument/2006/relationships/image" Target="../media/image45.png"/><Relationship Id="rId4" Type="http://schemas.openxmlformats.org/officeDocument/2006/relationships/oleObject" Target="../embeddings/oleObject44.bin"/><Relationship Id="rId9" Type="http://schemas.openxmlformats.org/officeDocument/2006/relationships/image" Target="../media/image42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74.wmf"/><Relationship Id="rId4" Type="http://schemas.openxmlformats.org/officeDocument/2006/relationships/oleObject" Target="../embeddings/oleObject47.bin"/><Relationship Id="rId9" Type="http://schemas.openxmlformats.org/officeDocument/2006/relationships/image" Target="../media/image7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Relationship Id="rId4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6.xml"/><Relationship Id="rId5" Type="http://schemas.openxmlformats.org/officeDocument/2006/relationships/image" Target="../media/image77.emf"/><Relationship Id="rId4" Type="http://schemas.openxmlformats.org/officeDocument/2006/relationships/package" Target="../embeddings/Microsoft_Word_Document4.docx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jtliQH9vnOA?feature=oembed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notesSlide" Target="../notesSlides/notesSlide26.xml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7.x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82.wmf"/><Relationship Id="rId4" Type="http://schemas.openxmlformats.org/officeDocument/2006/relationships/image" Target="../media/image79.jpeg"/><Relationship Id="rId9" Type="http://schemas.openxmlformats.org/officeDocument/2006/relationships/oleObject" Target="../embeddings/oleObject50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8.xml"/><Relationship Id="rId4" Type="http://schemas.openxmlformats.org/officeDocument/2006/relationships/image" Target="../media/image84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13" Type="http://schemas.openxmlformats.org/officeDocument/2006/relationships/image" Target="../media/image83.emf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86.wmf"/><Relationship Id="rId12" Type="http://schemas.openxmlformats.org/officeDocument/2006/relationships/image" Target="../media/image8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88.wmf"/><Relationship Id="rId5" Type="http://schemas.openxmlformats.org/officeDocument/2006/relationships/image" Target="../media/image85.wmf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51.bin"/><Relationship Id="rId9" Type="http://schemas.openxmlformats.org/officeDocument/2006/relationships/image" Target="../media/image87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13" Type="http://schemas.openxmlformats.org/officeDocument/2006/relationships/image" Target="../media/image94.wmf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91.wmf"/><Relationship Id="rId12" Type="http://schemas.openxmlformats.org/officeDocument/2006/relationships/oleObject" Target="../embeddings/oleObject59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89.png"/><Relationship Id="rId1" Type="http://schemas.openxmlformats.org/officeDocument/2006/relationships/tags" Target="../tags/tag30.xml"/><Relationship Id="rId6" Type="http://schemas.openxmlformats.org/officeDocument/2006/relationships/oleObject" Target="../embeddings/oleObject56.bin"/><Relationship Id="rId11" Type="http://schemas.openxmlformats.org/officeDocument/2006/relationships/image" Target="../media/image93.wmf"/><Relationship Id="rId5" Type="http://schemas.openxmlformats.org/officeDocument/2006/relationships/image" Target="../media/image90.wmf"/><Relationship Id="rId15" Type="http://schemas.openxmlformats.org/officeDocument/2006/relationships/image" Target="../media/image96.png"/><Relationship Id="rId10" Type="http://schemas.openxmlformats.org/officeDocument/2006/relationships/oleObject" Target="../embeddings/oleObject58.bin"/><Relationship Id="rId4" Type="http://schemas.openxmlformats.org/officeDocument/2006/relationships/oleObject" Target="../embeddings/oleObject55.bin"/><Relationship Id="rId9" Type="http://schemas.openxmlformats.org/officeDocument/2006/relationships/image" Target="../media/image92.wmf"/><Relationship Id="rId14" Type="http://schemas.openxmlformats.org/officeDocument/2006/relationships/image" Target="../media/image95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13" Type="http://schemas.openxmlformats.org/officeDocument/2006/relationships/image" Target="../media/image61.pn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97.wmf"/><Relationship Id="rId12" Type="http://schemas.openxmlformats.org/officeDocument/2006/relationships/image" Target="../media/image60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1.xml"/><Relationship Id="rId6" Type="http://schemas.openxmlformats.org/officeDocument/2006/relationships/oleObject" Target="../embeddings/oleObject61.bin"/><Relationship Id="rId11" Type="http://schemas.openxmlformats.org/officeDocument/2006/relationships/image" Target="../media/image94.wmf"/><Relationship Id="rId5" Type="http://schemas.openxmlformats.org/officeDocument/2006/relationships/image" Target="../media/image96.wmf"/><Relationship Id="rId15" Type="http://schemas.openxmlformats.org/officeDocument/2006/relationships/image" Target="../media/image64.wmf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60.bin"/><Relationship Id="rId9" Type="http://schemas.openxmlformats.org/officeDocument/2006/relationships/image" Target="../media/image93.wmf"/><Relationship Id="rId14" Type="http://schemas.openxmlformats.org/officeDocument/2006/relationships/oleObject" Target="../embeddings/oleObject40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2.xml"/><Relationship Id="rId6" Type="http://schemas.openxmlformats.org/officeDocument/2006/relationships/image" Target="../media/image99.emf"/><Relationship Id="rId5" Type="http://schemas.openxmlformats.org/officeDocument/2006/relationships/oleObject" Target="../embeddings/oleObject63.bin"/><Relationship Id="rId10" Type="http://schemas.openxmlformats.org/officeDocument/2006/relationships/image" Target="../media/image101.wmf"/><Relationship Id="rId4" Type="http://schemas.openxmlformats.org/officeDocument/2006/relationships/image" Target="../media/image98.jpeg"/><Relationship Id="rId9" Type="http://schemas.openxmlformats.org/officeDocument/2006/relationships/oleObject" Target="../embeddings/oleObject65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3 Micromechanical Analysis of a Lamina</a:t>
            </a:r>
          </a:p>
          <a:p>
            <a:pPr marL="118872" indent="0" algn="ctr">
              <a:buNone/>
            </a:pPr>
            <a:r>
              <a:rPr lang="en-US" b="1" dirty="0"/>
              <a:t>Ultimate Strengths of a Unidirectional Lamina</a:t>
            </a:r>
          </a:p>
          <a:p>
            <a:pPr marL="118872" indent="0" algn="ctr">
              <a:buNone/>
            </a:pPr>
            <a:r>
              <a:rPr lang="en-US" b="1"/>
              <a:t>Part 1</a:t>
            </a:r>
            <a:endParaRPr lang="en-US" b="1" dirty="0"/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A03A2-6D80-2609-B3ED-D3AF5D290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981200"/>
            <a:ext cx="8077200" cy="1673352"/>
          </a:xfrm>
        </p:spPr>
        <p:txBody>
          <a:bodyPr/>
          <a:lstStyle/>
          <a:p>
            <a:r>
              <a:rPr lang="en-US" dirty="0"/>
              <a:t>Longitudinal Tensile Strength of Unidirectional Lamina,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0A09B5-1CF9-179F-CB8D-39FABDF132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r="81847"/>
          <a:stretch/>
        </p:blipFill>
        <p:spPr>
          <a:xfrm>
            <a:off x="7162800" y="2616200"/>
            <a:ext cx="1447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853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Longitudinal Tensile Strength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97872"/>
              </p:ext>
            </p:extLst>
          </p:nvPr>
        </p:nvGraphicFramePr>
        <p:xfrm>
          <a:off x="990600" y="914400"/>
          <a:ext cx="8897168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943600" imgH="3105607" progId="Word.Document.12">
                  <p:embed/>
                </p:oleObj>
              </mc:Choice>
              <mc:Fallback>
                <p:oleObj name="Document" r:id="rId4" imgW="5943600" imgH="3105607" progId="Word.Document.12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914400"/>
                        <a:ext cx="8897168" cy="464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533400" y="5791200"/>
            <a:ext cx="83820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Stress–strain curve for a unidirectional composite under uniaxial tensile load along fibers.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7076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Longitudinal Tensile Strength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076177"/>
              </p:ext>
            </p:extLst>
          </p:nvPr>
        </p:nvGraphicFramePr>
        <p:xfrm>
          <a:off x="6553200" y="1830451"/>
          <a:ext cx="2212975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28520" imgH="634680" progId="Equation.3">
                  <p:embed/>
                </p:oleObj>
              </mc:Choice>
              <mc:Fallback>
                <p:oleObj name="Equation" r:id="rId4" imgW="1028520" imgH="634680" progId="Equation.3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830451"/>
                        <a:ext cx="2212975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1228828"/>
              </p:ext>
            </p:extLst>
          </p:nvPr>
        </p:nvGraphicFramePr>
        <p:xfrm>
          <a:off x="6477000" y="3222371"/>
          <a:ext cx="2232025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90360" imgH="431640" progId="Equation.3">
                  <p:embed/>
                </p:oleObj>
              </mc:Choice>
              <mc:Fallback>
                <p:oleObj name="Equation" r:id="rId6" imgW="990360" imgH="431640" progId="Equation.3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3222371"/>
                        <a:ext cx="2232025" cy="96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80" name="Object 56"/>
          <p:cNvGraphicFramePr>
            <a:graphicFrameLocks noChangeAspect="1"/>
          </p:cNvGraphicFramePr>
          <p:nvPr/>
        </p:nvGraphicFramePr>
        <p:xfrm>
          <a:off x="1828800" y="5486400"/>
          <a:ext cx="55022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49360" imgH="241200" progId="Equation.3">
                  <p:embed/>
                </p:oleObj>
              </mc:Choice>
              <mc:Fallback>
                <p:oleObj name="Equation" r:id="rId8" imgW="2349360" imgH="241200" progId="Equation.3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5486400"/>
                        <a:ext cx="550227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0FD41E8-7E27-2EE8-DFAC-AB2DCBBD912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965" r="23384"/>
          <a:stretch/>
        </p:blipFill>
        <p:spPr>
          <a:xfrm>
            <a:off x="228600" y="1524000"/>
            <a:ext cx="5181600" cy="38872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047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3058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Minimum Fiber Volume Fraction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5155357"/>
              </p:ext>
            </p:extLst>
          </p:nvPr>
        </p:nvGraphicFramePr>
        <p:xfrm>
          <a:off x="685800" y="3825241"/>
          <a:ext cx="811688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152600" imgH="215640" progId="Equation.3">
                  <p:embed/>
                </p:oleObj>
              </mc:Choice>
              <mc:Fallback>
                <p:oleObj name="Equation" r:id="rId4" imgW="4152600" imgH="215640" progId="Equation.3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825241"/>
                        <a:ext cx="8116888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46448"/>
              </p:ext>
            </p:extLst>
          </p:nvPr>
        </p:nvGraphicFramePr>
        <p:xfrm>
          <a:off x="1881821" y="4800600"/>
          <a:ext cx="584200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50880" imgH="457200" progId="Equation.3">
                  <p:embed/>
                </p:oleObj>
              </mc:Choice>
              <mc:Fallback>
                <p:oleObj name="Equation" r:id="rId6" imgW="2450880" imgH="457200" progId="Equation.3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1821" y="4800600"/>
                        <a:ext cx="5842000" cy="1089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6">
            <a:extLst>
              <a:ext uri="{FF2B5EF4-FFF2-40B4-BE49-F238E27FC236}">
                <a16:creationId xmlns:a16="http://schemas.microsoft.com/office/drawing/2014/main" id="{7CAA9460-FDEB-1183-9604-DD6C2A227F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950936"/>
              </p:ext>
            </p:extLst>
          </p:nvPr>
        </p:nvGraphicFramePr>
        <p:xfrm>
          <a:off x="1820862" y="2438400"/>
          <a:ext cx="55022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49360" imgH="241200" progId="Equation.3">
                  <p:embed/>
                </p:oleObj>
              </mc:Choice>
              <mc:Fallback>
                <p:oleObj name="Equation" r:id="rId8" imgW="2349360" imgH="241200" progId="Equation.3">
                  <p:embed/>
                  <p:pic>
                    <p:nvPicPr>
                      <p:cNvPr id="20588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0862" y="2438400"/>
                        <a:ext cx="550227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35561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4D8FA-E360-7BBE-14B7-0E0E72A43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>
            <a:extLst>
              <a:ext uri="{FF2B5EF4-FFF2-40B4-BE49-F238E27FC236}">
                <a16:creationId xmlns:a16="http://schemas.microsoft.com/office/drawing/2014/main" id="{5E156B9C-3516-9C14-B68E-A459FD79C3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Critical Fiber Volume Fraction</a:t>
            </a:r>
          </a:p>
        </p:txBody>
      </p:sp>
      <p:graphicFrame>
        <p:nvGraphicFramePr>
          <p:cNvPr id="207927" name="Object 55">
            <a:extLst>
              <a:ext uri="{FF2B5EF4-FFF2-40B4-BE49-F238E27FC236}">
                <a16:creationId xmlns:a16="http://schemas.microsoft.com/office/drawing/2014/main" id="{83AE5760-4DF6-5F65-9050-A15B871179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7931503"/>
              </p:ext>
            </p:extLst>
          </p:nvPr>
        </p:nvGraphicFramePr>
        <p:xfrm>
          <a:off x="838200" y="3028950"/>
          <a:ext cx="79502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24080" imgH="215640" progId="Equation.3">
                  <p:embed/>
                </p:oleObj>
              </mc:Choice>
              <mc:Fallback>
                <p:oleObj name="Equation" r:id="rId4" imgW="3124080" imgH="215640" progId="Equation.3">
                  <p:embed/>
                  <p:pic>
                    <p:nvPicPr>
                      <p:cNvPr id="207927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028950"/>
                        <a:ext cx="795020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7928" name="Object 56">
            <a:extLst>
              <a:ext uri="{FF2B5EF4-FFF2-40B4-BE49-F238E27FC236}">
                <a16:creationId xmlns:a16="http://schemas.microsoft.com/office/drawing/2014/main" id="{75882E16-FB6C-72A5-EB91-ADDF72B3A9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9397497"/>
              </p:ext>
            </p:extLst>
          </p:nvPr>
        </p:nvGraphicFramePr>
        <p:xfrm>
          <a:off x="2357437" y="3962400"/>
          <a:ext cx="45974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41400" imgH="457200" progId="Equation.3">
                  <p:embed/>
                </p:oleObj>
              </mc:Choice>
              <mc:Fallback>
                <p:oleObj name="Equation" r:id="rId6" imgW="1841400" imgH="457200" progId="Equation.3">
                  <p:embed/>
                  <p:pic>
                    <p:nvPicPr>
                      <p:cNvPr id="207928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37" y="3962400"/>
                        <a:ext cx="459740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56">
            <a:extLst>
              <a:ext uri="{FF2B5EF4-FFF2-40B4-BE49-F238E27FC236}">
                <a16:creationId xmlns:a16="http://schemas.microsoft.com/office/drawing/2014/main" id="{8048418B-010A-FB06-B74F-CD6DE31D47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4430132"/>
              </p:ext>
            </p:extLst>
          </p:nvPr>
        </p:nvGraphicFramePr>
        <p:xfrm>
          <a:off x="1905000" y="1905000"/>
          <a:ext cx="55022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49360" imgH="241200" progId="Equation.3">
                  <p:embed/>
                </p:oleObj>
              </mc:Choice>
              <mc:Fallback>
                <p:oleObj name="Equation" r:id="rId8" imgW="2349360" imgH="241200" progId="Equation.3">
                  <p:embed/>
                  <p:pic>
                    <p:nvPicPr>
                      <p:cNvPr id="5" name="Object 56">
                        <a:extLst>
                          <a:ext uri="{FF2B5EF4-FFF2-40B4-BE49-F238E27FC236}">
                            <a16:creationId xmlns:a16="http://schemas.microsoft.com/office/drawing/2014/main" id="{7CAA9460-FDEB-1183-9604-DD6C2A227F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905000"/>
                        <a:ext cx="550227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558767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Example, Ultimate Longitudinal Tensile Strength 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" y="1524000"/>
            <a:ext cx="883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Find the ultimate longitudinal tensile strength for a Glass/Epoxy lamina with a 70% fiber volume fraction.  Use the properties for glass and epoxy from Tables 3.1 and 3.2, respectively.  Also, find the minimum and critical fiber volume fractions.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9972003"/>
              </p:ext>
            </p:extLst>
          </p:nvPr>
        </p:nvGraphicFramePr>
        <p:xfrm>
          <a:off x="892493" y="2571075"/>
          <a:ext cx="23939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30040" imgH="228600" progId="Equation.3">
                  <p:embed/>
                </p:oleObj>
              </mc:Choice>
              <mc:Fallback>
                <p:oleObj name="Equation" r:id="rId4" imgW="1130040" imgH="22860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493" y="2571075"/>
                        <a:ext cx="2393950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8779245"/>
              </p:ext>
            </p:extLst>
          </p:nvPr>
        </p:nvGraphicFramePr>
        <p:xfrm>
          <a:off x="848360" y="3361731"/>
          <a:ext cx="2376487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18960" imgH="215640" progId="Equation.3">
                  <p:embed/>
                </p:oleObj>
              </mc:Choice>
              <mc:Fallback>
                <p:oleObj name="Equation" r:id="rId6" imgW="1218960" imgH="2156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" y="3361731"/>
                        <a:ext cx="2376487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1654117"/>
              </p:ext>
            </p:extLst>
          </p:nvPr>
        </p:nvGraphicFramePr>
        <p:xfrm>
          <a:off x="848360" y="3958272"/>
          <a:ext cx="2822575" cy="141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20480" imgH="660240" progId="Equation.3">
                  <p:embed/>
                </p:oleObj>
              </mc:Choice>
              <mc:Fallback>
                <p:oleObj name="Equation" r:id="rId8" imgW="1320480" imgH="66024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" y="3958272"/>
                        <a:ext cx="2822575" cy="1411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8CECF8E7-8B9F-DECC-4F5E-E5825B64D3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1295439"/>
              </p:ext>
            </p:extLst>
          </p:nvPr>
        </p:nvGraphicFramePr>
        <p:xfrm>
          <a:off x="5105400" y="2536092"/>
          <a:ext cx="2576946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80613" imgH="209820" progId="Equation.3">
                  <p:embed/>
                </p:oleObj>
              </mc:Choice>
              <mc:Fallback>
                <p:oleObj name="Equation" r:id="rId10" imgW="1180613" imgH="20982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2536092"/>
                        <a:ext cx="2576946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CCC9743-BA85-C3A6-B39F-CC5511B869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4168042"/>
              </p:ext>
            </p:extLst>
          </p:nvPr>
        </p:nvGraphicFramePr>
        <p:xfrm>
          <a:off x="5105400" y="3126781"/>
          <a:ext cx="2319337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66680" imgH="215640" progId="Equation.3">
                  <p:embed/>
                </p:oleObj>
              </mc:Choice>
              <mc:Fallback>
                <p:oleObj name="Equation" r:id="rId12" imgW="1066680" imgH="2156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3126781"/>
                        <a:ext cx="2319337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D9986567-19D6-5127-2F6C-87ECD7CE94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1578182"/>
              </p:ext>
            </p:extLst>
          </p:nvPr>
        </p:nvGraphicFramePr>
        <p:xfrm>
          <a:off x="5105400" y="3680421"/>
          <a:ext cx="3094038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96800" imgH="660240" progId="Equation.3">
                  <p:embed/>
                </p:oleObj>
              </mc:Choice>
              <mc:Fallback>
                <p:oleObj name="Equation" r:id="rId14" imgW="1396800" imgH="66024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3680421"/>
                        <a:ext cx="3094038" cy="146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6">
            <a:extLst>
              <a:ext uri="{FF2B5EF4-FFF2-40B4-BE49-F238E27FC236}">
                <a16:creationId xmlns:a16="http://schemas.microsoft.com/office/drawing/2014/main" id="{A7FF6634-5911-4BE3-C1E6-9D16694299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0394075"/>
              </p:ext>
            </p:extLst>
          </p:nvPr>
        </p:nvGraphicFramePr>
        <p:xfrm>
          <a:off x="891598" y="5286693"/>
          <a:ext cx="55022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349360" imgH="241200" progId="Equation.3">
                  <p:embed/>
                </p:oleObj>
              </mc:Choice>
              <mc:Fallback>
                <p:oleObj name="Equation" r:id="rId16" imgW="2349360" imgH="241200" progId="Equation.3">
                  <p:embed/>
                  <p:pic>
                    <p:nvPicPr>
                      <p:cNvPr id="4" name="Object 56">
                        <a:extLst>
                          <a:ext uri="{FF2B5EF4-FFF2-40B4-BE49-F238E27FC236}">
                            <a16:creationId xmlns:a16="http://schemas.microsoft.com/office/drawing/2014/main" id="{8048418B-010A-FB06-B74F-CD6DE31D47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1598" y="5286693"/>
                        <a:ext cx="550227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812B1B1D-FA8C-0634-EE9E-1B580B9639ED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b="45921"/>
          <a:stretch/>
        </p:blipFill>
        <p:spPr>
          <a:xfrm>
            <a:off x="881438" y="5968746"/>
            <a:ext cx="6967728" cy="4672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72053A4-0C5A-838C-03E6-35028C62841F}"/>
                  </a:ext>
                </a:extLst>
              </p:cNvPr>
              <p:cNvSpPr txBox="1"/>
              <p:nvPr/>
            </p:nvSpPr>
            <p:spPr>
              <a:xfrm>
                <a:off x="4148868" y="3291840"/>
                <a:ext cx="856424" cy="2743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i="1" smtClean="0"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72053A4-0C5A-838C-03E6-35028C628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8868" y="3291840"/>
                <a:ext cx="856424" cy="274320"/>
              </a:xfrm>
              <a:prstGeom prst="rect">
                <a:avLst/>
              </a:prstGeom>
              <a:blipFill>
                <a:blip r:embed="rId19"/>
                <a:stretch>
                  <a:fillRect l="-7143" t="-4444" r="-3571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96B9039-4647-7F1E-EEF8-1FB51E67158F}"/>
                  </a:ext>
                </a:extLst>
              </p:cNvPr>
              <p:cNvSpPr txBox="1"/>
              <p:nvPr/>
            </p:nvSpPr>
            <p:spPr>
              <a:xfrm>
                <a:off x="7807966" y="5996825"/>
                <a:ext cx="13217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1104 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𝑀𝑃𝑎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96B9039-4647-7F1E-EEF8-1FB51E671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966" y="5996825"/>
                <a:ext cx="1321708" cy="276999"/>
              </a:xfrm>
              <a:prstGeom prst="rect">
                <a:avLst/>
              </a:prstGeom>
              <a:blipFill>
                <a:blip r:embed="rId20"/>
                <a:stretch>
                  <a:fillRect l="-1843" r="-368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234814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Example, Minimum Fiber Volume Fraction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99501"/>
              </p:ext>
            </p:extLst>
          </p:nvPr>
        </p:nvGraphicFramePr>
        <p:xfrm>
          <a:off x="1421764" y="3276600"/>
          <a:ext cx="6332537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44640" imgH="1358640" progId="Equation.3">
                  <p:embed/>
                </p:oleObj>
              </mc:Choice>
              <mc:Fallback>
                <p:oleObj name="Equation" r:id="rId4" imgW="3644640" imgH="135864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1764" y="3276600"/>
                        <a:ext cx="6332537" cy="236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6431765-0614-FEC1-EAB7-B2EF9DDC1A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815245"/>
              </p:ext>
            </p:extLst>
          </p:nvPr>
        </p:nvGraphicFramePr>
        <p:xfrm>
          <a:off x="1371600" y="1752600"/>
          <a:ext cx="584200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50880" imgH="457200" progId="Equation.3">
                  <p:embed/>
                </p:oleObj>
              </mc:Choice>
              <mc:Fallback>
                <p:oleObj name="Equation" r:id="rId6" imgW="2450880" imgH="45720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52600"/>
                        <a:ext cx="5842000" cy="1089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673241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Example, Critical Fiber Volume Fraction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1105794"/>
              </p:ext>
            </p:extLst>
          </p:nvPr>
        </p:nvGraphicFramePr>
        <p:xfrm>
          <a:off x="1905000" y="3581400"/>
          <a:ext cx="5616575" cy="242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49280" imgH="1358640" progId="Equation.3">
                  <p:embed/>
                </p:oleObj>
              </mc:Choice>
              <mc:Fallback>
                <p:oleObj name="Equation" r:id="rId4" imgW="3149280" imgH="135864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581400"/>
                        <a:ext cx="5616575" cy="2425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56">
            <a:extLst>
              <a:ext uri="{FF2B5EF4-FFF2-40B4-BE49-F238E27FC236}">
                <a16:creationId xmlns:a16="http://schemas.microsoft.com/office/drawing/2014/main" id="{7E2C650B-E5D1-6780-2765-44E23B8B0D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205792"/>
              </p:ext>
            </p:extLst>
          </p:nvPr>
        </p:nvGraphicFramePr>
        <p:xfrm>
          <a:off x="1910080" y="2133600"/>
          <a:ext cx="45974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41400" imgH="457200" progId="Equation.3">
                  <p:embed/>
                </p:oleObj>
              </mc:Choice>
              <mc:Fallback>
                <p:oleObj name="Equation" r:id="rId6" imgW="1841400" imgH="457200" progId="Equation.3">
                  <p:embed/>
                  <p:pic>
                    <p:nvPicPr>
                      <p:cNvPr id="207928" name="Object 56">
                        <a:extLst>
                          <a:ext uri="{FF2B5EF4-FFF2-40B4-BE49-F238E27FC236}">
                            <a16:creationId xmlns:a16="http://schemas.microsoft.com/office/drawing/2014/main" id="{75882E16-FB6C-72A5-EB91-ADDF72B3A9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0080" y="2133600"/>
                        <a:ext cx="459740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30238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Experimental Longitudinal Tensile Strength Setup</a:t>
            </a:r>
          </a:p>
        </p:txBody>
      </p:sp>
      <p:pic>
        <p:nvPicPr>
          <p:cNvPr id="2150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91" y="1600200"/>
            <a:ext cx="3429000" cy="51160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19600" y="5238940"/>
            <a:ext cx="4495800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Tensile coupon mounted in the test frame for finding the tensile strengths of a unidirectional lamina. (Photo courtesy of Dr. R.Y. Kim, University of Dayton Research Institute, Dayton, OH.)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7051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Coupon Used for Longitudinal Tensile Strength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7928684"/>
              </p:ext>
            </p:extLst>
          </p:nvPr>
        </p:nvGraphicFramePr>
        <p:xfrm>
          <a:off x="152400" y="990600"/>
          <a:ext cx="9243495" cy="371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6353556" imgH="2553614" progId="Word.Document.12">
                  <p:embed/>
                </p:oleObj>
              </mc:Choice>
              <mc:Fallback>
                <p:oleObj name="Document" r:id="rId4" imgW="6353556" imgH="2553614" progId="Word.Document.12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990600"/>
                        <a:ext cx="9243495" cy="3716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447800" y="5105400"/>
            <a:ext cx="56388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3.26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Geometry of a longitudinal tensile strength specimen.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5137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Experimental Results of  Longitudinal Tensile Strength</a:t>
            </a:r>
          </a:p>
        </p:txBody>
      </p:sp>
      <p:pic>
        <p:nvPicPr>
          <p:cNvPr id="2170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67470"/>
            <a:ext cx="5062783" cy="2980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" y="5248870"/>
            <a:ext cx="89916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Stress–strain curve for a [0]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8</a:t>
            </a:r>
            <a:r>
              <a:rPr lang="en-US" dirty="0">
                <a:latin typeface="Arial" pitchFamily="34" charset="0"/>
                <a:cs typeface="Arial" pitchFamily="34" charset="0"/>
              </a:rPr>
              <a:t> laminate under a longitudinal tensile load. (Data courtesy of Dr. R.Y. Kim, University of Dayton Research Institute, Dayton, OH).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5852421"/>
              </p:ext>
            </p:extLst>
          </p:nvPr>
        </p:nvGraphicFramePr>
        <p:xfrm>
          <a:off x="6019800" y="2048470"/>
          <a:ext cx="2286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99617" imgH="200447" progId="Equation.3">
                  <p:embed/>
                </p:oleObj>
              </mc:Choice>
              <mc:Fallback>
                <p:oleObj name="Equation" r:id="rId5" imgW="999617" imgH="200447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2048470"/>
                        <a:ext cx="22860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1370153"/>
              </p:ext>
            </p:extLst>
          </p:nvPr>
        </p:nvGraphicFramePr>
        <p:xfrm>
          <a:off x="5637213" y="2759075"/>
          <a:ext cx="26860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44520" imgH="431640" progId="Equation.3">
                  <p:embed/>
                </p:oleObj>
              </mc:Choice>
              <mc:Fallback>
                <p:oleObj name="Equation" r:id="rId7" imgW="1244520" imgH="43164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7213" y="2759075"/>
                        <a:ext cx="268605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958250"/>
              </p:ext>
            </p:extLst>
          </p:nvPr>
        </p:nvGraphicFramePr>
        <p:xfrm>
          <a:off x="5778503" y="3801070"/>
          <a:ext cx="2452687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28520" imgH="241200" progId="Equation.3">
                  <p:embed/>
                </p:oleObj>
              </mc:Choice>
              <mc:Fallback>
                <p:oleObj name="Equation" r:id="rId9" imgW="1028520" imgH="2412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3" y="3801070"/>
                        <a:ext cx="2452687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48514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141AC-F429-B940-45E5-FED283895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ASTM D3039 Test</a:t>
            </a:r>
          </a:p>
        </p:txBody>
      </p:sp>
      <p:pic>
        <p:nvPicPr>
          <p:cNvPr id="7" name="Online Media 6" title="ASTM D3039 Test Method for Tensile Properties of Polymer Matrix Composite Materials">
            <a:hlinkClick r:id="" action="ppaction://media"/>
            <a:extLst>
              <a:ext uri="{FF2B5EF4-FFF2-40B4-BE49-F238E27FC236}">
                <a16:creationId xmlns:a16="http://schemas.microsoft.com/office/drawing/2014/main" id="{6F384A23-E5AB-2D06-14AC-1ECF2E08FA2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95400" y="1676400"/>
            <a:ext cx="6858000" cy="387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6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Modes of Failure under Longitudinal Tensile Stress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1573293"/>
              </p:ext>
            </p:extLst>
          </p:nvPr>
        </p:nvGraphicFramePr>
        <p:xfrm>
          <a:off x="2413567" y="1475168"/>
          <a:ext cx="4926466" cy="2021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943600" imgH="2439010" progId="Word.Document.12">
                  <p:embed/>
                </p:oleObj>
              </mc:Choice>
              <mc:Fallback>
                <p:oleObj name="Document" r:id="rId4" imgW="5943600" imgH="2439010" progId="Word.Document.12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567" y="1475168"/>
                        <a:ext cx="4926466" cy="20211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609600" y="6380480"/>
            <a:ext cx="792480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Modes of failure of unidirectional lamina under a longitudinal tensile load.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59A333-14A4-D59B-E83A-4C1F0A6FD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0" y="3484880"/>
            <a:ext cx="5181600" cy="27855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2249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DCC2-2685-0824-F85A-3D767EB03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6A1CC-40BC-92D7-C511-9CDB77049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1981200"/>
            <a:ext cx="8458200" cy="1673352"/>
          </a:xfrm>
        </p:spPr>
        <p:txBody>
          <a:bodyPr>
            <a:normAutofit fontScale="90000"/>
          </a:bodyPr>
          <a:lstStyle/>
          <a:p>
            <a:r>
              <a:rPr lang="en-US" dirty="0"/>
              <a:t>Longitudinal Compressive Strength of Unidirectional Lamina,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5C5BE5-934D-B0D4-7AC6-A1F6D27B46A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6096000" y="2514600"/>
            <a:ext cx="1371600" cy="79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80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3600" dirty="0"/>
              <a:t>Longitudinal Compressive Strength</a:t>
            </a:r>
          </a:p>
        </p:txBody>
      </p:sp>
      <p:sp>
        <p:nvSpPr>
          <p:cNvPr id="3" name="Rectangle 2"/>
          <p:cNvSpPr/>
          <p:nvPr/>
        </p:nvSpPr>
        <p:spPr>
          <a:xfrm>
            <a:off x="212121" y="6400800"/>
            <a:ext cx="861060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Modes of failure of a unidirectional lamina under a longitudinal compressive load.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7AC2E1-AB63-25AB-E904-D5AD0C2D52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160" y="1615931"/>
            <a:ext cx="2823241" cy="1767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117DA9-6242-FD05-BAED-E5869D2A0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200" y="1510246"/>
            <a:ext cx="3124200" cy="19994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A8FFCE-E7D2-FB39-8A70-D9A8364512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160" y="3994304"/>
            <a:ext cx="2991464" cy="18786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93D2F9-0473-90F2-E569-1FB90A4A09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200" y="4012190"/>
            <a:ext cx="2717800" cy="18861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B0417DA-97D1-EABD-1ABD-359D7FDD3860}"/>
              </a:ext>
            </a:extLst>
          </p:cNvPr>
          <p:cNvSpPr txBox="1"/>
          <p:nvPr/>
        </p:nvSpPr>
        <p:spPr>
          <a:xfrm>
            <a:off x="264159" y="3509734"/>
            <a:ext cx="861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Fiber </a:t>
            </a:r>
            <a:r>
              <a:rPr lang="en-US" dirty="0" err="1"/>
              <a:t>microbuckling</a:t>
            </a:r>
            <a:r>
              <a:rPr lang="en-US" dirty="0"/>
              <a:t> extensional mode	                      Fiber </a:t>
            </a:r>
            <a:r>
              <a:rPr lang="en-US" dirty="0" err="1"/>
              <a:t>microbuckling</a:t>
            </a:r>
            <a:r>
              <a:rPr lang="en-US" dirty="0"/>
              <a:t> shear mode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68BF77-1F36-D989-1D84-1E8A0E92FE10}"/>
              </a:ext>
            </a:extLst>
          </p:cNvPr>
          <p:cNvSpPr txBox="1"/>
          <p:nvPr/>
        </p:nvSpPr>
        <p:spPr>
          <a:xfrm>
            <a:off x="212122" y="6013035"/>
            <a:ext cx="861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Transverse tensile failure of matrix mode              Shear failure mode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7191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7630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3600" dirty="0"/>
              <a:t>Longitudinal Compressive Strength</a:t>
            </a:r>
            <a:br>
              <a:rPr lang="en-US" sz="3600" dirty="0"/>
            </a:br>
            <a:r>
              <a:rPr lang="en-US" sz="3600" dirty="0"/>
              <a:t>Transverse Matrix Failure Mode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233998"/>
              </p:ext>
            </p:extLst>
          </p:nvPr>
        </p:nvGraphicFramePr>
        <p:xfrm>
          <a:off x="497840" y="1524000"/>
          <a:ext cx="1893888" cy="111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11000" imgH="419040" progId="Equation.3">
                  <p:embed/>
                </p:oleObj>
              </mc:Choice>
              <mc:Fallback>
                <p:oleObj name="Equation" r:id="rId4" imgW="711000" imgH="419040" progId="Equation.3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840" y="1524000"/>
                        <a:ext cx="1893888" cy="11159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536125"/>
              </p:ext>
            </p:extLst>
          </p:nvPr>
        </p:nvGraphicFramePr>
        <p:xfrm>
          <a:off x="441483" y="2559050"/>
          <a:ext cx="23590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27000" imgH="419040" progId="Equation.3">
                  <p:embed/>
                </p:oleObj>
              </mc:Choice>
              <mc:Fallback>
                <p:oleObj name="Equation" r:id="rId6" imgW="927000" imgH="419040" progId="Equation.3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483" y="2559050"/>
                        <a:ext cx="2359025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6759674"/>
              </p:ext>
            </p:extLst>
          </p:nvPr>
        </p:nvGraphicFramePr>
        <p:xfrm>
          <a:off x="472438" y="3705475"/>
          <a:ext cx="2297113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30040" imgH="444240" progId="Equation.3">
                  <p:embed/>
                </p:oleObj>
              </mc:Choice>
              <mc:Fallback>
                <p:oleObj name="Equation" r:id="rId8" imgW="1130040" imgH="444240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38" y="3705475"/>
                        <a:ext cx="2297113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31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148615"/>
              </p:ext>
            </p:extLst>
          </p:nvPr>
        </p:nvGraphicFramePr>
        <p:xfrm>
          <a:off x="477520" y="5833610"/>
          <a:ext cx="39243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473120" imgH="253800" progId="Equation.3">
                  <p:embed/>
                </p:oleObj>
              </mc:Choice>
              <mc:Fallback>
                <p:oleObj name="Equation" r:id="rId10" imgW="1473120" imgH="253800" progId="Equation.3">
                  <p:embed/>
                  <p:pic>
                    <p:nvPicPr>
                      <p:cNvPr id="222231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520" y="5833610"/>
                        <a:ext cx="39243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32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7412906"/>
              </p:ext>
            </p:extLst>
          </p:nvPr>
        </p:nvGraphicFramePr>
        <p:xfrm>
          <a:off x="508000" y="4597015"/>
          <a:ext cx="460533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917360" imgH="507960" progId="Equation.3">
                  <p:embed/>
                </p:oleObj>
              </mc:Choice>
              <mc:Fallback>
                <p:oleObj name="Equation" r:id="rId12" imgW="1917360" imgH="507960" progId="Equation.3">
                  <p:embed/>
                  <p:pic>
                    <p:nvPicPr>
                      <p:cNvPr id="222232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4597015"/>
                        <a:ext cx="4605337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5FE51B9-BE5B-02AB-FC43-ABB9CA8980CA}"/>
              </a:ext>
            </a:extLst>
          </p:cNvPr>
          <p:cNvSpPr txBox="1"/>
          <p:nvPr/>
        </p:nvSpPr>
        <p:spPr>
          <a:xfrm>
            <a:off x="3200400" y="3926767"/>
            <a:ext cx="319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(Maximum strain failure theory)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47CB21-4206-5191-C649-F0B2705841C1}"/>
              </a:ext>
            </a:extLst>
          </p:cNvPr>
          <p:cNvSpPr txBox="1"/>
          <p:nvPr/>
        </p:nvSpPr>
        <p:spPr>
          <a:xfrm>
            <a:off x="5334000" y="4852138"/>
            <a:ext cx="3312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(Mechanics of materials formula)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4E1285-7FA3-3929-B6B6-5FB567AB0C06}"/>
              </a:ext>
            </a:extLst>
          </p:cNvPr>
          <p:cNvSpPr txBox="1"/>
          <p:nvPr/>
        </p:nvSpPr>
        <p:spPr>
          <a:xfrm>
            <a:off x="4536440" y="5932465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(Empirical Formula)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61429-04BB-876A-03A9-47C26FC50E9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00357" y="1722294"/>
            <a:ext cx="2993395" cy="18777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7786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90678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3600" dirty="0"/>
              <a:t>Longitudinal Compressive Strength</a:t>
            </a:r>
            <a:br>
              <a:rPr lang="en-US" sz="3600" dirty="0"/>
            </a:br>
            <a:r>
              <a:rPr lang="en-US" sz="3600" dirty="0"/>
              <a:t>Shear/Extensional Fiber </a:t>
            </a:r>
            <a:r>
              <a:rPr lang="en-US" sz="3600" dirty="0" err="1"/>
              <a:t>Microbuckling</a:t>
            </a:r>
            <a:r>
              <a:rPr lang="en-US" sz="3600" dirty="0"/>
              <a:t> Load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8789988"/>
              </p:ext>
            </p:extLst>
          </p:nvPr>
        </p:nvGraphicFramePr>
        <p:xfrm>
          <a:off x="3448623" y="4928340"/>
          <a:ext cx="1625600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560" imgH="444240" progId="Equation.3">
                  <p:embed/>
                </p:oleObj>
              </mc:Choice>
              <mc:Fallback>
                <p:oleObj name="Equation" r:id="rId4" imgW="736560" imgH="444240" progId="Equation.3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623" y="4928340"/>
                        <a:ext cx="1625600" cy="979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FB47BFC-6CFA-6D2F-577A-0DCF198D7A5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4979"/>
          <a:stretch/>
        </p:blipFill>
        <p:spPr>
          <a:xfrm>
            <a:off x="76200" y="2982406"/>
            <a:ext cx="5004816" cy="11398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10478F-6946-7242-6221-DFC56879050C}"/>
              </a:ext>
            </a:extLst>
          </p:cNvPr>
          <p:cNvSpPr txBox="1"/>
          <p:nvPr/>
        </p:nvSpPr>
        <p:spPr>
          <a:xfrm>
            <a:off x="5081016" y="336768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Extensional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EA0B29-F6D0-F8A2-74A1-A5291D1F00FA}"/>
              </a:ext>
            </a:extLst>
          </p:cNvPr>
          <p:cNvSpPr txBox="1"/>
          <p:nvPr/>
        </p:nvSpPr>
        <p:spPr>
          <a:xfrm>
            <a:off x="5242948" y="5233418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Shear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D2751A-26B9-A8B9-6DEB-55DB0289CB7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39850"/>
          <a:stretch/>
        </p:blipFill>
        <p:spPr>
          <a:xfrm>
            <a:off x="2209800" y="1719803"/>
            <a:ext cx="3011424" cy="609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2073AE-D456-E560-402F-A5CD192FDE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1307" y="4768235"/>
            <a:ext cx="2705749" cy="17299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B464F9-707C-065B-A9C7-D9E6702DC9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1307" y="2573525"/>
            <a:ext cx="2822693" cy="17679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3301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3600" dirty="0"/>
              <a:t>Longitudinal Compressive Strength</a:t>
            </a:r>
            <a:br>
              <a:rPr lang="en-US" sz="3600" dirty="0"/>
            </a:br>
            <a:r>
              <a:rPr lang="en-US" sz="3600" dirty="0"/>
              <a:t>Shear Failure Mode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7084666"/>
              </p:ext>
            </p:extLst>
          </p:nvPr>
        </p:nvGraphicFramePr>
        <p:xfrm>
          <a:off x="275907" y="1891030"/>
          <a:ext cx="429101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54000" imgH="215640" progId="Equation.3">
                  <p:embed/>
                </p:oleObj>
              </mc:Choice>
              <mc:Fallback>
                <p:oleObj name="Equation" r:id="rId4" imgW="1854000" imgH="21564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907" y="1891030"/>
                        <a:ext cx="4291013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0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1060046"/>
              </p:ext>
            </p:extLst>
          </p:nvPr>
        </p:nvGraphicFramePr>
        <p:xfrm>
          <a:off x="306387" y="2651760"/>
          <a:ext cx="4457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93680" imgH="241200" progId="Equation.3">
                  <p:embed/>
                </p:oleObj>
              </mc:Choice>
              <mc:Fallback>
                <p:oleObj name="Equation" r:id="rId6" imgW="1993680" imgH="2412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7" y="2651760"/>
                        <a:ext cx="44577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4C2E12B-7348-1A39-8AFA-D2B72E39F1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8800" y="1891030"/>
            <a:ext cx="2719052" cy="18899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482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3600" dirty="0"/>
              <a:t>Longitudinal Compressive Strength, Experiment vs Theory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7295757"/>
              </p:ext>
            </p:extLst>
          </p:nvPr>
        </p:nvGraphicFramePr>
        <p:xfrm>
          <a:off x="364331" y="2971800"/>
          <a:ext cx="8643938" cy="302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6119464" imgH="2137874" progId="Word.Document.12">
                  <p:embed/>
                </p:oleObj>
              </mc:Choice>
              <mc:Fallback>
                <p:oleObj name="Document" r:id="rId4" imgW="6119464" imgH="2137874" progId="Word.Document.12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1" y="2971800"/>
                        <a:ext cx="8643938" cy="302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57200" y="1600200"/>
            <a:ext cx="8458200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Comparison of experimental and predicted values of longitudinal compressive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strength of unidirectional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laminae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V</a:t>
            </a:r>
            <a:r>
              <a:rPr lang="en-US" baseline="-25000" dirty="0" err="1">
                <a:latin typeface="Arial" pitchFamily="34" charset="0"/>
                <a:cs typeface="Arial" pitchFamily="34" charset="0"/>
              </a:rPr>
              <a:t>f</a:t>
            </a:r>
            <a:r>
              <a:rPr lang="en-US" dirty="0">
                <a:latin typeface="Arial" pitchFamily="34" charset="0"/>
                <a:cs typeface="Arial" pitchFamily="34" charset="0"/>
              </a:rPr>
              <a:t> =0.50.  (Source: Table 7.2 in Introduction to Composite Materials by D. Hull, 1981, 8 Cambridge University Press, 1981, Reprinted with the permission of Cambridge University Press)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2517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223AF-EBD9-BC6E-5DE0-4BDFF5F9E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experimental numbers do not match theoretical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235F2-E5C4-8366-561C-3F8FC087B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5191"/>
            <a:ext cx="8458200" cy="340640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Irregular spacing of fibers causing premature failure in matrix-rich areas</a:t>
            </a:r>
          </a:p>
          <a:p>
            <a:r>
              <a:rPr lang="en-US" dirty="0"/>
              <a:t>Less than perfect bonding between the fibers and the matrix</a:t>
            </a:r>
          </a:p>
          <a:p>
            <a:r>
              <a:rPr lang="en-US" dirty="0"/>
              <a:t>Poor alignment of fibers</a:t>
            </a:r>
          </a:p>
          <a:p>
            <a:r>
              <a:rPr lang="en-US" dirty="0"/>
              <a:t>Not accounting for Poisson’s ratio mismatch between the fiber and the matrix</a:t>
            </a:r>
          </a:p>
          <a:p>
            <a:r>
              <a:rPr lang="en-US" dirty="0"/>
              <a:t>Not accounting for the transversely isotropic nature of fibers such as aramids and graphite</a:t>
            </a:r>
          </a:p>
        </p:txBody>
      </p:sp>
    </p:spTree>
    <p:extLst>
      <p:ext uri="{BB962C8B-B14F-4D97-AF65-F5344CB8AC3E}">
        <p14:creationId xmlns:p14="http://schemas.microsoft.com/office/powerpoint/2010/main" val="2899808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90678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Example, Longitudinal Compressive Strength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" y="1524000"/>
            <a:ext cx="8915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Find the longitudinal compressive strength of a Glass/Epoxy lamina with a 70% fiber volume fraction.  Use the properties of glass and epoxy from Tables 3.1 and 3.2, respectively.  Assume fibers are circular and are in a square array.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907551"/>
              </p:ext>
            </p:extLst>
          </p:nvPr>
        </p:nvGraphicFramePr>
        <p:xfrm>
          <a:off x="1162368" y="2667000"/>
          <a:ext cx="22256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52200" imgH="457200" progId="Equation.3">
                  <p:embed/>
                </p:oleObj>
              </mc:Choice>
              <mc:Fallback>
                <p:oleObj name="Equation" r:id="rId4" imgW="952200" imgH="45720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368" y="2667000"/>
                        <a:ext cx="2225675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0061050"/>
              </p:ext>
            </p:extLst>
          </p:nvPr>
        </p:nvGraphicFramePr>
        <p:xfrm>
          <a:off x="1208405" y="3946525"/>
          <a:ext cx="157595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18913" imgH="209820" progId="Equation.3">
                  <p:embed/>
                </p:oleObj>
              </mc:Choice>
              <mc:Fallback>
                <p:oleObj name="Equation" r:id="rId6" imgW="618913" imgH="20982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8405" y="3946525"/>
                        <a:ext cx="157595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9179599"/>
              </p:ext>
            </p:extLst>
          </p:nvPr>
        </p:nvGraphicFramePr>
        <p:xfrm>
          <a:off x="778193" y="4556125"/>
          <a:ext cx="271303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44520" imgH="431640" progId="Equation.3">
                  <p:embed/>
                </p:oleObj>
              </mc:Choice>
              <mc:Fallback>
                <p:oleObj name="Equation" r:id="rId8" imgW="1244520" imgH="43164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193" y="4556125"/>
                        <a:ext cx="2713037" cy="93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798744"/>
              </p:ext>
            </p:extLst>
          </p:nvPr>
        </p:nvGraphicFramePr>
        <p:xfrm>
          <a:off x="767080" y="5699125"/>
          <a:ext cx="23812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41120" imgH="215640" progId="Equation.3">
                  <p:embed/>
                </p:oleObj>
              </mc:Choice>
              <mc:Fallback>
                <p:oleObj name="Equation" r:id="rId10" imgW="1041120" imgH="21564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080" y="5699125"/>
                        <a:ext cx="238125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5346946"/>
              </p:ext>
            </p:extLst>
          </p:nvPr>
        </p:nvGraphicFramePr>
        <p:xfrm>
          <a:off x="5551805" y="2698750"/>
          <a:ext cx="2362200" cy="1054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65160" imgH="431640" progId="Equation.3">
                  <p:embed/>
                </p:oleObj>
              </mc:Choice>
              <mc:Fallback>
                <p:oleObj name="Equation" r:id="rId12" imgW="965160" imgH="43164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1805" y="2698750"/>
                        <a:ext cx="2362200" cy="10542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369296"/>
              </p:ext>
            </p:extLst>
          </p:nvPr>
        </p:nvGraphicFramePr>
        <p:xfrm>
          <a:off x="5628005" y="3946524"/>
          <a:ext cx="1600200" cy="501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37984" imgH="200447" progId="Equation.3">
                  <p:embed/>
                </p:oleObj>
              </mc:Choice>
              <mc:Fallback>
                <p:oleObj name="Equation" r:id="rId14" imgW="637984" imgH="200447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8005" y="3946524"/>
                        <a:ext cx="1600200" cy="5015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6410138"/>
              </p:ext>
            </p:extLst>
          </p:nvPr>
        </p:nvGraphicFramePr>
        <p:xfrm>
          <a:off x="5351780" y="4581525"/>
          <a:ext cx="235426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079280" imgH="406080" progId="Equation.3">
                  <p:embed/>
                </p:oleObj>
              </mc:Choice>
              <mc:Fallback>
                <p:oleObj name="Equation" r:id="rId16" imgW="1079280" imgH="40608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1780" y="4581525"/>
                        <a:ext cx="2354263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4626114"/>
              </p:ext>
            </p:extLst>
          </p:nvPr>
        </p:nvGraphicFramePr>
        <p:xfrm>
          <a:off x="5391468" y="5661025"/>
          <a:ext cx="2389187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041120" imgH="215640" progId="Equation.3">
                  <p:embed/>
                </p:oleObj>
              </mc:Choice>
              <mc:Fallback>
                <p:oleObj name="Equation" r:id="rId18" imgW="1041120" imgH="215640" progId="Equation.3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1468" y="5661025"/>
                        <a:ext cx="2389187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134014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5F1FD-277D-EDF7-BAB8-E6EBE25F6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>
            <a:extLst>
              <a:ext uri="{FF2B5EF4-FFF2-40B4-BE49-F238E27FC236}">
                <a16:creationId xmlns:a16="http://schemas.microsoft.com/office/drawing/2014/main" id="{707D0FF7-1FB9-AFF1-4CFA-0E7A975B45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Using transverse matrix failure mode equations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BB1D46-6D3B-E8A9-70C6-5EAF69F1E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5948" y="1499932"/>
            <a:ext cx="4607052" cy="12207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0AB7CD8-FB99-BFB2-9A95-402EE9627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4836472"/>
            <a:ext cx="1732788" cy="19034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1731713-6184-A2E8-6C10-3907108E9D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5379" y="2700336"/>
            <a:ext cx="4852837" cy="1572904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5177104"/>
              </p:ext>
            </p:extLst>
          </p:nvPr>
        </p:nvGraphicFramePr>
        <p:xfrm>
          <a:off x="381000" y="1676400"/>
          <a:ext cx="2265362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90360" imgH="203040" progId="Equation.3">
                  <p:embed/>
                </p:oleObj>
              </mc:Choice>
              <mc:Fallback>
                <p:oleObj name="Equation" r:id="rId7" imgW="990360" imgH="20304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676400"/>
                        <a:ext cx="2265362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0174935"/>
              </p:ext>
            </p:extLst>
          </p:nvPr>
        </p:nvGraphicFramePr>
        <p:xfrm>
          <a:off x="381000" y="2163719"/>
          <a:ext cx="1538287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22080" imgH="203040" progId="Equation.3">
                  <p:embed/>
                </p:oleObj>
              </mc:Choice>
              <mc:Fallback>
                <p:oleObj name="Equation" r:id="rId9" imgW="622080" imgH="2030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163719"/>
                        <a:ext cx="1538287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EAA8ECB-88C0-E865-A3CB-EF84B06E7C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8198732"/>
              </p:ext>
            </p:extLst>
          </p:nvPr>
        </p:nvGraphicFramePr>
        <p:xfrm>
          <a:off x="205784" y="3021940"/>
          <a:ext cx="2916237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33440" imgH="660240" progId="Equation.3">
                  <p:embed/>
                </p:oleObj>
              </mc:Choice>
              <mc:Fallback>
                <p:oleObj name="Equation" r:id="rId11" imgW="1333440" imgH="66024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EAA8ECB-88C0-E865-A3CB-EF84B06E7C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84" y="3021940"/>
                        <a:ext cx="2916237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4813CBB-1794-2124-341C-BA09EF9568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85996" y="5202232"/>
            <a:ext cx="4451604" cy="15377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428BC6-BC8C-5C77-98A1-66DD0FE208A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85996" y="4357831"/>
            <a:ext cx="3925824" cy="6736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39191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81607" y="457200"/>
            <a:ext cx="8820649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Using transverse matrix failure mode equations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9876371"/>
              </p:ext>
            </p:extLst>
          </p:nvPr>
        </p:nvGraphicFramePr>
        <p:xfrm>
          <a:off x="2502693" y="5029200"/>
          <a:ext cx="4138613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60440" imgH="863280" progId="Equation.3">
                  <p:embed/>
                </p:oleObj>
              </mc:Choice>
              <mc:Fallback>
                <p:oleObj name="Equation" r:id="rId4" imgW="2260440" imgH="86328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2693" y="5029200"/>
                        <a:ext cx="4138613" cy="157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C1DA878-FA79-57C9-FBDB-986618EC30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588296"/>
            <a:ext cx="4330257" cy="14948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8C224A-6C8C-CAED-3DEA-3DE8B11BFF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08" y="1588296"/>
            <a:ext cx="4376853" cy="1418628"/>
          </a:xfrm>
          <a:prstGeom prst="rect">
            <a:avLst/>
          </a:prstGeom>
        </p:spPr>
      </p:pic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AB006719-66FF-3347-4E1D-1B6920FC08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2670659"/>
              </p:ext>
            </p:extLst>
          </p:nvPr>
        </p:nvGraphicFramePr>
        <p:xfrm>
          <a:off x="2487453" y="4127500"/>
          <a:ext cx="2297113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30040" imgH="444240" progId="Equation.3">
                  <p:embed/>
                </p:oleObj>
              </mc:Choice>
              <mc:Fallback>
                <p:oleObj name="Equation" r:id="rId8" imgW="1130040" imgH="4442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7453" y="4127500"/>
                        <a:ext cx="2297113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64791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7630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Using extensional </a:t>
            </a:r>
            <a:r>
              <a:rPr lang="en-US" sz="4400" dirty="0" err="1"/>
              <a:t>microbuckling</a:t>
            </a:r>
            <a:r>
              <a:rPr lang="en-US" sz="4400" dirty="0"/>
              <a:t> mode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5146802"/>
              </p:ext>
            </p:extLst>
          </p:nvPr>
        </p:nvGraphicFramePr>
        <p:xfrm>
          <a:off x="1447800" y="3783794"/>
          <a:ext cx="5895975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19440" imgH="939600" progId="Equation.3">
                  <p:embed/>
                </p:oleObj>
              </mc:Choice>
              <mc:Fallback>
                <p:oleObj name="Equation" r:id="rId4" imgW="3619440" imgH="9396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783794"/>
                        <a:ext cx="5895975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9D9433F-3153-39DA-697A-D5C596C2CC6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4979"/>
          <a:stretch/>
        </p:blipFill>
        <p:spPr>
          <a:xfrm>
            <a:off x="152400" y="2039408"/>
            <a:ext cx="5004816" cy="11398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D71D20-951F-CDF3-0CEB-2309E1E1DB72}"/>
              </a:ext>
            </a:extLst>
          </p:cNvPr>
          <p:cNvSpPr txBox="1"/>
          <p:nvPr/>
        </p:nvSpPr>
        <p:spPr>
          <a:xfrm>
            <a:off x="5157216" y="242468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Extensional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7DAA67-DA06-DE97-B768-0C565F0ACD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7507" y="1630527"/>
            <a:ext cx="2822693" cy="17679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827706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Using shear </a:t>
            </a:r>
            <a:r>
              <a:rPr lang="en-US" sz="4400" dirty="0" err="1"/>
              <a:t>microbuckling</a:t>
            </a:r>
            <a:r>
              <a:rPr lang="en-US" sz="4400" dirty="0"/>
              <a:t> mode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0" y="15240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934036"/>
              </p:ext>
            </p:extLst>
          </p:nvPr>
        </p:nvGraphicFramePr>
        <p:xfrm>
          <a:off x="1385014" y="3097365"/>
          <a:ext cx="2322512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5920" imgH="203040" progId="Equation.3">
                  <p:embed/>
                </p:oleObj>
              </mc:Choice>
              <mc:Fallback>
                <p:oleObj name="Equation" r:id="rId4" imgW="1015920" imgH="20304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014" y="3097365"/>
                        <a:ext cx="2322512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3401120"/>
              </p:ext>
            </p:extLst>
          </p:nvPr>
        </p:nvGraphicFramePr>
        <p:xfrm>
          <a:off x="1385014" y="3882153"/>
          <a:ext cx="2035175" cy="1688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41120" imgH="863280" progId="Equation.3">
                  <p:embed/>
                </p:oleObj>
              </mc:Choice>
              <mc:Fallback>
                <p:oleObj name="Equation" r:id="rId6" imgW="1041120" imgH="863280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014" y="3882153"/>
                        <a:ext cx="2035175" cy="16881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4E30DB0-B2A4-CA58-6134-29225B0132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6747937"/>
              </p:ext>
            </p:extLst>
          </p:nvPr>
        </p:nvGraphicFramePr>
        <p:xfrm>
          <a:off x="1385014" y="1893332"/>
          <a:ext cx="1625600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36560" imgH="444240" progId="Equation.3">
                  <p:embed/>
                </p:oleObj>
              </mc:Choice>
              <mc:Fallback>
                <p:oleObj name="Equation" r:id="rId8" imgW="736560" imgH="4442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014" y="1893332"/>
                        <a:ext cx="1625600" cy="979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C181A1B-2860-DE0D-CC9E-2E1271F6C978}"/>
              </a:ext>
            </a:extLst>
          </p:cNvPr>
          <p:cNvSpPr txBox="1"/>
          <p:nvPr/>
        </p:nvSpPr>
        <p:spPr>
          <a:xfrm>
            <a:off x="2966618" y="2137012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Shear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52B018-F378-3AE6-9C87-3D4C7EBB2D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2716" y="1488440"/>
            <a:ext cx="3127519" cy="1999661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C6FFE648-A46E-35BF-9685-890CA30A2E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693484"/>
              </p:ext>
            </p:extLst>
          </p:nvPr>
        </p:nvGraphicFramePr>
        <p:xfrm>
          <a:off x="1364592" y="5964391"/>
          <a:ext cx="500221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450880" imgH="241200" progId="Equation.3">
                  <p:embed/>
                </p:oleObj>
              </mc:Choice>
              <mc:Fallback>
                <p:oleObj name="Equation" r:id="rId11" imgW="2450880" imgH="24120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4592" y="5964391"/>
                        <a:ext cx="5002213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8908313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From Shear Mode Failure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1334357"/>
              </p:ext>
            </p:extLst>
          </p:nvPr>
        </p:nvGraphicFramePr>
        <p:xfrm>
          <a:off x="396240" y="2809240"/>
          <a:ext cx="5495925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66880" imgH="457200" progId="Equation.3">
                  <p:embed/>
                </p:oleObj>
              </mc:Choice>
              <mc:Fallback>
                <p:oleObj name="Equation" r:id="rId4" imgW="2666880" imgH="4572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" y="2809240"/>
                        <a:ext cx="5495925" cy="93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0">
            <a:extLst>
              <a:ext uri="{FF2B5EF4-FFF2-40B4-BE49-F238E27FC236}">
                <a16:creationId xmlns:a16="http://schemas.microsoft.com/office/drawing/2014/main" id="{E835641C-7560-51CA-B32D-29C1C06094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45224"/>
              </p:ext>
            </p:extLst>
          </p:nvPr>
        </p:nvGraphicFramePr>
        <p:xfrm>
          <a:off x="381000" y="1906270"/>
          <a:ext cx="4457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93680" imgH="241200" progId="Equation.3">
                  <p:embed/>
                </p:oleObj>
              </mc:Choice>
              <mc:Fallback>
                <p:oleObj name="Equation" r:id="rId6" imgW="1993680" imgH="241200" progId="Equation.3">
                  <p:embed/>
                  <p:pic>
                    <p:nvPicPr>
                      <p:cNvPr id="22530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906270"/>
                        <a:ext cx="44577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0F4B542-5AA6-7E1D-7184-1EE275D70C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8400" y="1539076"/>
            <a:ext cx="2719052" cy="1889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73BE19-1C4C-5FDF-E974-EF415B9895AC}"/>
              </a:ext>
            </a:extLst>
          </p:cNvPr>
          <p:cNvSpPr txBox="1"/>
          <p:nvPr/>
        </p:nvSpPr>
        <p:spPr>
          <a:xfrm>
            <a:off x="1351598" y="4207756"/>
            <a:ext cx="4530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=min(521.8, 4360, 69.4)=69.4 MPa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DF7786-8A45-DC11-0084-603ACA5F0D4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79050"/>
          <a:stretch/>
        </p:blipFill>
        <p:spPr>
          <a:xfrm>
            <a:off x="355156" y="4124960"/>
            <a:ext cx="934212" cy="5349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18366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3058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3600" dirty="0"/>
              <a:t>Experimental Setup Longitudinal Compressive Strength</a:t>
            </a:r>
          </a:p>
        </p:txBody>
      </p:sp>
      <p:sp>
        <p:nvSpPr>
          <p:cNvPr id="2" name="Rectangle 1"/>
          <p:cNvSpPr/>
          <p:nvPr/>
        </p:nvSpPr>
        <p:spPr>
          <a:xfrm>
            <a:off x="1724167" y="1596493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3499616" cy="510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67200" y="4191000"/>
            <a:ext cx="4724400" cy="23083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IITRI fixture mounted in a test frame for finding the compressive strengths of a lamina. (Data reprinted with permission from 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Experimental Characterization of Advanced Composites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Carlsson</a:t>
            </a:r>
            <a:r>
              <a:rPr lang="en-US" dirty="0">
                <a:latin typeface="Arial" pitchFamily="34" charset="0"/>
                <a:cs typeface="Arial" pitchFamily="34" charset="0"/>
              </a:rPr>
              <a:t>, L.A. and Pipes, R.B.,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Technomic</a:t>
            </a:r>
            <a:r>
              <a:rPr lang="en-US" dirty="0">
                <a:latin typeface="Arial" pitchFamily="34" charset="0"/>
                <a:cs typeface="Arial" pitchFamily="34" charset="0"/>
              </a:rPr>
              <a:t> Publishing Co., Inc., 1987, p. 76. Copyright CRC Press, Boca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Raton, FL.)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34051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0678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Longitudinal Compressive Strength Specimen Specifications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78871"/>
              </p:ext>
            </p:extLst>
          </p:nvPr>
        </p:nvGraphicFramePr>
        <p:xfrm>
          <a:off x="152400" y="1066800"/>
          <a:ext cx="7010400" cy="5617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943600" imgH="4763110" progId="Word.Document.12">
                  <p:embed/>
                </p:oleObj>
              </mc:Choice>
              <mc:Fallback>
                <p:oleObj name="Document" r:id="rId4" imgW="5943600" imgH="4763110" progId="Word.Document.12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7010400" cy="56173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4876800" y="1828800"/>
            <a:ext cx="3810000" cy="258532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Geometry of a longitudinal compressive strength specimen. (Data reprinted with permission from 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Experimental Characterization of Advanced Composites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Carlsson</a:t>
            </a:r>
            <a:r>
              <a:rPr lang="en-US" dirty="0">
                <a:latin typeface="Arial" pitchFamily="34" charset="0"/>
                <a:cs typeface="Arial" pitchFamily="34" charset="0"/>
              </a:rPr>
              <a:t>, L.A. and Pipes, R.B.,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Technomic</a:t>
            </a:r>
            <a:r>
              <a:rPr lang="en-US" dirty="0">
                <a:latin typeface="Arial" pitchFamily="34" charset="0"/>
                <a:cs typeface="Arial" pitchFamily="34" charset="0"/>
              </a:rPr>
              <a:t> Publishing Co., Inc., 1987, p. 76. Copyright CRC Press, Boca Raton, FL.)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26769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E08B3-41B4-83C2-83C2-F8659DFA1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IITRI Test for Longitudinal Compression Strength</a:t>
            </a:r>
          </a:p>
        </p:txBody>
      </p:sp>
      <p:pic>
        <p:nvPicPr>
          <p:cNvPr id="3" name="Online Media 2" title="Composites Fixture Assembly for Testing per ASTM D3410 &amp; ISO 14126 Method 1B">
            <a:hlinkClick r:id="" action="ppaction://media"/>
            <a:extLst>
              <a:ext uri="{FF2B5EF4-FFF2-40B4-BE49-F238E27FC236}">
                <a16:creationId xmlns:a16="http://schemas.microsoft.com/office/drawing/2014/main" id="{F0D88510-3F47-F6F1-959E-DE71FD45470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" y="1692275"/>
            <a:ext cx="9144000" cy="516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7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89916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Experimental Data for Longitudinal Compressive Strength</a:t>
            </a:r>
          </a:p>
        </p:txBody>
      </p:sp>
      <p:pic>
        <p:nvPicPr>
          <p:cNvPr id="2426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" y="1555841"/>
            <a:ext cx="5562600" cy="3898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" y="5761899"/>
            <a:ext cx="868680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Stress–strain curve for a [0]24 graphite/epoxy laminate under a longitudinal compressive load. (Data courtesy of Dr. R.Y. Kim, University of Dayton Research Institute, Dayton, OH.)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6B259AD-DC58-66F9-BD2E-4F68BBEECC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4459289"/>
              </p:ext>
            </p:extLst>
          </p:nvPr>
        </p:nvGraphicFramePr>
        <p:xfrm>
          <a:off x="6400800" y="1905000"/>
          <a:ext cx="229552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01440" imgH="215640" progId="Equation.3">
                  <p:embed/>
                </p:oleObj>
              </mc:Choice>
              <mc:Fallback>
                <p:oleObj name="Equation" r:id="rId5" imgW="901440" imgH="21564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905000"/>
                        <a:ext cx="2295525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6AE5DDD-FE89-E028-55AD-16D1E9C3F6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037958"/>
              </p:ext>
            </p:extLst>
          </p:nvPr>
        </p:nvGraphicFramePr>
        <p:xfrm>
          <a:off x="6038850" y="2509837"/>
          <a:ext cx="3276600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95280" imgH="431640" progId="Equation.3">
                  <p:embed/>
                </p:oleObj>
              </mc:Choice>
              <mc:Fallback>
                <p:oleObj name="Equation" r:id="rId7" imgW="1295280" imgH="4316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2509837"/>
                        <a:ext cx="3276600" cy="109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349FEFD-EF11-3C0D-7340-ECE178BC55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5300371"/>
              </p:ext>
            </p:extLst>
          </p:nvPr>
        </p:nvGraphicFramePr>
        <p:xfrm>
          <a:off x="6230938" y="3894137"/>
          <a:ext cx="2649537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79280" imgH="241200" progId="Equation.3">
                  <p:embed/>
                </p:oleObj>
              </mc:Choice>
              <mc:Fallback>
                <p:oleObj name="Equation" r:id="rId9" imgW="1079280" imgH="2412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0938" y="3894137"/>
                        <a:ext cx="2649537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8207489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1E4ED-414B-DD55-5F09-0834C0E15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4C69A-DC4B-096A-0041-F876B6B400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1981200"/>
            <a:ext cx="8458200" cy="1673352"/>
          </a:xfrm>
        </p:spPr>
        <p:txBody>
          <a:bodyPr>
            <a:normAutofit/>
          </a:bodyPr>
          <a:lstStyle/>
          <a:p>
            <a:r>
              <a:rPr lang="en-US" dirty="0"/>
              <a:t>Transverse Tensile Strength of Unidirectional Lamina,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E805A4-4F0E-6B06-5C2B-036FE75760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r="62557"/>
          <a:stretch/>
        </p:blipFill>
        <p:spPr>
          <a:xfrm>
            <a:off x="6096000" y="2695604"/>
            <a:ext cx="1295400" cy="73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5598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494930"/>
            <a:ext cx="84582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Transverse Tensile Strength Model</a:t>
            </a:r>
          </a:p>
        </p:txBody>
      </p:sp>
      <p:sp>
        <p:nvSpPr>
          <p:cNvPr id="3" name="Rectangle 2"/>
          <p:cNvSpPr/>
          <p:nvPr/>
        </p:nvSpPr>
        <p:spPr>
          <a:xfrm>
            <a:off x="533400" y="6077634"/>
            <a:ext cx="79248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Representative volume element to calculate transverse tensile strength of a unidirectional lamina.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0575D3-323B-FA6F-5AED-A411422F36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46" r="29265"/>
          <a:stretch/>
        </p:blipFill>
        <p:spPr>
          <a:xfrm>
            <a:off x="1905000" y="1468335"/>
            <a:ext cx="4495800" cy="42687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18553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Transverse Tensile Strength Model, 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2610508"/>
              </p:ext>
            </p:extLst>
          </p:nvPr>
        </p:nvGraphicFramePr>
        <p:xfrm>
          <a:off x="979488" y="3492500"/>
          <a:ext cx="1731962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96880" imgH="190440" progId="Equation.3">
                  <p:embed/>
                </p:oleObj>
              </mc:Choice>
              <mc:Fallback>
                <p:oleObj name="Equation" r:id="rId4" imgW="596880" imgH="190440" progId="Equation.3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488" y="3492500"/>
                        <a:ext cx="1731962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1981586"/>
              </p:ext>
            </p:extLst>
          </p:nvPr>
        </p:nvGraphicFramePr>
        <p:xfrm>
          <a:off x="979488" y="4197350"/>
          <a:ext cx="1958975" cy="118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72840" imgH="406080" progId="Equation.3">
                  <p:embed/>
                </p:oleObj>
              </mc:Choice>
              <mc:Fallback>
                <p:oleObj name="Equation" r:id="rId6" imgW="672840" imgH="406080" progId="Equation.3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488" y="4197350"/>
                        <a:ext cx="1958975" cy="1182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1891734"/>
              </p:ext>
            </p:extLst>
          </p:nvPr>
        </p:nvGraphicFramePr>
        <p:xfrm>
          <a:off x="850900" y="5473700"/>
          <a:ext cx="2535238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88840" imgH="203040" progId="Equation.3">
                  <p:embed/>
                </p:oleObj>
              </mc:Choice>
              <mc:Fallback>
                <p:oleObj name="Equation" r:id="rId8" imgW="888840" imgH="203040" progId="Equation.3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5473700"/>
                        <a:ext cx="2535238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1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3792452"/>
              </p:ext>
            </p:extLst>
          </p:nvPr>
        </p:nvGraphicFramePr>
        <p:xfrm>
          <a:off x="685800" y="1778000"/>
          <a:ext cx="22987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87320" imgH="406080" progId="Equation.3">
                  <p:embed/>
                </p:oleObj>
              </mc:Choice>
              <mc:Fallback>
                <p:oleObj name="Equation" r:id="rId10" imgW="787320" imgH="406080" progId="Equation.3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778000"/>
                        <a:ext cx="2298700" cy="116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67182FC-E929-CA74-B27B-48B06EB198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65059" y="1676400"/>
            <a:ext cx="4493141" cy="42675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49066D-EA0D-F54E-5209-3BF195DA2840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lum bright="70000" contrast="-70000"/>
          </a:blip>
          <a:srcRect r="62557"/>
          <a:stretch/>
        </p:blipFill>
        <p:spPr>
          <a:xfrm>
            <a:off x="2514600" y="700102"/>
            <a:ext cx="1295400" cy="7333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3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" y="457200"/>
            <a:ext cx="8854002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Transverse Tensile Strength Derivation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307111"/>
              </p:ext>
            </p:extLst>
          </p:nvPr>
        </p:nvGraphicFramePr>
        <p:xfrm>
          <a:off x="97154" y="2628900"/>
          <a:ext cx="2858611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640" imgH="431640" progId="Equation.3">
                  <p:embed/>
                </p:oleObj>
              </mc:Choice>
              <mc:Fallback>
                <p:oleObj name="Equation" r:id="rId4" imgW="1358640" imgH="43164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4" y="2628900"/>
                        <a:ext cx="2858611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79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9398611"/>
              </p:ext>
            </p:extLst>
          </p:nvPr>
        </p:nvGraphicFramePr>
        <p:xfrm>
          <a:off x="110807" y="3536950"/>
          <a:ext cx="25146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01440" imgH="203040" progId="Equation.3">
                  <p:embed/>
                </p:oleObj>
              </mc:Choice>
              <mc:Fallback>
                <p:oleObj name="Equation" r:id="rId6" imgW="901440" imgH="20304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807" y="3536950"/>
                        <a:ext cx="2514600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800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0693800"/>
              </p:ext>
            </p:extLst>
          </p:nvPr>
        </p:nvGraphicFramePr>
        <p:xfrm>
          <a:off x="118427" y="4095750"/>
          <a:ext cx="31750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36480" imgH="507960" progId="Equation.3">
                  <p:embed/>
                </p:oleObj>
              </mc:Choice>
              <mc:Fallback>
                <p:oleObj name="Equation" r:id="rId8" imgW="1536480" imgH="50796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427" y="4095750"/>
                        <a:ext cx="3175000" cy="104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80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6492539"/>
              </p:ext>
            </p:extLst>
          </p:nvPr>
        </p:nvGraphicFramePr>
        <p:xfrm>
          <a:off x="139700" y="5194300"/>
          <a:ext cx="36195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81080" imgH="507960" progId="Equation.3">
                  <p:embed/>
                </p:oleObj>
              </mc:Choice>
              <mc:Fallback>
                <p:oleObj name="Equation" r:id="rId10" imgW="1981080" imgH="50796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" y="5194300"/>
                        <a:ext cx="361950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80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391222"/>
              </p:ext>
            </p:extLst>
          </p:nvPr>
        </p:nvGraphicFramePr>
        <p:xfrm>
          <a:off x="187960" y="6121400"/>
          <a:ext cx="26447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30040" imgH="241200" progId="Equation.3">
                  <p:embed/>
                </p:oleObj>
              </mc:Choice>
              <mc:Fallback>
                <p:oleObj name="Equation" r:id="rId12" imgW="1130040" imgH="2412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60" y="6121400"/>
                        <a:ext cx="264477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0F839FF-7CD5-6B01-52DD-8F351DB8B342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50000"/>
          <a:stretch/>
        </p:blipFill>
        <p:spPr>
          <a:xfrm>
            <a:off x="97154" y="1530223"/>
            <a:ext cx="2299716" cy="584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7ACD020-2EEE-85C3-2041-C5C4D7B06625}"/>
                  </a:ext>
                </a:extLst>
              </p:cNvPr>
              <p:cNvSpPr txBox="1"/>
              <p:nvPr/>
            </p:nvSpPr>
            <p:spPr>
              <a:xfrm>
                <a:off x="187960" y="2151173"/>
                <a:ext cx="3020250" cy="3989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7ACD020-2EEE-85C3-2041-C5C4D7B06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960" y="2151173"/>
                <a:ext cx="3020250" cy="398955"/>
              </a:xfrm>
              <a:prstGeom prst="rect">
                <a:avLst/>
              </a:prstGeom>
              <a:blipFill>
                <a:blip r:embed="rId15"/>
                <a:stretch>
                  <a:fillRect l="-1212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D6AEA460-E497-2978-F072-D8746135E66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00561" y="1858910"/>
            <a:ext cx="4493141" cy="42675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48054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90678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Example, Transverse Tensile Strength</a:t>
            </a:r>
          </a:p>
        </p:txBody>
      </p:sp>
      <p:sp>
        <p:nvSpPr>
          <p:cNvPr id="2" name="Rectangle 1"/>
          <p:cNvSpPr/>
          <p:nvPr/>
        </p:nvSpPr>
        <p:spPr>
          <a:xfrm>
            <a:off x="152400" y="1553755"/>
            <a:ext cx="8991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Find the ultimate transverse tensile strength for a unidirectional Glass/Epoxy lamina with a 70% fiber volume fraction.  Use properties of glass and epoxy from Table 3.1 and Table 3.2, respectively.  Assume the fibers are circular and are arranged in a square array.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021DBC6-EDF7-FCC8-0F80-60565072AB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7933907"/>
              </p:ext>
            </p:extLst>
          </p:nvPr>
        </p:nvGraphicFramePr>
        <p:xfrm>
          <a:off x="364966" y="2465649"/>
          <a:ext cx="227048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02960" imgH="203040" progId="Equation.3">
                  <p:embed/>
                </p:oleObj>
              </mc:Choice>
              <mc:Fallback>
                <p:oleObj name="Equation" r:id="rId4" imgW="1002960" imgH="2030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966" y="2465649"/>
                        <a:ext cx="2270485" cy="460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25BD9B3-AA0B-B679-8BBC-6FDA663D7E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4754139"/>
              </p:ext>
            </p:extLst>
          </p:nvPr>
        </p:nvGraphicFramePr>
        <p:xfrm>
          <a:off x="4465152" y="5146661"/>
          <a:ext cx="4088298" cy="1265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09680" imgH="685800" progId="Equation.3">
                  <p:embed/>
                </p:oleObj>
              </mc:Choice>
              <mc:Fallback>
                <p:oleObj name="Equation" r:id="rId6" imgW="2209680" imgH="6858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5152" y="5146661"/>
                        <a:ext cx="4088298" cy="12656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7">
            <a:extLst>
              <a:ext uri="{FF2B5EF4-FFF2-40B4-BE49-F238E27FC236}">
                <a16:creationId xmlns:a16="http://schemas.microsoft.com/office/drawing/2014/main" id="{AE2399AD-D841-03F9-815C-D94F65E224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805284"/>
              </p:ext>
            </p:extLst>
          </p:nvPr>
        </p:nvGraphicFramePr>
        <p:xfrm>
          <a:off x="364966" y="2910818"/>
          <a:ext cx="36195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81080" imgH="507960" progId="Equation.3">
                  <p:embed/>
                </p:oleObj>
              </mc:Choice>
              <mc:Fallback>
                <p:oleObj name="Equation" r:id="rId8" imgW="1981080" imgH="507960" progId="Equation.3">
                  <p:embed/>
                  <p:pic>
                    <p:nvPicPr>
                      <p:cNvPr id="246801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966" y="2910818"/>
                        <a:ext cx="361950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8">
            <a:extLst>
              <a:ext uri="{FF2B5EF4-FFF2-40B4-BE49-F238E27FC236}">
                <a16:creationId xmlns:a16="http://schemas.microsoft.com/office/drawing/2014/main" id="{035526AF-6AA4-715F-D2D4-3B558C1DCE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7805903"/>
              </p:ext>
            </p:extLst>
          </p:nvPr>
        </p:nvGraphicFramePr>
        <p:xfrm>
          <a:off x="4867742" y="4267200"/>
          <a:ext cx="26447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30040" imgH="241200" progId="Equation.3">
                  <p:embed/>
                </p:oleObj>
              </mc:Choice>
              <mc:Fallback>
                <p:oleObj name="Equation" r:id="rId10" imgW="1130040" imgH="241200" progId="Equation.3">
                  <p:embed/>
                  <p:pic>
                    <p:nvPicPr>
                      <p:cNvPr id="246802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7742" y="4267200"/>
                        <a:ext cx="264477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0D8F79C8-DF53-3C9F-CF50-70B98315EC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6800" y="5192109"/>
            <a:ext cx="1447800" cy="15904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6AE29E6-F02F-DE78-6139-82B04ECA2F9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82883" y="2465649"/>
            <a:ext cx="4852837" cy="1572904"/>
          </a:xfrm>
          <a:prstGeom prst="rect">
            <a:avLst/>
          </a:prstGeom>
        </p:spPr>
      </p:pic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E1615C9-6DC8-D31C-9990-7DC1783C5F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0739698"/>
              </p:ext>
            </p:extLst>
          </p:nvPr>
        </p:nvGraphicFramePr>
        <p:xfrm>
          <a:off x="364966" y="3698861"/>
          <a:ext cx="2916237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33440" imgH="660240" progId="Equation.3">
                  <p:embed/>
                </p:oleObj>
              </mc:Choice>
              <mc:Fallback>
                <p:oleObj name="Equation" r:id="rId14" imgW="1333440" imgH="66024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EAA8ECB-88C0-E865-A3CB-EF84B06E7C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966" y="3698861"/>
                        <a:ext cx="2916237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227423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83820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Experimental Results, Transverse Tensile Strength</a:t>
            </a:r>
          </a:p>
        </p:txBody>
      </p:sp>
      <p:pic>
        <p:nvPicPr>
          <p:cNvPr id="25293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86045"/>
            <a:ext cx="4724400" cy="3676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5778501"/>
            <a:ext cx="883920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Stress–strain curve for a [90]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16</a:t>
            </a:r>
            <a:r>
              <a:rPr lang="en-US" dirty="0">
                <a:latin typeface="Arial" pitchFamily="34" charset="0"/>
                <a:cs typeface="Arial" pitchFamily="34" charset="0"/>
              </a:rPr>
              <a:t> graphite/epoxy laminate under a transverse tensile load. (Data courtesy of Dr. R.Y. Kim, University of Dayton Research Institute, Dayton, OH.)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947036"/>
              </p:ext>
            </p:extLst>
          </p:nvPr>
        </p:nvGraphicFramePr>
        <p:xfrm>
          <a:off x="5334000" y="1851850"/>
          <a:ext cx="232954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18688" imgH="200447" progId="Equation.3">
                  <p:embed/>
                </p:oleObj>
              </mc:Choice>
              <mc:Fallback>
                <p:oleObj name="Equation" r:id="rId5" imgW="1018688" imgH="200447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851850"/>
                        <a:ext cx="232954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6227172"/>
              </p:ext>
            </p:extLst>
          </p:nvPr>
        </p:nvGraphicFramePr>
        <p:xfrm>
          <a:off x="5421313" y="2495550"/>
          <a:ext cx="3570287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62040" imgH="241200" progId="Equation.3">
                  <p:embed/>
                </p:oleObj>
              </mc:Choice>
              <mc:Fallback>
                <p:oleObj name="Equation" r:id="rId7" imgW="1562040" imgH="24120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1313" y="2495550"/>
                        <a:ext cx="3570287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7377591"/>
              </p:ext>
            </p:extLst>
          </p:nvPr>
        </p:nvGraphicFramePr>
        <p:xfrm>
          <a:off x="5475016" y="3257551"/>
          <a:ext cx="259556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04840" imgH="241200" progId="Equation.3">
                  <p:embed/>
                </p:oleObj>
              </mc:Choice>
              <mc:Fallback>
                <p:oleObj name="Equation" r:id="rId9" imgW="1104840" imgH="241200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5016" y="3257551"/>
                        <a:ext cx="2595563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5506223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06436532-f9b8-4390-954c-2631ec99a5d9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1300</TotalTime>
  <Words>901</Words>
  <Application>Microsoft Office PowerPoint</Application>
  <PresentationFormat>On-screen Show (4:3)</PresentationFormat>
  <Paragraphs>88</Paragraphs>
  <Slides>38</Slides>
  <Notes>32</Notes>
  <HiddenSlides>0</HiddenSlides>
  <MMClips>2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Arial</vt:lpstr>
      <vt:lpstr>Calibri</vt:lpstr>
      <vt:lpstr>Cambria Math</vt:lpstr>
      <vt:lpstr>Corbel</vt:lpstr>
      <vt:lpstr>Times New Roman</vt:lpstr>
      <vt:lpstr>Trebuchet MS</vt:lpstr>
      <vt:lpstr>Wingdings</vt:lpstr>
      <vt:lpstr>Wingdings 2</vt:lpstr>
      <vt:lpstr>Wingdings 3</vt:lpstr>
      <vt:lpstr>Module</vt:lpstr>
      <vt:lpstr>Document</vt:lpstr>
      <vt:lpstr>Equation</vt:lpstr>
      <vt:lpstr>EML 4230 Introduction to Composite Materials</vt:lpstr>
      <vt:lpstr>Longitudinal Tensile Strength of Unidirectional Lamina, </vt:lpstr>
      <vt:lpstr>Longitudinal Tensile Strength</vt:lpstr>
      <vt:lpstr>Longitudinal Tensile Strength</vt:lpstr>
      <vt:lpstr>Minimum Fiber Volume Fraction</vt:lpstr>
      <vt:lpstr>Critical Fiber Volume Fraction</vt:lpstr>
      <vt:lpstr>Example, Ultimate Longitudinal Tensile Strength </vt:lpstr>
      <vt:lpstr>Example, Minimum Fiber Volume Fraction</vt:lpstr>
      <vt:lpstr>Example, Critical Fiber Volume Fraction</vt:lpstr>
      <vt:lpstr>Experimental Longitudinal Tensile Strength Setup</vt:lpstr>
      <vt:lpstr>Coupon Used for Longitudinal Tensile Strength</vt:lpstr>
      <vt:lpstr>Experimental Results of  Longitudinal Tensile Strength</vt:lpstr>
      <vt:lpstr>Video of ASTM D3039 Test</vt:lpstr>
      <vt:lpstr>Modes of Failure under Longitudinal Tensile Stress</vt:lpstr>
      <vt:lpstr>Longitudinal Compressive Strength of Unidirectional Lamina, </vt:lpstr>
      <vt:lpstr>Longitudinal Compressive Strength</vt:lpstr>
      <vt:lpstr>Longitudinal Compressive Strength Transverse Matrix Failure Mode</vt:lpstr>
      <vt:lpstr>Longitudinal Compressive Strength Shear/Extensional Fiber Microbuckling Load</vt:lpstr>
      <vt:lpstr>Longitudinal Compressive Strength Shear Failure Mode</vt:lpstr>
      <vt:lpstr>Longitudinal Compressive Strength, Experiment vs Theory</vt:lpstr>
      <vt:lpstr>Why experimental numbers do not match theoretical results</vt:lpstr>
      <vt:lpstr>Example, Longitudinal Compressive Strength</vt:lpstr>
      <vt:lpstr>Using transverse matrix failure mode equations</vt:lpstr>
      <vt:lpstr>Using transverse matrix failure mode equations</vt:lpstr>
      <vt:lpstr>Using extensional microbuckling mode</vt:lpstr>
      <vt:lpstr>Using shear microbuckling mode</vt:lpstr>
      <vt:lpstr>From Shear Mode Failure</vt:lpstr>
      <vt:lpstr>Experimental Setup Longitudinal Compressive Strength</vt:lpstr>
      <vt:lpstr>Longitudinal Compressive Strength Specimen Specifications</vt:lpstr>
      <vt:lpstr>IITRI Test for Longitudinal Compression Strength</vt:lpstr>
      <vt:lpstr>Experimental Data for Longitudinal Compressive Strength</vt:lpstr>
      <vt:lpstr>Transverse Tensile Strength of Unidirectional Lamina, </vt:lpstr>
      <vt:lpstr>Transverse Tensile Strength Model</vt:lpstr>
      <vt:lpstr>Transverse Tensile Strength Model, </vt:lpstr>
      <vt:lpstr>Transverse Tensile Strength Derivation</vt:lpstr>
      <vt:lpstr>Example, Transverse Tensile Strength</vt:lpstr>
      <vt:lpstr>Experimental Results, Transverse Tensile Strength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151</cp:revision>
  <cp:lastPrinted>2024-03-04T16:40:14Z</cp:lastPrinted>
  <dcterms:created xsi:type="dcterms:W3CDTF">2012-04-10T20:33:06Z</dcterms:created>
  <dcterms:modified xsi:type="dcterms:W3CDTF">2024-03-05T18:42:43Z</dcterms:modified>
</cp:coreProperties>
</file>