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11" r:id="rId2"/>
    <p:sldId id="433" r:id="rId3"/>
    <p:sldId id="404" r:id="rId4"/>
    <p:sldId id="403" r:id="rId5"/>
    <p:sldId id="413" r:id="rId6"/>
    <p:sldId id="415" r:id="rId7"/>
    <p:sldId id="434" r:id="rId8"/>
    <p:sldId id="410" r:id="rId9"/>
    <p:sldId id="408" r:id="rId10"/>
    <p:sldId id="417" r:id="rId11"/>
    <p:sldId id="425" r:id="rId12"/>
    <p:sldId id="429" r:id="rId13"/>
    <p:sldId id="312" r:id="rId14"/>
  </p:sldIdLst>
  <p:sldSz cx="9144000" cy="6858000" type="screen4x3"/>
  <p:notesSz cx="9601200" cy="73152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75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84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78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3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59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76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34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39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58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3.e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wmf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15.emf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35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1.wmf"/><Relationship Id="rId12" Type="http://schemas.openxmlformats.org/officeDocument/2006/relationships/image" Target="../media/image34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5" Type="http://schemas.openxmlformats.org/officeDocument/2006/relationships/image" Target="../media/image37.e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2.wmf"/><Relationship Id="rId14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8.emf"/><Relationship Id="rId4" Type="http://schemas.openxmlformats.org/officeDocument/2006/relationships/package" Target="../embeddings/Microsoft_Word_Document.docx"/><Relationship Id="rId9" Type="http://schemas.openxmlformats.org/officeDocument/2006/relationships/image" Target="../media/image4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44.wmf"/><Relationship Id="rId4" Type="http://schemas.openxmlformats.org/officeDocument/2006/relationships/image" Target="../media/image41.jpeg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3 Micromechanical Analysis of a Lamina</a:t>
            </a:r>
          </a:p>
          <a:p>
            <a:pPr marL="118872" indent="0" algn="ctr">
              <a:buNone/>
            </a:pPr>
            <a:r>
              <a:rPr lang="en-US" b="1" dirty="0"/>
              <a:t>Ultimate Strengths of a Unidirectional Lamina</a:t>
            </a:r>
          </a:p>
          <a:p>
            <a:pPr marL="118872" indent="0" algn="ctr">
              <a:buNone/>
            </a:pPr>
            <a:r>
              <a:rPr lang="en-US" b="1" dirty="0"/>
              <a:t>Part 2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03A2-6D80-2609-B3ED-D3AF5D290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981200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en-US" dirty="0"/>
              <a:t>Transverse Compressive Strength of Unidirectional Lamina,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137067-5383-55C2-5E7E-BA0419D6F5C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477000" y="2667000"/>
            <a:ext cx="1012024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53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9916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000" dirty="0"/>
              <a:t>Derivation for Transverse Compressive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189489"/>
              </p:ext>
            </p:extLst>
          </p:nvPr>
        </p:nvGraphicFramePr>
        <p:xfrm>
          <a:off x="2316130" y="4699000"/>
          <a:ext cx="37131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240" imgH="241200" progId="Equation.3">
                  <p:embed/>
                </p:oleObj>
              </mc:Choice>
              <mc:Fallback>
                <p:oleObj name="Equation" r:id="rId4" imgW="1587240" imgH="2412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130" y="4699000"/>
                        <a:ext cx="3713163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102412"/>
              </p:ext>
            </p:extLst>
          </p:nvPr>
        </p:nvGraphicFramePr>
        <p:xfrm>
          <a:off x="2366600" y="5290066"/>
          <a:ext cx="4764087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19240" imgH="507960" progId="Equation.3">
                  <p:embed/>
                </p:oleObj>
              </mc:Choice>
              <mc:Fallback>
                <p:oleObj name="Equation" r:id="rId6" imgW="2019240" imgH="50796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600" y="5290066"/>
                        <a:ext cx="4764087" cy="119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031BA2B-EC3F-E280-F793-6898D5A4D1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6587" y="1955292"/>
            <a:ext cx="2647188" cy="5593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C4881D-6DE8-9AF0-81E2-BA1467F221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4412" y="2687598"/>
            <a:ext cx="4649949" cy="1193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3D68F4-17FE-D0F2-A80B-E556D0769222}"/>
              </a:ext>
            </a:extLst>
          </p:cNvPr>
          <p:cNvSpPr txBox="1"/>
          <p:nvPr/>
        </p:nvSpPr>
        <p:spPr>
          <a:xfrm>
            <a:off x="1371600" y="16002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for the transverse tensile strength formula derivation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D7B516-5C80-8B4E-FABC-17F8A3471661}"/>
              </a:ext>
            </a:extLst>
          </p:cNvPr>
          <p:cNvSpPr txBox="1"/>
          <p:nvPr/>
        </p:nvSpPr>
        <p:spPr>
          <a:xfrm>
            <a:off x="1371600" y="4297402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same logic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82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8392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Example, Transverse Compressive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" y="1524000"/>
            <a:ext cx="906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transverse compressive strength of a Glass/Epoxy lamina with 70% fiber volume fraction.  Use the properties of glass and epoxy from Table 3.1 and Table 3.2, respectively.  Assume the fibers are circular and are packed in a square array.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324BBB4-914A-A0C6-EAEA-AE0D249E5E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835272"/>
              </p:ext>
            </p:extLst>
          </p:nvPr>
        </p:nvGraphicFramePr>
        <p:xfrm>
          <a:off x="685800" y="2561924"/>
          <a:ext cx="2089150" cy="521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80" imgH="215640" progId="Equation.3">
                  <p:embed/>
                </p:oleObj>
              </mc:Choice>
              <mc:Fallback>
                <p:oleObj name="Equation" r:id="rId4" imgW="86328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61924"/>
                        <a:ext cx="2089150" cy="5215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81D786E-B116-64F7-BC4E-F81F3A540A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554245"/>
              </p:ext>
            </p:extLst>
          </p:nvPr>
        </p:nvGraphicFramePr>
        <p:xfrm>
          <a:off x="655638" y="3247724"/>
          <a:ext cx="2195511" cy="49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203040" progId="Equation.3">
                  <p:embed/>
                </p:oleObj>
              </mc:Choice>
              <mc:Fallback>
                <p:oleObj name="Equation" r:id="rId6" imgW="901440" imgH="2030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3247724"/>
                        <a:ext cx="2195511" cy="494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8444354-7365-0F7A-E694-75C5B65A18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39575"/>
              </p:ext>
            </p:extLst>
          </p:nvPr>
        </p:nvGraphicFramePr>
        <p:xfrm>
          <a:off x="428624" y="3857324"/>
          <a:ext cx="269716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80800" imgH="241200" progId="Equation.3">
                  <p:embed/>
                </p:oleObj>
              </mc:Choice>
              <mc:Fallback>
                <p:oleObj name="Equation" r:id="rId8" imgW="1180800" imgH="2412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4" y="3857324"/>
                        <a:ext cx="2697163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437931F-F4BB-7FA7-AE73-15821F0528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748093"/>
              </p:ext>
            </p:extLst>
          </p:nvPr>
        </p:nvGraphicFramePr>
        <p:xfrm>
          <a:off x="5499068" y="2539216"/>
          <a:ext cx="172878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11000" imgH="393480" progId="Equation.3">
                  <p:embed/>
                </p:oleObj>
              </mc:Choice>
              <mc:Fallback>
                <p:oleObj name="Equation" r:id="rId10" imgW="711000" imgH="39348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068" y="2539216"/>
                        <a:ext cx="1728787" cy="95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334F974-3A41-056F-C2CE-3EDD1C09C3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9200" y="4341876"/>
            <a:ext cx="2668524" cy="20589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26E9CB-E482-F6CA-4AFA-02621B298AC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50327"/>
          <a:stretch/>
        </p:blipFill>
        <p:spPr>
          <a:xfrm>
            <a:off x="5257800" y="3801966"/>
            <a:ext cx="2546604" cy="4943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3420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15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Example, Transverse Compressive Strength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175287"/>
              </p:ext>
            </p:extLst>
          </p:nvPr>
        </p:nvGraphicFramePr>
        <p:xfrm>
          <a:off x="1828800" y="2816106"/>
          <a:ext cx="5221287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69920" imgH="927000" progId="Equation.3">
                  <p:embed/>
                </p:oleObj>
              </mc:Choice>
              <mc:Fallback>
                <p:oleObj name="Equation" r:id="rId4" imgW="2869920" imgH="9270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816106"/>
                        <a:ext cx="5221287" cy="168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71DDEEE-D384-366B-E29B-41740E11B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0" y="1598430"/>
            <a:ext cx="4765548" cy="1196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E6E53-9BF1-1D92-0599-0A91331FD0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280" y="5611106"/>
            <a:ext cx="5425440" cy="4206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8A25A7-DEF9-CA52-FF2D-78DD9DCFA96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9708"/>
          <a:stretch/>
        </p:blipFill>
        <p:spPr>
          <a:xfrm>
            <a:off x="1834896" y="4800600"/>
            <a:ext cx="2610644" cy="5608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3076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830"/>
            <a:ext cx="8915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Results for Transverse Compressive Strength Test</a:t>
            </a:r>
          </a:p>
        </p:txBody>
      </p:sp>
      <p:pic>
        <p:nvPicPr>
          <p:cNvPr id="260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24025"/>
            <a:ext cx="5427353" cy="398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" y="5867400"/>
            <a:ext cx="78486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3.35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[90]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40</a:t>
            </a:r>
            <a:r>
              <a:rPr lang="en-US" dirty="0">
                <a:latin typeface="Arial" pitchFamily="34" charset="0"/>
                <a:cs typeface="Arial" pitchFamily="34" charset="0"/>
              </a:rPr>
              <a:t> graphite/epoxy laminate under a transverse compressive load perpendicular to the fibers.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B29110-B929-007B-EB23-8BB13B4D35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866"/>
          <a:stretch/>
        </p:blipFill>
        <p:spPr>
          <a:xfrm>
            <a:off x="6019800" y="2514600"/>
            <a:ext cx="2889821" cy="21337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462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088F6-D903-45AC-46C1-93E18203E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C1DF4-E826-F608-75A6-CA30BC8CD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981200"/>
            <a:ext cx="8077200" cy="1673352"/>
          </a:xfrm>
        </p:spPr>
        <p:txBody>
          <a:bodyPr>
            <a:normAutofit/>
          </a:bodyPr>
          <a:lstStyle/>
          <a:p>
            <a:r>
              <a:rPr lang="en-US" dirty="0"/>
              <a:t>In-Plane Shear Strength of Unidirectional Lamina,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39D4F-7BDC-5B48-509E-766E7504A09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629400" y="2817876"/>
            <a:ext cx="914479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99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15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Derivation In-Plane Shear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001938"/>
              </p:ext>
            </p:extLst>
          </p:nvPr>
        </p:nvGraphicFramePr>
        <p:xfrm>
          <a:off x="1066800" y="1828800"/>
          <a:ext cx="22225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99920" imgH="406080" progId="Equation.3">
                  <p:embed/>
                </p:oleObj>
              </mc:Choice>
              <mc:Fallback>
                <p:oleObj name="Equation" r:id="rId4" imgW="799920" imgH="4060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828800"/>
                        <a:ext cx="2222500" cy="111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415760"/>
              </p:ext>
            </p:extLst>
          </p:nvPr>
        </p:nvGraphicFramePr>
        <p:xfrm>
          <a:off x="1149350" y="3446463"/>
          <a:ext cx="2243137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87320" imgH="215640" progId="Equation.3">
                  <p:embed/>
                </p:oleObj>
              </mc:Choice>
              <mc:Fallback>
                <p:oleObj name="Equation" r:id="rId6" imgW="78732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9350" y="3446463"/>
                        <a:ext cx="2243137" cy="614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295989"/>
              </p:ext>
            </p:extLst>
          </p:nvPr>
        </p:nvGraphicFramePr>
        <p:xfrm>
          <a:off x="682625" y="4305300"/>
          <a:ext cx="32162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17440" imgH="228600" progId="Equation.3">
                  <p:embed/>
                </p:oleObj>
              </mc:Choice>
              <mc:Fallback>
                <p:oleObj name="Equation" r:id="rId8" imgW="111744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4305300"/>
                        <a:ext cx="3216275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1160408"/>
              </p:ext>
            </p:extLst>
          </p:nvPr>
        </p:nvGraphicFramePr>
        <p:xfrm>
          <a:off x="803275" y="5270500"/>
          <a:ext cx="29876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91880" imgH="215640" progId="Equation.3">
                  <p:embed/>
                </p:oleObj>
              </mc:Choice>
              <mc:Fallback>
                <p:oleObj name="Equation" r:id="rId10" imgW="109188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5270500"/>
                        <a:ext cx="2987675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15964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34937" y="457200"/>
            <a:ext cx="8856663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Derivation of In-Plane Shear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10141"/>
              </p:ext>
            </p:extLst>
          </p:nvPr>
        </p:nvGraphicFramePr>
        <p:xfrm>
          <a:off x="134937" y="1454150"/>
          <a:ext cx="413226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81080" imgH="431640" progId="Equation.3">
                  <p:embed/>
                </p:oleObj>
              </mc:Choice>
              <mc:Fallback>
                <p:oleObj name="Equation" r:id="rId4" imgW="1981080" imgH="431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" y="1454150"/>
                        <a:ext cx="413226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126894"/>
              </p:ext>
            </p:extLst>
          </p:nvPr>
        </p:nvGraphicFramePr>
        <p:xfrm>
          <a:off x="164845" y="2524760"/>
          <a:ext cx="30956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228600" progId="Equation.3">
                  <p:embed/>
                </p:oleObj>
              </mc:Choice>
              <mc:Fallback>
                <p:oleObj name="Equation" r:id="rId6" imgW="13716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845" y="2524760"/>
                        <a:ext cx="3095625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132141"/>
              </p:ext>
            </p:extLst>
          </p:nvPr>
        </p:nvGraphicFramePr>
        <p:xfrm>
          <a:off x="189229" y="3211195"/>
          <a:ext cx="380206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81080" imgH="507960" progId="Equation.3">
                  <p:embed/>
                </p:oleObj>
              </mc:Choice>
              <mc:Fallback>
                <p:oleObj name="Equation" r:id="rId8" imgW="1981080" imgH="50796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29" y="3211195"/>
                        <a:ext cx="3802063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09922"/>
              </p:ext>
            </p:extLst>
          </p:nvPr>
        </p:nvGraphicFramePr>
        <p:xfrm>
          <a:off x="189229" y="4191635"/>
          <a:ext cx="41338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8920" imgH="507960" progId="Equation.3">
                  <p:embed/>
                </p:oleObj>
              </mc:Choice>
              <mc:Fallback>
                <p:oleObj name="Equation" r:id="rId10" imgW="2158920" imgH="50796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29" y="4191635"/>
                        <a:ext cx="4133850" cy="974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961855"/>
              </p:ext>
            </p:extLst>
          </p:nvPr>
        </p:nvGraphicFramePr>
        <p:xfrm>
          <a:off x="-1670050" y="5181600"/>
          <a:ext cx="624205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49280" imgH="736560" progId="Equation.3">
                  <p:embed/>
                </p:oleObj>
              </mc:Choice>
              <mc:Fallback>
                <p:oleObj name="Equation" r:id="rId12" imgW="3149280" imgH="73656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670050" y="5181600"/>
                        <a:ext cx="624205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68192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In-Plane Shear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5240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shear strength for a Glass/Epoxy lamina with 70% fiber volume fraction.  Use properties for glass and epoxy from Tables 3.1 and 3.2, respectively.  Assume the fibers are circular and are arranged in a square array.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12B1AE8-4DA7-381F-D033-C513297758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658725"/>
              </p:ext>
            </p:extLst>
          </p:nvPr>
        </p:nvGraphicFramePr>
        <p:xfrm>
          <a:off x="381000" y="2527488"/>
          <a:ext cx="25082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215640" progId="Equation.3">
                  <p:embed/>
                </p:oleObj>
              </mc:Choice>
              <mc:Fallback>
                <p:oleObj name="Equation" r:id="rId4" imgW="101592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527488"/>
                        <a:ext cx="25082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C3BFD60-7D83-656B-8085-9161036E5F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2513"/>
              </p:ext>
            </p:extLst>
          </p:nvPr>
        </p:nvGraphicFramePr>
        <p:xfrm>
          <a:off x="412750" y="3172881"/>
          <a:ext cx="24447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920" imgH="203040" progId="Equation.3">
                  <p:embed/>
                </p:oleObj>
              </mc:Choice>
              <mc:Fallback>
                <p:oleObj name="Equation" r:id="rId6" imgW="1015920" imgH="2030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" y="3172881"/>
                        <a:ext cx="244475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30C269F-6869-C9CD-BE9A-5E7B3F7947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887006"/>
              </p:ext>
            </p:extLst>
          </p:nvPr>
        </p:nvGraphicFramePr>
        <p:xfrm>
          <a:off x="381000" y="3958670"/>
          <a:ext cx="23796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41120" imgH="203040" progId="Equation.3">
                  <p:embed/>
                </p:oleObj>
              </mc:Choice>
              <mc:Fallback>
                <p:oleObj name="Equation" r:id="rId8" imgW="1041120" imgH="2030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958670"/>
                        <a:ext cx="2379663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1890AC0-050C-8C79-7990-2BAE350955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746465"/>
              </p:ext>
            </p:extLst>
          </p:nvPr>
        </p:nvGraphicFramePr>
        <p:xfrm>
          <a:off x="438150" y="4684849"/>
          <a:ext cx="1525588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11000" imgH="393480" progId="Equation.3">
                  <p:embed/>
                </p:oleObj>
              </mc:Choice>
              <mc:Fallback>
                <p:oleObj name="Equation" r:id="rId10" imgW="711000" imgH="39348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4684849"/>
                        <a:ext cx="1525588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CB4A58F-E53E-0C34-AB6D-87FEA6B592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5349240"/>
            <a:ext cx="2267712" cy="1404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BDB6CE-824A-3CCC-F078-A2F584176D7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6567" t="29400"/>
          <a:stretch/>
        </p:blipFill>
        <p:spPr>
          <a:xfrm>
            <a:off x="4251199" y="2424658"/>
            <a:ext cx="3960020" cy="10200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CFDB58-07B6-FBBE-FFE8-6A08EDB9F63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0474" r="56102" b="69409"/>
          <a:stretch/>
        </p:blipFill>
        <p:spPr>
          <a:xfrm>
            <a:off x="3409188" y="2621504"/>
            <a:ext cx="838201" cy="4695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9C64F5-EBAC-9DA1-6E88-537246B7CC5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913"/>
          <a:stretch/>
        </p:blipFill>
        <p:spPr>
          <a:xfrm>
            <a:off x="4343400" y="3869622"/>
            <a:ext cx="4648605" cy="108337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299ACF-D97E-C8D5-AC1B-50B86BD2DBFC}"/>
              </a:ext>
            </a:extLst>
          </p:cNvPr>
          <p:cNvCxnSpPr/>
          <p:nvPr/>
        </p:nvCxnSpPr>
        <p:spPr>
          <a:xfrm>
            <a:off x="3200400" y="2591329"/>
            <a:ext cx="0" cy="396187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06973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55206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In-Plane Shear Strength Test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479072"/>
              </p:ext>
            </p:extLst>
          </p:nvPr>
        </p:nvGraphicFramePr>
        <p:xfrm>
          <a:off x="304800" y="1524000"/>
          <a:ext cx="5281541" cy="4330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0848" imgH="4880667" progId="Word.Document.12">
                  <p:embed/>
                </p:oleObj>
              </mc:Choice>
              <mc:Fallback>
                <p:oleObj name="Document" r:id="rId4" imgW="5940848" imgH="4880667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0"/>
                        <a:ext cx="5281541" cy="43307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87267" y="6216134"/>
            <a:ext cx="491660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Schematic of a [±45]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2S</a:t>
            </a:r>
            <a:r>
              <a:rPr lang="en-US" dirty="0">
                <a:latin typeface="Arial" pitchFamily="34" charset="0"/>
                <a:cs typeface="Arial" pitchFamily="34" charset="0"/>
              </a:rPr>
              <a:t> laminate shear test.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633148"/>
              </p:ext>
            </p:extLst>
          </p:nvPr>
        </p:nvGraphicFramePr>
        <p:xfrm>
          <a:off x="5410200" y="1981994"/>
          <a:ext cx="25939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82680" imgH="406080" progId="Equation.3">
                  <p:embed/>
                </p:oleObj>
              </mc:Choice>
              <mc:Fallback>
                <p:oleObj name="Equation" r:id="rId6" imgW="1282680" imgH="40608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981994"/>
                        <a:ext cx="2593975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142879"/>
              </p:ext>
            </p:extLst>
          </p:nvPr>
        </p:nvGraphicFramePr>
        <p:xfrm>
          <a:off x="5029200" y="3300892"/>
          <a:ext cx="364172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63560" imgH="215640" progId="Equation.3">
                  <p:embed/>
                </p:oleObj>
              </mc:Choice>
              <mc:Fallback>
                <p:oleObj name="Equation" r:id="rId8" imgW="166356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300892"/>
                        <a:ext cx="3641725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04238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915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Results for In-Plane Shear Strength Test</a:t>
            </a:r>
          </a:p>
        </p:txBody>
      </p:sp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5157827" cy="3994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168" y="6144399"/>
            <a:ext cx="8915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Shear stress–shear strain curve obtained from a [±45]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2S</a:t>
            </a:r>
            <a:r>
              <a:rPr lang="en-US" dirty="0">
                <a:latin typeface="Arial" pitchFamily="34" charset="0"/>
                <a:cs typeface="Arial" pitchFamily="34" charset="0"/>
              </a:rPr>
              <a:t> graphite/epoxy laminate under a tensile load.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190374"/>
              </p:ext>
            </p:extLst>
          </p:nvPr>
        </p:nvGraphicFramePr>
        <p:xfrm>
          <a:off x="6223697" y="2599864"/>
          <a:ext cx="2709863" cy="503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75902" imgH="200447" progId="Equation.3">
                  <p:embed/>
                </p:oleObj>
              </mc:Choice>
              <mc:Fallback>
                <p:oleObj name="Equation" r:id="rId5" imgW="1075902" imgH="200447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697" y="2599864"/>
                        <a:ext cx="2709863" cy="5036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021460"/>
              </p:ext>
            </p:extLst>
          </p:nvPr>
        </p:nvGraphicFramePr>
        <p:xfrm>
          <a:off x="5566473" y="3349164"/>
          <a:ext cx="35988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36480" imgH="215640" progId="Equation.3">
                  <p:embed/>
                </p:oleObj>
              </mc:Choice>
              <mc:Fallback>
                <p:oleObj name="Equation" r:id="rId7" imgW="153648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6473" y="3349164"/>
                        <a:ext cx="359886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6314"/>
              </p:ext>
            </p:extLst>
          </p:nvPr>
        </p:nvGraphicFramePr>
        <p:xfrm>
          <a:off x="5899848" y="4111164"/>
          <a:ext cx="270351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66680" imgH="215640" progId="Equation.3">
                  <p:embed/>
                </p:oleObj>
              </mc:Choice>
              <mc:Fallback>
                <p:oleObj name="Equation" r:id="rId9" imgW="1066680" imgH="2156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848" y="4111164"/>
                        <a:ext cx="2703513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14547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06436532-f9b8-4390-954c-2631ec99a5d9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1131</TotalTime>
  <Words>269</Words>
  <Application>Microsoft Office PowerPoint</Application>
  <PresentationFormat>On-screen Show (4:3)</PresentationFormat>
  <Paragraphs>33</Paragraphs>
  <Slides>13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Document</vt:lpstr>
      <vt:lpstr>EML 4230 Introduction to Composite Materials</vt:lpstr>
      <vt:lpstr>Transverse Compressive Strength of Unidirectional Lamina, </vt:lpstr>
      <vt:lpstr>Derivation for Transverse Compressive Strength</vt:lpstr>
      <vt:lpstr>Example, Transverse Compressive Strength</vt:lpstr>
      <vt:lpstr>Example, Transverse Compressive Strength</vt:lpstr>
      <vt:lpstr>Experimental Results for Transverse Compressive Strength Test</vt:lpstr>
      <vt:lpstr>In-Plane Shear Strength of Unidirectional Lamina, </vt:lpstr>
      <vt:lpstr>Derivation In-Plane Shear Strength</vt:lpstr>
      <vt:lpstr>Derivation of In-Plane Shear Strength</vt:lpstr>
      <vt:lpstr>Example, In-Plane Shear Strength</vt:lpstr>
      <vt:lpstr>In-Plane Shear Strength Test</vt:lpstr>
      <vt:lpstr>Experimental Results for In-Plane Shear Strength Test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148</cp:revision>
  <cp:lastPrinted>2024-03-05T19:27:02Z</cp:lastPrinted>
  <dcterms:created xsi:type="dcterms:W3CDTF">2012-04-10T20:33:06Z</dcterms:created>
  <dcterms:modified xsi:type="dcterms:W3CDTF">2024-03-07T16:45:42Z</dcterms:modified>
</cp:coreProperties>
</file>