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11" r:id="rId2"/>
    <p:sldId id="314" r:id="rId3"/>
    <p:sldId id="357" r:id="rId4"/>
    <p:sldId id="361" r:id="rId5"/>
    <p:sldId id="364" r:id="rId6"/>
    <p:sldId id="368" r:id="rId7"/>
    <p:sldId id="371" r:id="rId8"/>
    <p:sldId id="375" r:id="rId9"/>
    <p:sldId id="376" r:id="rId10"/>
    <p:sldId id="377" r:id="rId11"/>
    <p:sldId id="379" r:id="rId12"/>
    <p:sldId id="312" r:id="rId13"/>
  </p:sldIdLst>
  <p:sldSz cx="9144000" cy="6858000" type="screen4x3"/>
  <p:notesSz cx="9601200" cy="73152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105" d="100"/>
          <a:sy n="105" d="100"/>
        </p:scale>
        <p:origin x="3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9.wmf"/><Relationship Id="rId18" Type="http://schemas.openxmlformats.org/officeDocument/2006/relationships/image" Target="../media/image12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.bin"/><Relationship Id="rId1" Type="http://schemas.openxmlformats.org/officeDocument/2006/relationships/tags" Target="../tags/tag4.xml"/><Relationship Id="rId6" Type="http://schemas.openxmlformats.org/officeDocument/2006/relationships/image" Target="../media/image5.emf"/><Relationship Id="rId11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0.wmf"/><Relationship Id="rId10" Type="http://schemas.openxmlformats.org/officeDocument/2006/relationships/image" Target="../media/image7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18" Type="http://schemas.openxmlformats.org/officeDocument/2006/relationships/oleObject" Target="../embeddings/oleObject15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23.emf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9.emf"/><Relationship Id="rId17" Type="http://schemas.openxmlformats.org/officeDocument/2006/relationships/image" Target="../media/image21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1" Type="http://schemas.openxmlformats.org/officeDocument/2006/relationships/tags" Target="../tags/tag6.x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20.emf"/><Relationship Id="rId23" Type="http://schemas.openxmlformats.org/officeDocument/2006/relationships/image" Target="../media/image24.emf"/><Relationship Id="rId10" Type="http://schemas.openxmlformats.org/officeDocument/2006/relationships/image" Target="../media/image18.emf"/><Relationship Id="rId19" Type="http://schemas.openxmlformats.org/officeDocument/2006/relationships/image" Target="../media/image22.e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8.emf"/><Relationship Id="rId5" Type="http://schemas.openxmlformats.org/officeDocument/2006/relationships/image" Target="../media/image25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29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6.bin"/><Relationship Id="rId17" Type="http://schemas.openxmlformats.org/officeDocument/2006/relationships/image" Target="../media/image35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8.bin"/><Relationship Id="rId1" Type="http://schemas.openxmlformats.org/officeDocument/2006/relationships/tags" Target="../tags/tag8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5.bin"/><Relationship Id="rId19" Type="http://schemas.openxmlformats.org/officeDocument/2006/relationships/image" Target="../media/image36.e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1.emf"/><Relationship Id="rId14" Type="http://schemas.openxmlformats.org/officeDocument/2006/relationships/oleObject" Target="../embeddings/oleObject2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 dirty="0"/>
              <a:t>Coefficients of Thermal Expansion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000" dirty="0"/>
              <a:t>Coefficients of Thermal Expansion of Unidirectional Lamina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185915"/>
              </p:ext>
            </p:extLst>
          </p:nvPr>
        </p:nvGraphicFramePr>
        <p:xfrm>
          <a:off x="2414588" y="1905000"/>
          <a:ext cx="40989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1905000"/>
                        <a:ext cx="4098925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168997"/>
              </p:ext>
            </p:extLst>
          </p:nvPr>
        </p:nvGraphicFramePr>
        <p:xfrm>
          <a:off x="2393252" y="2980436"/>
          <a:ext cx="58197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6880" imgH="215640" progId="Equation.3">
                  <p:embed/>
                </p:oleObj>
              </mc:Choice>
              <mc:Fallback>
                <p:oleObj name="Equation" r:id="rId6" imgW="2666880" imgH="215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252" y="2980436"/>
                        <a:ext cx="5819775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7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685800" y="457200"/>
                <a:ext cx="8305800" cy="609600"/>
              </a:xfrm>
              <a:noFill/>
            </p:spPr>
            <p:txBody>
              <a:bodyPr lIns="92075" tIns="46038" rIns="92075" bIns="46038">
                <a:noAutofit/>
              </a:bodyPr>
              <a:lstStyle/>
              <a:p>
                <a:r>
                  <a:rPr lang="en-US" sz="2800" dirty="0"/>
                  <a:t>Derivation of Longitudinal Coefficient of Thermal Expansion,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2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457200"/>
                <a:ext cx="8305800" cy="609600"/>
              </a:xfrm>
              <a:blipFill>
                <a:blip r:embed="rId4"/>
                <a:stretch>
                  <a:fillRect t="-9000" b="-2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293229"/>
              </p:ext>
            </p:extLst>
          </p:nvPr>
        </p:nvGraphicFramePr>
        <p:xfrm>
          <a:off x="381000" y="1643590"/>
          <a:ext cx="3891322" cy="426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13594" imgH="209820" progId="Equation.3">
                  <p:embed/>
                </p:oleObj>
              </mc:Choice>
              <mc:Fallback>
                <p:oleObj name="Equation" r:id="rId5" imgW="1913594" imgH="20982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43590"/>
                        <a:ext cx="3891322" cy="4262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715468"/>
              </p:ext>
            </p:extLst>
          </p:nvPr>
        </p:nvGraphicFramePr>
        <p:xfrm>
          <a:off x="411018" y="2180861"/>
          <a:ext cx="2583007" cy="46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61542" imgH="209820" progId="Equation.3">
                  <p:embed/>
                </p:oleObj>
              </mc:Choice>
              <mc:Fallback>
                <p:oleObj name="Equation" r:id="rId7" imgW="1161542" imgH="20982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18" y="2180861"/>
                        <a:ext cx="2583007" cy="46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4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471863"/>
              </p:ext>
            </p:extLst>
          </p:nvPr>
        </p:nvGraphicFramePr>
        <p:xfrm>
          <a:off x="381000" y="3400464"/>
          <a:ext cx="31654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800" imgH="203040" progId="Equation.3">
                  <p:embed/>
                </p:oleObj>
              </mc:Choice>
              <mc:Fallback>
                <p:oleObj name="Equation" r:id="rId9" imgW="1396800" imgH="2030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400464"/>
                        <a:ext cx="31654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CA72C35-9BDF-841D-629A-7C0B13DB39D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9719" t="37879"/>
          <a:stretch/>
        </p:blipFill>
        <p:spPr>
          <a:xfrm>
            <a:off x="317245" y="3920981"/>
            <a:ext cx="2676780" cy="714614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276797"/>
              </p:ext>
            </p:extLst>
          </p:nvPr>
        </p:nvGraphicFramePr>
        <p:xfrm>
          <a:off x="413723" y="4432300"/>
          <a:ext cx="3825875" cy="101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7680" imgH="469800" progId="Equation.3">
                  <p:embed/>
                </p:oleObj>
              </mc:Choice>
              <mc:Fallback>
                <p:oleObj name="Equation" r:id="rId12" imgW="1777680" imgH="4698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723" y="4432300"/>
                        <a:ext cx="3825875" cy="10108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8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519068"/>
              </p:ext>
            </p:extLst>
          </p:nvPr>
        </p:nvGraphicFramePr>
        <p:xfrm>
          <a:off x="396240" y="5427415"/>
          <a:ext cx="1612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72840" imgH="203040" progId="Equation.3">
                  <p:embed/>
                </p:oleObj>
              </mc:Choice>
              <mc:Fallback>
                <p:oleObj name="Equation" r:id="rId14" imgW="672840" imgH="203040" progId="Equation.3">
                  <p:embed/>
                  <p:pic>
                    <p:nvPicPr>
                      <p:cNvPr id="2078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" y="5427415"/>
                        <a:ext cx="16129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8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141976"/>
              </p:ext>
            </p:extLst>
          </p:nvPr>
        </p:nvGraphicFramePr>
        <p:xfrm>
          <a:off x="323341" y="5816600"/>
          <a:ext cx="34925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62040" imgH="469800" progId="Equation.3">
                  <p:embed/>
                </p:oleObj>
              </mc:Choice>
              <mc:Fallback>
                <p:oleObj name="Equation" r:id="rId16" imgW="1562040" imgH="469800" progId="Equation.3">
                  <p:embed/>
                  <p:pic>
                    <p:nvPicPr>
                      <p:cNvPr id="2078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41" y="5816600"/>
                        <a:ext cx="34925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9559CD6-2F90-B08B-DC69-D0C5B061045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52736" r="18275"/>
          <a:stretch/>
        </p:blipFill>
        <p:spPr>
          <a:xfrm>
            <a:off x="371856" y="2823674"/>
            <a:ext cx="3148584" cy="48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8348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2800" dirty="0"/>
              <a:t>Rewriting Longitudinal Thermal Expansion Coefficient Formula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02C6D-45BB-5847-4001-7B9A242B2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686782"/>
            <a:ext cx="3494532" cy="10424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5E1F16-E793-869F-2B8A-1A9DC7D797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59" r="1892"/>
          <a:stretch/>
        </p:blipFill>
        <p:spPr>
          <a:xfrm>
            <a:off x="2895600" y="2729198"/>
            <a:ext cx="3570732" cy="900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2BF8EE-AE38-BF92-BEF2-FAE92D3180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827"/>
          <a:stretch/>
        </p:blipFill>
        <p:spPr>
          <a:xfrm>
            <a:off x="2895600" y="3629882"/>
            <a:ext cx="3137916" cy="8778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227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7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685800" y="457200"/>
                <a:ext cx="7772400" cy="609600"/>
              </a:xfrm>
              <a:noFill/>
            </p:spPr>
            <p:txBody>
              <a:bodyPr lIns="92075" tIns="46038" rIns="92075" bIns="46038">
                <a:noAutofit/>
              </a:bodyPr>
              <a:lstStyle/>
              <a:p>
                <a:pPr eaLnBrk="1" hangingPunct="1"/>
                <a:r>
                  <a:rPr lang="en-US" sz="3200" dirty="0"/>
                  <a:t>Derivation of Transverse Thermal Expansion Coefficient,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02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457200"/>
                <a:ext cx="7772400" cy="609600"/>
              </a:xfrm>
              <a:blipFill>
                <a:blip r:embed="rId4"/>
                <a:stretch>
                  <a:fillRect t="-19000" b="-3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30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33326"/>
              </p:ext>
            </p:extLst>
          </p:nvPr>
        </p:nvGraphicFramePr>
        <p:xfrm>
          <a:off x="755883" y="2307082"/>
          <a:ext cx="2108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8688" imgH="257409" progId="Equation.3">
                  <p:embed/>
                </p:oleObj>
              </mc:Choice>
              <mc:Fallback>
                <p:oleObj name="Equation" r:id="rId5" imgW="1018688" imgH="257409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883" y="2307082"/>
                        <a:ext cx="2108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864117"/>
              </p:ext>
            </p:extLst>
          </p:nvPr>
        </p:nvGraphicFramePr>
        <p:xfrm>
          <a:off x="1442192" y="2855722"/>
          <a:ext cx="2489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14044" imgH="248035" progId="Equation.3">
                  <p:embed/>
                </p:oleObj>
              </mc:Choice>
              <mc:Fallback>
                <p:oleObj name="Equation" r:id="rId7" imgW="1114044" imgH="248035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2192" y="2855722"/>
                        <a:ext cx="24892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303818"/>
              </p:ext>
            </p:extLst>
          </p:nvPr>
        </p:nvGraphicFramePr>
        <p:xfrm>
          <a:off x="5162824" y="2190750"/>
          <a:ext cx="22098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56830" imgH="238301" progId="Equation.3">
                  <p:embed/>
                </p:oleObj>
              </mc:Choice>
              <mc:Fallback>
                <p:oleObj name="Equation" r:id="rId9" imgW="1056830" imgH="238301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824" y="2190750"/>
                        <a:ext cx="22098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93493"/>
              </p:ext>
            </p:extLst>
          </p:nvPr>
        </p:nvGraphicFramePr>
        <p:xfrm>
          <a:off x="5968513" y="2719324"/>
          <a:ext cx="2425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51826" imgH="238301" progId="Equation.3">
                  <p:embed/>
                </p:oleObj>
              </mc:Choice>
              <mc:Fallback>
                <p:oleObj name="Equation" r:id="rId11" imgW="1151826" imgH="238301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8513" y="2719324"/>
                        <a:ext cx="24257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>
            <a:cxnSpLocks/>
          </p:cNvCxnSpPr>
          <p:nvPr/>
        </p:nvCxnSpPr>
        <p:spPr>
          <a:xfrm>
            <a:off x="4565903" y="2190750"/>
            <a:ext cx="0" cy="17716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5A33B1-471C-EB36-C81F-FAA6DCA515E3}"/>
                  </a:ext>
                </a:extLst>
              </p:cNvPr>
              <p:cNvSpPr txBox="1"/>
              <p:nvPr/>
            </p:nvSpPr>
            <p:spPr>
              <a:xfrm>
                <a:off x="3239579" y="1588389"/>
                <a:ext cx="2652649" cy="473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5A33B1-471C-EB36-C81F-FAA6DCA51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579" y="1588389"/>
                <a:ext cx="2652649" cy="473463"/>
              </a:xfrm>
              <a:prstGeom prst="rect">
                <a:avLst/>
              </a:prstGeom>
              <a:blipFill>
                <a:blip r:embed="rId13"/>
                <a:stretch>
                  <a:fillRect b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6B52FD7-A490-00AF-2C68-1227940BA2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481080"/>
              </p:ext>
            </p:extLst>
          </p:nvPr>
        </p:nvGraphicFramePr>
        <p:xfrm>
          <a:off x="783334" y="3275210"/>
          <a:ext cx="301752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71032" imgH="476963" progId="Equation.3">
                  <p:embed/>
                </p:oleObj>
              </mc:Choice>
              <mc:Fallback>
                <p:oleObj name="Equation" r:id="rId14" imgW="1571032" imgH="476963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334" y="3275210"/>
                        <a:ext cx="3017521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792C764-A344-2176-7995-AC957E825C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809574"/>
              </p:ext>
            </p:extLst>
          </p:nvPr>
        </p:nvGraphicFramePr>
        <p:xfrm>
          <a:off x="5220110" y="3233102"/>
          <a:ext cx="300962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18530" imgH="448482" progId="Equation.3">
                  <p:embed/>
                </p:oleObj>
              </mc:Choice>
              <mc:Fallback>
                <p:oleObj name="Equation" r:id="rId16" imgW="1618530" imgH="448482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110" y="3233102"/>
                        <a:ext cx="3009627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>
            <a:extLst>
              <a:ext uri="{FF2B5EF4-FFF2-40B4-BE49-F238E27FC236}">
                <a16:creationId xmlns:a16="http://schemas.microsoft.com/office/drawing/2014/main" id="{A35B61D0-9D52-A2D7-40C8-4A83EE407E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59603"/>
              </p:ext>
            </p:extLst>
          </p:nvPr>
        </p:nvGraphicFramePr>
        <p:xfrm>
          <a:off x="3138951" y="4280408"/>
          <a:ext cx="3086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456605" imgH="257409" progId="Equation.3">
                  <p:embed/>
                </p:oleObj>
              </mc:Choice>
              <mc:Fallback>
                <p:oleObj name="Equation" r:id="rId18" imgW="1456605" imgH="257409" progId="Equation.3">
                  <p:embed/>
                  <p:pic>
                    <p:nvPicPr>
                      <p:cNvPr id="21710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8951" y="4280408"/>
                        <a:ext cx="30861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5">
            <a:extLst>
              <a:ext uri="{FF2B5EF4-FFF2-40B4-BE49-F238E27FC236}">
                <a16:creationId xmlns:a16="http://schemas.microsoft.com/office/drawing/2014/main" id="{90104847-3C9E-0925-9BB8-EB6B091E9F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804214"/>
              </p:ext>
            </p:extLst>
          </p:nvPr>
        </p:nvGraphicFramePr>
        <p:xfrm>
          <a:off x="2864083" y="4891024"/>
          <a:ext cx="3886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246799" imgH="515178" progId="Equation.3">
                  <p:embed/>
                </p:oleObj>
              </mc:Choice>
              <mc:Fallback>
                <p:oleObj name="Equation" r:id="rId20" imgW="2246799" imgH="515178" progId="Equation.3">
                  <p:embed/>
                  <p:pic>
                    <p:nvPicPr>
                      <p:cNvPr id="21710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4083" y="4891024"/>
                        <a:ext cx="38862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6">
            <a:extLst>
              <a:ext uri="{FF2B5EF4-FFF2-40B4-BE49-F238E27FC236}">
                <a16:creationId xmlns:a16="http://schemas.microsoft.com/office/drawing/2014/main" id="{C1926F7C-85AE-450A-451C-2071544EF6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337582"/>
              </p:ext>
            </p:extLst>
          </p:nvPr>
        </p:nvGraphicFramePr>
        <p:xfrm>
          <a:off x="3145047" y="5764721"/>
          <a:ext cx="3733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123017" imgH="476963" progId="Equation.3">
                  <p:embed/>
                </p:oleObj>
              </mc:Choice>
              <mc:Fallback>
                <p:oleObj name="Equation" r:id="rId22" imgW="2123017" imgH="476963" progId="Equation.3">
                  <p:embed/>
                  <p:pic>
                    <p:nvPicPr>
                      <p:cNvPr id="21710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5047" y="5764721"/>
                        <a:ext cx="3733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5105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200" dirty="0"/>
              <a:t>Transverse Thermal Expansion Coefficient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569104"/>
              </p:ext>
            </p:extLst>
          </p:nvPr>
        </p:nvGraphicFramePr>
        <p:xfrm>
          <a:off x="1295400" y="1889760"/>
          <a:ext cx="1611893" cy="485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4838" imgH="209820" progId="Equation.3">
                  <p:embed/>
                </p:oleObj>
              </mc:Choice>
              <mc:Fallback>
                <p:oleObj name="Equation" r:id="rId4" imgW="694838" imgH="2098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89760"/>
                        <a:ext cx="1611893" cy="4857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4" name="Object 8"/>
          <p:cNvGraphicFramePr>
            <a:graphicFrameLocks noChangeAspect="1"/>
          </p:cNvGraphicFramePr>
          <p:nvPr/>
        </p:nvGraphicFramePr>
        <p:xfrm>
          <a:off x="1219200" y="2590800"/>
          <a:ext cx="6769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22560" imgH="241200" progId="Equation.3">
                  <p:embed/>
                </p:oleObj>
              </mc:Choice>
              <mc:Fallback>
                <p:oleObj name="Equation" r:id="rId6" imgW="302256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90800"/>
                        <a:ext cx="67691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475451"/>
              </p:ext>
            </p:extLst>
          </p:nvPr>
        </p:nvGraphicFramePr>
        <p:xfrm>
          <a:off x="1267968" y="3429000"/>
          <a:ext cx="2857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1542" imgH="248035" progId="Equation.3">
                  <p:embed/>
                </p:oleObj>
              </mc:Choice>
              <mc:Fallback>
                <p:oleObj name="Equation" r:id="rId8" imgW="1161542" imgH="248035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7968" y="3429000"/>
                        <a:ext cx="28575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754286"/>
              </p:ext>
            </p:extLst>
          </p:nvPr>
        </p:nvGraphicFramePr>
        <p:xfrm>
          <a:off x="1313189" y="4306824"/>
          <a:ext cx="5168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41863" imgH="248035" progId="Equation.3">
                  <p:embed/>
                </p:oleObj>
              </mc:Choice>
              <mc:Fallback>
                <p:oleObj name="Equation" r:id="rId10" imgW="2541863" imgH="248035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3189" y="4306824"/>
                        <a:ext cx="51689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3665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Coefficients of Thermal Expansion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5240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coefficients of thermal expansion for a Glass/Epoxy lamina with 70% fiber volume fraction.  Use the properties of glass and epoxy from Tables 3.1 and 3.2, respectively.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2A478A2-769C-3279-5FE8-D5239532BF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431350"/>
              </p:ext>
            </p:extLst>
          </p:nvPr>
        </p:nvGraphicFramePr>
        <p:xfrm>
          <a:off x="1395413" y="2584450"/>
          <a:ext cx="180181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480" imgH="215640" progId="Equation.3">
                  <p:embed/>
                </p:oleObj>
              </mc:Choice>
              <mc:Fallback>
                <p:oleObj name="Equation" r:id="rId4" imgW="82548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2584450"/>
                        <a:ext cx="180181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D6CE345-EBFA-58DB-4391-7F7B4E402A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501097"/>
              </p:ext>
            </p:extLst>
          </p:nvPr>
        </p:nvGraphicFramePr>
        <p:xfrm>
          <a:off x="1547813" y="3422650"/>
          <a:ext cx="11350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20560" imgH="215640" progId="Equation.3">
                  <p:embed/>
                </p:oleObj>
              </mc:Choice>
              <mc:Fallback>
                <p:oleObj name="Equation" r:id="rId6" imgW="52056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422650"/>
                        <a:ext cx="11350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A220D50-4935-F6B5-DF74-3AC52FD2C6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669513"/>
              </p:ext>
            </p:extLst>
          </p:nvPr>
        </p:nvGraphicFramePr>
        <p:xfrm>
          <a:off x="990600" y="4190999"/>
          <a:ext cx="2895600" cy="515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0036" imgH="248035" progId="Equation.3">
                  <p:embed/>
                </p:oleObj>
              </mc:Choice>
              <mc:Fallback>
                <p:oleObj name="Equation" r:id="rId8" imgW="1390036" imgH="248035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90999"/>
                        <a:ext cx="2895600" cy="5156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B477DBF-ED8B-BDF3-D43A-C71A24F873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099479"/>
              </p:ext>
            </p:extLst>
          </p:nvPr>
        </p:nvGraphicFramePr>
        <p:xfrm>
          <a:off x="1406525" y="5026025"/>
          <a:ext cx="19113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63280" imgH="203040" progId="Equation.3">
                  <p:embed/>
                </p:oleObj>
              </mc:Choice>
              <mc:Fallback>
                <p:oleObj name="Equation" r:id="rId10" imgW="863280" imgH="2030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5026025"/>
                        <a:ext cx="1911350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E2010B9-2BAA-83EA-BAB1-EE3C9BA9C2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858243"/>
              </p:ext>
            </p:extLst>
          </p:nvPr>
        </p:nvGraphicFramePr>
        <p:xfrm>
          <a:off x="5532438" y="2587625"/>
          <a:ext cx="11906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0560" imgH="203040" progId="Equation.3">
                  <p:embed/>
                </p:oleObj>
              </mc:Choice>
              <mc:Fallback>
                <p:oleObj name="Equation" r:id="rId12" imgW="520560" imgH="2030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438" y="2587625"/>
                        <a:ext cx="11906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23DFE89-9321-E6FE-7F6E-8E86DBB62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72977"/>
              </p:ext>
            </p:extLst>
          </p:nvPr>
        </p:nvGraphicFramePr>
        <p:xfrm>
          <a:off x="5334001" y="3362325"/>
          <a:ext cx="2776538" cy="457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84200" imgH="228600" progId="Equation.3">
                  <p:embed/>
                </p:oleObj>
              </mc:Choice>
              <mc:Fallback>
                <p:oleObj name="Equation" r:id="rId14" imgW="1384200" imgH="2286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3362325"/>
                        <a:ext cx="2776538" cy="457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42FD399-1A9E-EA2C-B62A-74D22134D3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003759"/>
              </p:ext>
            </p:extLst>
          </p:nvPr>
        </p:nvGraphicFramePr>
        <p:xfrm>
          <a:off x="5410200" y="419100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99617" imgH="200447" progId="Equation.3">
                  <p:embed/>
                </p:oleObj>
              </mc:Choice>
              <mc:Fallback>
                <p:oleObj name="Equation" r:id="rId16" imgW="999617" imgH="200447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191000"/>
                        <a:ext cx="2286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492191E-D240-D35B-6E5F-C94521744D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234488"/>
              </p:ext>
            </p:extLst>
          </p:nvPr>
        </p:nvGraphicFramePr>
        <p:xfrm>
          <a:off x="5486400" y="4953000"/>
          <a:ext cx="173736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23625" imgH="190713" progId="Equation.3">
                  <p:embed/>
                </p:oleObj>
              </mc:Choice>
              <mc:Fallback>
                <p:oleObj name="Equation" r:id="rId18" imgW="723625" imgH="190713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953000"/>
                        <a:ext cx="173736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6829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Example, Coefficients of Thermal Expansion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A2369A0-CCF3-87C1-B9E5-9E323C7510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344584"/>
              </p:ext>
            </p:extLst>
          </p:nvPr>
        </p:nvGraphicFramePr>
        <p:xfrm>
          <a:off x="844296" y="2090666"/>
          <a:ext cx="40989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296" y="2090666"/>
                        <a:ext cx="4098925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79B77C2-CF16-EF71-9DEE-016CEF8479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710844"/>
              </p:ext>
            </p:extLst>
          </p:nvPr>
        </p:nvGraphicFramePr>
        <p:xfrm>
          <a:off x="685800" y="4877276"/>
          <a:ext cx="58197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6880" imgH="215640" progId="Equation.3">
                  <p:embed/>
                </p:oleObj>
              </mc:Choice>
              <mc:Fallback>
                <p:oleObj name="Equation" r:id="rId6" imgW="266688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877276"/>
                        <a:ext cx="5819775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8FB24C7-DE0B-DC4B-9904-9FF9E2F398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89"/>
          <a:stretch/>
        </p:blipFill>
        <p:spPr>
          <a:xfrm>
            <a:off x="1143000" y="3103650"/>
            <a:ext cx="6468190" cy="13900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323115-040E-15BD-3728-CD5EBA3FDB4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46"/>
          <a:stretch/>
        </p:blipFill>
        <p:spPr>
          <a:xfrm>
            <a:off x="1066800" y="5416494"/>
            <a:ext cx="7319010" cy="10942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1860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916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How Coefficients of Thermal Expansion Vary as a Function of Fiber Volume Fraction</a:t>
            </a:r>
          </a:p>
        </p:txBody>
      </p:sp>
      <p:pic>
        <p:nvPicPr>
          <p:cNvPr id="22528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69" y="1817597"/>
            <a:ext cx="4737063" cy="4040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6300" y="5867400"/>
            <a:ext cx="7391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Longitudinal and transverse coefficients of thermal expansion as a function of fiber volume fraction for a glass/epoxy unidirectional lamina.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5083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916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Setup to Find Thermal Expansion Coefficient</a:t>
            </a:r>
          </a:p>
        </p:txBody>
      </p:sp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4635"/>
            <a:ext cx="4038599" cy="5060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3035351"/>
            <a:ext cx="36576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3.39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Unidirectional graphite/epoxy specimen with strain gages and temperature sensors for finding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coefficients of thermal expansion.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4085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 for Coefficient of Thermal Expansion</a:t>
            </a:r>
          </a:p>
        </p:txBody>
      </p: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22037"/>
            <a:ext cx="5058263" cy="3898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5867400"/>
            <a:ext cx="86868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Induced strain as a function of temperature to find the coefficients of thermal expansion of a unidirectional graphite/epoxy laminate.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D66C75E-94E3-D4B7-83D7-A714FE81DA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485057"/>
              </p:ext>
            </p:extLst>
          </p:nvPr>
        </p:nvGraphicFramePr>
        <p:xfrm>
          <a:off x="5562601" y="2592786"/>
          <a:ext cx="3276600" cy="407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85100" imgH="209820" progId="Equation.3">
                  <p:embed/>
                </p:oleObj>
              </mc:Choice>
              <mc:Fallback>
                <p:oleObj name="Equation" r:id="rId5" imgW="1685100" imgH="20982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2592786"/>
                        <a:ext cx="3276600" cy="407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4F59693-B0AD-E6B9-CF3F-8D3DF59109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261990"/>
              </p:ext>
            </p:extLst>
          </p:nvPr>
        </p:nvGraphicFramePr>
        <p:xfrm>
          <a:off x="5562601" y="3199862"/>
          <a:ext cx="2895600" cy="427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49080" imgH="228600" progId="Equation.3">
                  <p:embed/>
                </p:oleObj>
              </mc:Choice>
              <mc:Fallback>
                <p:oleObj name="Equation" r:id="rId7" imgW="1549080" imgH="2286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3199862"/>
                        <a:ext cx="2895600" cy="4278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14843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64d501a-f1c0-4ef2-a733-4ee4b28b3c2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882</TotalTime>
  <Words>223</Words>
  <Application>Microsoft Office PowerPoint</Application>
  <PresentationFormat>On-screen Show (4:3)</PresentationFormat>
  <Paragraphs>30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Coefficients of Thermal Expansion of Unidirectional Lamina</vt:lpstr>
      <vt:lpstr>Derivation of Longitudinal Coefficient of Thermal Expansion, α_1</vt:lpstr>
      <vt:lpstr>Rewriting Longitudinal Thermal Expansion Coefficient Formula </vt:lpstr>
      <vt:lpstr>Derivation of Transverse Thermal Expansion Coefficient, α_2</vt:lpstr>
      <vt:lpstr>Transverse Thermal Expansion Coefficient</vt:lpstr>
      <vt:lpstr>Example, Coefficients of Thermal Expansion</vt:lpstr>
      <vt:lpstr>Example, Coefficients of Thermal Expansion</vt:lpstr>
      <vt:lpstr>How Coefficients of Thermal Expansion Vary as a Function of Fiber Volume Fraction</vt:lpstr>
      <vt:lpstr>Experimental Setup to Find Thermal Expansion Coefficient</vt:lpstr>
      <vt:lpstr>Experimental Results for Coefficient of Thermal Expansion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114</cp:revision>
  <cp:lastPrinted>2024-03-05T20:02:46Z</cp:lastPrinted>
  <dcterms:created xsi:type="dcterms:W3CDTF">2012-04-10T20:33:06Z</dcterms:created>
  <dcterms:modified xsi:type="dcterms:W3CDTF">2024-03-05T20:05:34Z</dcterms:modified>
</cp:coreProperties>
</file>