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11" r:id="rId2"/>
    <p:sldId id="314" r:id="rId3"/>
    <p:sldId id="354" r:id="rId4"/>
    <p:sldId id="357" r:id="rId5"/>
    <p:sldId id="362" r:id="rId6"/>
    <p:sldId id="366" r:id="rId7"/>
    <p:sldId id="373" r:id="rId8"/>
    <p:sldId id="312" r:id="rId9"/>
  </p:sldIdLst>
  <p:sldSz cx="9144000" cy="6858000" type="screen4x3"/>
  <p:notesSz cx="9601200" cy="73152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2" autoAdjust="0"/>
    <p:restoredTop sz="94660"/>
  </p:normalViewPr>
  <p:slideViewPr>
    <p:cSldViewPr>
      <p:cViewPr varScale="1">
        <p:scale>
          <a:sx n="94" d="100"/>
          <a:sy n="94" d="100"/>
        </p:scale>
        <p:origin x="90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CF0051-B4E6-4949-87F8-A613A27E21FF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68D457-24FD-4B25-94B6-8316F9AF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539" y="3474963"/>
            <a:ext cx="7680127" cy="329111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3" tIns="48216" rIns="96433" bIns="482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57-24FD-4B25-94B6-8316F9AFF3B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2888-B6F1-4327-8AD3-66E49E273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1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B808A9B-7F85-489C-9233-95D6AB4A4426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74940F-CE1D-4E9F-92B3-EBF47FD99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gif"/><Relationship Id="rId4" Type="http://schemas.openxmlformats.org/officeDocument/2006/relationships/hyperlink" Target="http://autarkaw.com/books/composite/index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wmf"/><Relationship Id="rId12" Type="http://schemas.openxmlformats.org/officeDocument/2006/relationships/image" Target="../media/image11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0.png"/><Relationship Id="rId5" Type="http://schemas.openxmlformats.org/officeDocument/2006/relationships/image" Target="../media/image6.wmf"/><Relationship Id="rId10" Type="http://schemas.openxmlformats.org/officeDocument/2006/relationships/image" Target="../media/image9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5" Type="http://schemas.openxmlformats.org/officeDocument/2006/relationships/image" Target="../media/image17.png"/><Relationship Id="rId10" Type="http://schemas.openxmlformats.org/officeDocument/2006/relationships/image" Target="../media/image14.wmf"/><Relationship Id="rId4" Type="http://schemas.openxmlformats.org/officeDocument/2006/relationships/image" Target="../media/image100.pn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23.e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2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18.emf"/><Relationship Id="rId11" Type="http://schemas.openxmlformats.org/officeDocument/2006/relationships/image" Target="../media/image21.e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0.wmf"/><Relationship Id="rId4" Type="http://schemas.openxmlformats.org/officeDocument/2006/relationships/image" Target="../media/image170.png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9.emf"/><Relationship Id="rId18" Type="http://schemas.openxmlformats.org/officeDocument/2006/relationships/oleObject" Target="../embeddings/oleObject21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6.emf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31.e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20.bin"/><Relationship Id="rId1" Type="http://schemas.openxmlformats.org/officeDocument/2006/relationships/tags" Target="../tags/tag7.x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8.emf"/><Relationship Id="rId5" Type="http://schemas.openxmlformats.org/officeDocument/2006/relationships/image" Target="../media/image25.emf"/><Relationship Id="rId15" Type="http://schemas.openxmlformats.org/officeDocument/2006/relationships/image" Target="../media/image30.emf"/><Relationship Id="rId10" Type="http://schemas.openxmlformats.org/officeDocument/2006/relationships/oleObject" Target="../embeddings/oleObject17.bin"/><Relationship Id="rId19" Type="http://schemas.openxmlformats.org/officeDocument/2006/relationships/image" Target="../media/image32.e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7.emf"/><Relationship Id="rId14" Type="http://schemas.openxmlformats.org/officeDocument/2006/relationships/oleObject" Target="../embeddings/oleObject1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EML 4230 Introduction to Composite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8991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dirty="0"/>
              <a:t>Chapter 3 Micromechanical Analysis of a Lamina</a:t>
            </a:r>
          </a:p>
          <a:p>
            <a:pPr marL="118872" indent="0" algn="ctr">
              <a:buNone/>
            </a:pPr>
            <a:r>
              <a:rPr lang="en-US" b="1" dirty="0"/>
              <a:t>Coefficients of Moisture Expansion</a:t>
            </a:r>
          </a:p>
          <a:p>
            <a:pPr marL="118872" indent="0" algn="ctr">
              <a:buNone/>
            </a:pPr>
            <a:endParaRPr lang="en-US" dirty="0"/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Dr. </a:t>
            </a:r>
            <a:r>
              <a:rPr lang="en-US" sz="2000" dirty="0" err="1"/>
              <a:t>Autar</a:t>
            </a:r>
            <a:r>
              <a:rPr lang="en-US" sz="2000" dirty="0"/>
              <a:t> Kaw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Department of Mechanical Engineering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dirty="0"/>
              <a:t>University of South Florida, Tampa, FL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33620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Courtesy of the Textbook</a:t>
            </a: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Trebuchet MS"/>
                <a:hlinkClick r:id="rId4"/>
              </a:rPr>
              <a:t>Mechanics of Composite Materials by Kaw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4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1033" indent="0" algn="ctr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18872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6028592"/>
            <a:ext cx="3162300" cy="714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6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marL="118872" indent="0"/>
            <a:r>
              <a:rPr lang="en-US" sz="3600" dirty="0"/>
              <a:t>General Formulas for Coefficients of Moisture Expansion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5891562"/>
              </p:ext>
            </p:extLst>
          </p:nvPr>
        </p:nvGraphicFramePr>
        <p:xfrm>
          <a:off x="1219200" y="4409440"/>
          <a:ext cx="5868987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14600" imgH="482400" progId="Equation.3">
                  <p:embed/>
                </p:oleObj>
              </mc:Choice>
              <mc:Fallback>
                <p:oleObj name="Equation" r:id="rId4" imgW="2514600" imgH="4824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409440"/>
                        <a:ext cx="5868987" cy="1125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9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475164"/>
              </p:ext>
            </p:extLst>
          </p:nvPr>
        </p:nvGraphicFramePr>
        <p:xfrm>
          <a:off x="1219200" y="5528548"/>
          <a:ext cx="70104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04960" imgH="482400" progId="Equation.3">
                  <p:embed/>
                </p:oleObj>
              </mc:Choice>
              <mc:Fallback>
                <p:oleObj name="Equation" r:id="rId6" imgW="3504960" imgH="4824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528548"/>
                        <a:ext cx="7010400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F0A8A6F-12E6-D2E6-0FF7-F3A2A28D57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4600" y="1510887"/>
            <a:ext cx="3616610" cy="27681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649888-6CD3-3307-84E8-093BB8BD5612}"/>
              </a:ext>
            </a:extLst>
          </p:cNvPr>
          <p:cNvSpPr txBox="1"/>
          <p:nvPr/>
        </p:nvSpPr>
        <p:spPr>
          <a:xfrm>
            <a:off x="0" y="6488668"/>
            <a:ext cx="59859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Source: https://docs.software.vt.edu/abaqusv2022/English/SIMACAEMATRefMap/simamat-c-damagefibercomposite.htm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07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  <a:noFill/>
        </p:spPr>
        <p:txBody>
          <a:bodyPr lIns="92075" tIns="46038" rIns="92075" bIns="46038">
            <a:noAutofit/>
          </a:bodyPr>
          <a:lstStyle/>
          <a:p>
            <a:pPr marL="118872" indent="0"/>
            <a:r>
              <a:rPr lang="en-US" sz="3600" dirty="0"/>
              <a:t>Coefficients of Moisture Expansion with No Moisture Absorbed by Fiber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632124"/>
              </p:ext>
            </p:extLst>
          </p:nvPr>
        </p:nvGraphicFramePr>
        <p:xfrm>
          <a:off x="1142999" y="3798332"/>
          <a:ext cx="2147887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77760" imgH="444240" progId="Equation.3">
                  <p:embed/>
                </p:oleObj>
              </mc:Choice>
              <mc:Fallback>
                <p:oleObj name="Equation" r:id="rId4" imgW="977760" imgH="4442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99" y="3798332"/>
                        <a:ext cx="2147887" cy="976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5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88975"/>
              </p:ext>
            </p:extLst>
          </p:nvPr>
        </p:nvGraphicFramePr>
        <p:xfrm>
          <a:off x="3886200" y="3798332"/>
          <a:ext cx="34290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88760" imgH="444240" progId="Equation.3">
                  <p:embed/>
                </p:oleObj>
              </mc:Choice>
              <mc:Fallback>
                <p:oleObj name="Equation" r:id="rId6" imgW="1688760" imgH="4442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798332"/>
                        <a:ext cx="34290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72C8865-E6B1-12CA-6D3C-3A93E6141B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162643"/>
              </p:ext>
            </p:extLst>
          </p:nvPr>
        </p:nvGraphicFramePr>
        <p:xfrm>
          <a:off x="4114800" y="5802577"/>
          <a:ext cx="2803525" cy="1001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44520" imgH="444240" progId="Equation.3">
                  <p:embed/>
                </p:oleObj>
              </mc:Choice>
              <mc:Fallback>
                <p:oleObj name="Equation" r:id="rId8" imgW="1244520" imgH="4442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5802577"/>
                        <a:ext cx="2803525" cy="1001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0DFFB93-BA39-9C6D-A413-98FB4EE90AD7}"/>
              </a:ext>
            </a:extLst>
          </p:cNvPr>
          <p:cNvSpPr txBox="1"/>
          <p:nvPr/>
        </p:nvSpPr>
        <p:spPr>
          <a:xfrm>
            <a:off x="685800" y="34290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fiber does not absorb moisture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ADA7E-91F2-83CC-9542-2B7D398F4F53}"/>
                  </a:ext>
                </a:extLst>
              </p:cNvPr>
              <p:cNvSpPr txBox="1"/>
              <p:nvPr/>
            </p:nvSpPr>
            <p:spPr>
              <a:xfrm>
                <a:off x="685800" y="5254666"/>
                <a:ext cx="7696200" cy="66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fiber does not absorb moisture AND we have a 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ratio (just shown for illustration)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ADA7E-91F2-83CC-9542-2B7D398F4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254666"/>
                <a:ext cx="7696200" cy="668581"/>
              </a:xfrm>
              <a:prstGeom prst="rect">
                <a:avLst/>
              </a:prstGeom>
              <a:blipFill>
                <a:blip r:embed="rId10"/>
                <a:stretch>
                  <a:fillRect l="-713" t="-5455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1F802DA-04C3-9F3B-0A68-BCF3DA083B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2317" y="1573854"/>
            <a:ext cx="4745183" cy="16339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2CE1FD-1FA1-1B4B-9073-36CCF8EF84E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38515"/>
          <a:stretch/>
        </p:blipFill>
        <p:spPr>
          <a:xfrm>
            <a:off x="1148079" y="6014534"/>
            <a:ext cx="1077596" cy="5775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2463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27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685800" y="457200"/>
                <a:ext cx="7772400" cy="609600"/>
              </a:xfrm>
              <a:noFill/>
            </p:spPr>
            <p:txBody>
              <a:bodyPr lIns="92075" tIns="46038" rIns="92075" bIns="46038">
                <a:noAutofit/>
              </a:bodyPr>
              <a:lstStyle/>
              <a:p>
                <a:pPr marL="118872" indent="0"/>
                <a:r>
                  <a:rPr lang="en-US" sz="3600" dirty="0"/>
                  <a:t>Derivation, Coefficient of Moisture Expansion,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1027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85800" y="457200"/>
                <a:ext cx="7772400" cy="609600"/>
              </a:xfrm>
              <a:blipFill>
                <a:blip r:embed="rId4"/>
                <a:stretch>
                  <a:fillRect t="-26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891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906213"/>
              </p:ext>
            </p:extLst>
          </p:nvPr>
        </p:nvGraphicFramePr>
        <p:xfrm>
          <a:off x="457200" y="1852930"/>
          <a:ext cx="5105400" cy="540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46799" imgH="238301" progId="Equation.3">
                  <p:embed/>
                </p:oleObj>
              </mc:Choice>
              <mc:Fallback>
                <p:oleObj name="Equation" r:id="rId5" imgW="2246799" imgH="238301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52930"/>
                        <a:ext cx="5105400" cy="5404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1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204786"/>
              </p:ext>
            </p:extLst>
          </p:nvPr>
        </p:nvGraphicFramePr>
        <p:xfrm>
          <a:off x="5778500" y="1852930"/>
          <a:ext cx="26797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55600" imgH="215640" progId="Equation.3">
                  <p:embed/>
                </p:oleObj>
              </mc:Choice>
              <mc:Fallback>
                <p:oleObj name="Equation" r:id="rId7" imgW="1155600" imgH="2156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1852930"/>
                        <a:ext cx="26797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1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964910"/>
              </p:ext>
            </p:extLst>
          </p:nvPr>
        </p:nvGraphicFramePr>
        <p:xfrm>
          <a:off x="349250" y="3154363"/>
          <a:ext cx="35671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01720" imgH="228600" progId="Equation.3">
                  <p:embed/>
                </p:oleObj>
              </mc:Choice>
              <mc:Fallback>
                <p:oleObj name="Equation" r:id="rId9" imgW="1701720" imgH="2286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" y="3154363"/>
                        <a:ext cx="3567113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1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674890"/>
              </p:ext>
            </p:extLst>
          </p:nvPr>
        </p:nvGraphicFramePr>
        <p:xfrm>
          <a:off x="3932396" y="3124200"/>
          <a:ext cx="302101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434960" imgH="215640" progId="Equation.3">
                  <p:embed/>
                </p:oleObj>
              </mc:Choice>
              <mc:Fallback>
                <p:oleObj name="Equation" r:id="rId11" imgW="1434960" imgH="2156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396" y="3124200"/>
                        <a:ext cx="3021013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/>
          <p:cNvCxnSpPr/>
          <p:nvPr/>
        </p:nvCxnSpPr>
        <p:spPr>
          <a:xfrm>
            <a:off x="4495800" y="2590800"/>
            <a:ext cx="0" cy="5334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05960" y="3810000"/>
            <a:ext cx="0" cy="5334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891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302073"/>
              </p:ext>
            </p:extLst>
          </p:nvPr>
        </p:nvGraphicFramePr>
        <p:xfrm>
          <a:off x="2133600" y="4410126"/>
          <a:ext cx="51816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294297" imgH="467229" progId="Equation.3">
                  <p:embed/>
                </p:oleObj>
              </mc:Choice>
              <mc:Fallback>
                <p:oleObj name="Equation" r:id="rId13" imgW="2294297" imgH="467229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410126"/>
                        <a:ext cx="518160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C5E745A-B573-728B-093D-795A7A1EEB6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20998"/>
          <a:stretch/>
        </p:blipFill>
        <p:spPr>
          <a:xfrm>
            <a:off x="6953409" y="3072353"/>
            <a:ext cx="2114391" cy="7132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0744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27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685800" y="381000"/>
                <a:ext cx="7772400" cy="609600"/>
              </a:xfrm>
              <a:noFill/>
            </p:spPr>
            <p:txBody>
              <a:bodyPr lIns="92075" tIns="46038" rIns="92075" bIns="46038">
                <a:noAutofit/>
              </a:bodyPr>
              <a:lstStyle/>
              <a:p>
                <a:pPr marL="118872" indent="0"/>
                <a:r>
                  <a:rPr lang="en-US" sz="3600" dirty="0"/>
                  <a:t>Derivation, Coefficient of Moisture Expansion,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1027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85800" y="381000"/>
                <a:ext cx="7772400" cy="609600"/>
              </a:xfrm>
              <a:blipFill>
                <a:blip r:embed="rId4"/>
                <a:stretch>
                  <a:fillRect t="-27000" b="-3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9670677"/>
              </p:ext>
            </p:extLst>
          </p:nvPr>
        </p:nvGraphicFramePr>
        <p:xfrm>
          <a:off x="926743" y="2676454"/>
          <a:ext cx="1939636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61767" imgH="209820" progId="Equation.3">
                  <p:embed/>
                </p:oleObj>
              </mc:Choice>
              <mc:Fallback>
                <p:oleObj name="Equation" r:id="rId5" imgW="761767" imgH="20982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6743" y="2676454"/>
                        <a:ext cx="1939636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636266"/>
              </p:ext>
            </p:extLst>
          </p:nvPr>
        </p:nvGraphicFramePr>
        <p:xfrm>
          <a:off x="4731258" y="2722065"/>
          <a:ext cx="4076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61384" imgH="209820" progId="Equation.3">
                  <p:embed/>
                </p:oleObj>
              </mc:Choice>
              <mc:Fallback>
                <p:oleObj name="Equation" r:id="rId7" imgW="1761384" imgH="20982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1258" y="2722065"/>
                        <a:ext cx="40767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212417"/>
              </p:ext>
            </p:extLst>
          </p:nvPr>
        </p:nvGraphicFramePr>
        <p:xfrm>
          <a:off x="1799146" y="4958467"/>
          <a:ext cx="5334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666880" imgH="469800" progId="Equation.3">
                  <p:embed/>
                </p:oleObj>
              </mc:Choice>
              <mc:Fallback>
                <p:oleObj name="Equation" r:id="rId9" imgW="2666880" imgH="4698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9146" y="4958467"/>
                        <a:ext cx="5334000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>
            <a:cxnSpLocks/>
          </p:cNvCxnSpPr>
          <p:nvPr/>
        </p:nvCxnSpPr>
        <p:spPr>
          <a:xfrm flipH="1">
            <a:off x="4953000" y="3976933"/>
            <a:ext cx="1238758" cy="98153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>
            <a:off x="2381747" y="4214115"/>
            <a:ext cx="1275853" cy="74435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1B7EA93-9409-EC3D-5097-D6B38B0F2F6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466"/>
          <a:stretch/>
        </p:blipFill>
        <p:spPr>
          <a:xfrm>
            <a:off x="174498" y="3348483"/>
            <a:ext cx="4330700" cy="865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202D28-6A7C-9E5E-1028-D6EF1F8A4D5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8318" t="3204"/>
          <a:stretch/>
        </p:blipFill>
        <p:spPr>
          <a:xfrm>
            <a:off x="4953000" y="3429000"/>
            <a:ext cx="3854958" cy="497133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1DC7CA-0385-8275-5F91-4FAF646EB4EA}"/>
              </a:ext>
            </a:extLst>
          </p:cNvPr>
          <p:cNvCxnSpPr>
            <a:cxnSpLocks/>
          </p:cNvCxnSpPr>
          <p:nvPr/>
        </p:nvCxnSpPr>
        <p:spPr>
          <a:xfrm>
            <a:off x="4591558" y="2722065"/>
            <a:ext cx="0" cy="177373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537D8D37-2ABD-1548-2781-26377C438B8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47596" y="1523878"/>
            <a:ext cx="5183124" cy="10546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8F958E6-0EC0-7A29-00DD-52BB0B532C6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2022"/>
          <a:stretch/>
        </p:blipFill>
        <p:spPr>
          <a:xfrm>
            <a:off x="2209800" y="5848152"/>
            <a:ext cx="4580128" cy="9159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6362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6096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4400" dirty="0"/>
              <a:t>Example, Coefficients of Moisture Expansion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1495053"/>
            <a:ext cx="899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Find the two coefficients of moisture expansion for a Glass/Epoxy lamina with 70% fiber volume fraction.  Use properties for glass and epoxy from Tables 3.1 and 3.2, respectively.  Assume glass does not absorb moisture.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872818"/>
              </p:ext>
            </p:extLst>
          </p:nvPr>
        </p:nvGraphicFramePr>
        <p:xfrm>
          <a:off x="1019937" y="2464810"/>
          <a:ext cx="580263" cy="659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9423" imgH="238301" progId="Equation.3">
                  <p:embed/>
                </p:oleObj>
              </mc:Choice>
              <mc:Fallback>
                <p:oleObj name="Equation" r:id="rId4" imgW="209423" imgH="238301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937" y="2464810"/>
                        <a:ext cx="580263" cy="6593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171639"/>
              </p:ext>
            </p:extLst>
          </p:nvPr>
        </p:nvGraphicFramePr>
        <p:xfrm>
          <a:off x="962025" y="3324225"/>
          <a:ext cx="63817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9423" imgH="209820" progId="Equation.3">
                  <p:embed/>
                </p:oleObj>
              </mc:Choice>
              <mc:Fallback>
                <p:oleObj name="Equation" r:id="rId6" imgW="209423" imgH="20982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025" y="3324225"/>
                        <a:ext cx="638175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8206518"/>
              </p:ext>
            </p:extLst>
          </p:nvPr>
        </p:nvGraphicFramePr>
        <p:xfrm>
          <a:off x="931008" y="4267200"/>
          <a:ext cx="745392" cy="65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7850" imgH="209820" progId="Equation.3">
                  <p:embed/>
                </p:oleObj>
              </mc:Choice>
              <mc:Fallback>
                <p:oleObj name="Equation" r:id="rId8" imgW="237850" imgH="20982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008" y="4267200"/>
                        <a:ext cx="745392" cy="6559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86319"/>
              </p:ext>
            </p:extLst>
          </p:nvPr>
        </p:nvGraphicFramePr>
        <p:xfrm>
          <a:off x="973112" y="5257800"/>
          <a:ext cx="703288" cy="562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37850" imgH="190713" progId="Equation.3">
                  <p:embed/>
                </p:oleObj>
              </mc:Choice>
              <mc:Fallback>
                <p:oleObj name="Equation" r:id="rId10" imgW="237850" imgH="190713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12" y="5257800"/>
                        <a:ext cx="703288" cy="5626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524000" y="2514600"/>
            <a:ext cx="2141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2500 kg/m</a:t>
            </a:r>
            <a:r>
              <a:rPr lang="en-US" sz="2800" i="1" baseline="30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3362980"/>
            <a:ext cx="2141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1200 kg/m</a:t>
            </a:r>
            <a:r>
              <a:rPr lang="en-US" sz="2800" i="1" baseline="30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38568" y="4277380"/>
            <a:ext cx="27286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0.33 m/m/kg/kg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0" y="5267980"/>
            <a:ext cx="1713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3.4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GPa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174869"/>
              </p:ext>
            </p:extLst>
          </p:nvPr>
        </p:nvGraphicFramePr>
        <p:xfrm>
          <a:off x="925928" y="6092018"/>
          <a:ext cx="609600" cy="580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0067" imgH="190713" progId="Equation.3">
                  <p:embed/>
                </p:oleObj>
              </mc:Choice>
              <mc:Fallback>
                <p:oleObj name="Equation" r:id="rId12" imgW="200067" imgH="190713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928" y="6092018"/>
                        <a:ext cx="609600" cy="5805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2085166"/>
              </p:ext>
            </p:extLst>
          </p:nvPr>
        </p:nvGraphicFramePr>
        <p:xfrm>
          <a:off x="5582786" y="3352800"/>
          <a:ext cx="589414" cy="648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0352" imgH="209820" progId="Equation.3">
                  <p:embed/>
                </p:oleObj>
              </mc:Choice>
              <mc:Fallback>
                <p:oleObj name="Equation" r:id="rId14" imgW="190352" imgH="209820" progId="Equation.3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2786" y="3352800"/>
                        <a:ext cx="589414" cy="6483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12616"/>
              </p:ext>
            </p:extLst>
          </p:nvPr>
        </p:nvGraphicFramePr>
        <p:xfrm>
          <a:off x="5562600" y="4267200"/>
          <a:ext cx="609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90352" imgH="190713" progId="Equation.3">
                  <p:embed/>
                </p:oleObj>
              </mc:Choice>
              <mc:Fallback>
                <p:oleObj name="Equation" r:id="rId16" imgW="190352" imgH="190713" progId="Equation.3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4267200"/>
                        <a:ext cx="6096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512913"/>
              </p:ext>
            </p:extLst>
          </p:nvPr>
        </p:nvGraphicFramePr>
        <p:xfrm>
          <a:off x="5639937" y="5257800"/>
          <a:ext cx="608463" cy="553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09423" imgH="190713" progId="Equation.3">
                  <p:embed/>
                </p:oleObj>
              </mc:Choice>
              <mc:Fallback>
                <p:oleObj name="Equation" r:id="rId18" imgW="209423" imgH="190713" progId="Equation.3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9937" y="5257800"/>
                        <a:ext cx="608463" cy="5531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1383128" y="6139190"/>
            <a:ext cx="9653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0.3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19800" y="3362980"/>
            <a:ext cx="21152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2110 kg/m</a:t>
            </a:r>
            <a:r>
              <a:rPr lang="en-US" sz="2800" i="1" baseline="30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18663" y="4277380"/>
            <a:ext cx="2073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60.52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GPa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72200" y="5267980"/>
            <a:ext cx="1284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0.230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AA708DB-41FE-5DA2-AB0C-D03B487E313B}"/>
              </a:ext>
            </a:extLst>
          </p:cNvPr>
          <p:cNvCxnSpPr/>
          <p:nvPr/>
        </p:nvCxnSpPr>
        <p:spPr>
          <a:xfrm>
            <a:off x="4800600" y="2514600"/>
            <a:ext cx="0" cy="396240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2400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839200" cy="609600"/>
          </a:xfrm>
          <a:noFill/>
        </p:spPr>
        <p:txBody>
          <a:bodyPr lIns="92075" tIns="46038" rIns="92075" bIns="46038">
            <a:noAutofit/>
          </a:bodyPr>
          <a:lstStyle/>
          <a:p>
            <a:r>
              <a:rPr lang="en-US" sz="4400" dirty="0"/>
              <a:t>Example, Coefficients of Moisture Expansion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FD683-AE25-981B-F2A3-756317E202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00"/>
          <a:stretch/>
        </p:blipFill>
        <p:spPr>
          <a:xfrm>
            <a:off x="2133600" y="5354320"/>
            <a:ext cx="6076188" cy="13472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13653F-C826-0758-385A-0C46A4A46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600200"/>
            <a:ext cx="2148840" cy="9784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60214A-9099-583B-71F0-7081D9516B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600" y="4471162"/>
            <a:ext cx="3430524" cy="903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144750-A629-6C2C-0DAF-6C0A9D373CA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421"/>
          <a:stretch/>
        </p:blipFill>
        <p:spPr>
          <a:xfrm>
            <a:off x="2286000" y="2578608"/>
            <a:ext cx="3275076" cy="18303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439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79445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POLLINGCYCLE" val="2"/>
  <p:tag name="INCLUDENONRESPONDERS" val="False"/>
  <p:tag name="CORRECTPOINTVALUE" val="100"/>
  <p:tag name="ZEROBASED" val="False"/>
  <p:tag name="FIBDISPLAYRESULTS" val="True"/>
  <p:tag name="PRRESPONSE1" val="10"/>
  <p:tag name="PRRESPONSE5" val="6"/>
  <p:tag name="PRRESPONSE9" val="2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0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ASKPANEKEY" val="964d501a-f1c0-4ef2-a733-4ee4b28b3c2f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845</TotalTime>
  <Words>215</Words>
  <Application>Microsoft Office PowerPoint</Application>
  <PresentationFormat>On-screen Show (4:3)</PresentationFormat>
  <Paragraphs>31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</vt:lpstr>
      <vt:lpstr>Calibri</vt:lpstr>
      <vt:lpstr>Cambria Math</vt:lpstr>
      <vt:lpstr>Corbel</vt:lpstr>
      <vt:lpstr>Times New Roman</vt:lpstr>
      <vt:lpstr>Trebuchet MS</vt:lpstr>
      <vt:lpstr>Wingdings</vt:lpstr>
      <vt:lpstr>Wingdings 2</vt:lpstr>
      <vt:lpstr>Wingdings 3</vt:lpstr>
      <vt:lpstr>Module</vt:lpstr>
      <vt:lpstr>Equation</vt:lpstr>
      <vt:lpstr>EML 4230 Introduction to Composite Materials</vt:lpstr>
      <vt:lpstr>General Formulas for Coefficients of Moisture Expansion</vt:lpstr>
      <vt:lpstr>Coefficients of Moisture Expansion with No Moisture Absorbed by Fiber</vt:lpstr>
      <vt:lpstr>Derivation, Coefficient of Moisture Expansion, β_1</vt:lpstr>
      <vt:lpstr>Derivation, Coefficient of Moisture Expansion, β_1</vt:lpstr>
      <vt:lpstr>Example, Coefficients of Moisture Expansion</vt:lpstr>
      <vt:lpstr>Example, Coefficients of Moisture Expansion</vt:lpstr>
      <vt:lpstr>END</vt:lpstr>
    </vt:vector>
  </TitlesOfParts>
  <Company>University of South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EML 4230 Introduction to Composite Materials</dc:title>
  <dc:creator>Boston, Daniel</dc:creator>
  <cp:lastModifiedBy>Autar Kaw</cp:lastModifiedBy>
  <cp:revision>113</cp:revision>
  <cp:lastPrinted>2024-03-07T16:47:20Z</cp:lastPrinted>
  <dcterms:created xsi:type="dcterms:W3CDTF">2012-04-10T20:33:06Z</dcterms:created>
  <dcterms:modified xsi:type="dcterms:W3CDTF">2024-03-07T16:47:55Z</dcterms:modified>
</cp:coreProperties>
</file>