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98" r:id="rId2"/>
    <p:sldId id="392" r:id="rId3"/>
    <p:sldId id="393" r:id="rId4"/>
    <p:sldId id="351" r:id="rId5"/>
    <p:sldId id="344" r:id="rId6"/>
    <p:sldId id="355" r:id="rId7"/>
    <p:sldId id="373" r:id="rId8"/>
    <p:sldId id="424" r:id="rId9"/>
    <p:sldId id="350" r:id="rId10"/>
    <p:sldId id="457" r:id="rId11"/>
    <p:sldId id="449" r:id="rId12"/>
    <p:sldId id="407" r:id="rId13"/>
    <p:sldId id="348" r:id="rId14"/>
    <p:sldId id="349" r:id="rId15"/>
    <p:sldId id="340" r:id="rId16"/>
    <p:sldId id="341" r:id="rId17"/>
    <p:sldId id="345" r:id="rId18"/>
    <p:sldId id="346" r:id="rId19"/>
    <p:sldId id="308" r:id="rId20"/>
  </p:sldIdLst>
  <p:sldSz cx="9144000" cy="6858000" type="screen4x3"/>
  <p:notesSz cx="7010400" cy="9296400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>
      <p:cViewPr varScale="1">
        <p:scale>
          <a:sx n="117" d="100"/>
          <a:sy n="117" d="100"/>
        </p:scale>
        <p:origin x="118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F98CC6-0339-4699-A00F-F3462FA121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212E03-1D86-4D50-B184-5F4137704A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1029DF41-2645-4035-B02D-FF3CF641BCBE}" type="datetimeFigureOut">
              <a:rPr lang="en-US"/>
              <a:pPr>
                <a:defRPr/>
              </a:pPr>
              <a:t>7/17/2019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48BEC-68BD-491B-AE89-D24CE6999E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7C4D04-8E9B-44F9-B7F5-635AC05D1C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BBECFF5E-379E-44EC-B389-17D6C9E1A1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F165E4-5CA2-45C8-AD5C-F51BF3288E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110A26-47B7-4702-B97D-79D7CD1C56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CBEFAE30-CD01-4419-8CA1-2F9F036CDD56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FCC6531-18C5-4A08-B494-8AC19B6810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4CB9C89-B143-4B6A-AA69-0ACDE65EFF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38DCA7-16D6-4CC3-B66F-5A5AAA33C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4E313-12BB-4540-B6F2-D71D0E9F5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9DB8824F-2194-491A-983B-06E581F33A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5E17CE1-C81F-4150-9C84-0D4D67B1BB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14375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00138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5398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198120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4384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8956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3528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100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61B72E5-4EF5-4138-A67F-2E9F47760098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0BD82413-5BF9-4F95-A5AD-9095848C1C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696913"/>
            <a:ext cx="4646612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2B55982F-E515-4248-8709-A3FC199BAB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140298EE-CACF-46EE-BAEC-D46E5A6F9C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030D5142-6100-43AA-BDED-A4B50BE6CE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E6222FFE-8129-46E0-A452-601BD79070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EC70E6-83A6-4F1D-934E-B0A633153BDC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5B0515B3-BBC1-45DF-86E2-B5DF58EBB9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A53312F7-292E-4E44-8050-9726568B1F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235283B4-47A6-441F-9953-80DAAD34AE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541F1D8-0E7D-4439-81B6-D88C34123B79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91F3394-C9C8-4BB4-AEE1-59C8B720E8B3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5BEBEE-CEEC-425B-B3AD-4AF55F62980E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5BEBEE-CEEC-425B-B3AD-4AF55F62980E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0491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5BEBEE-CEEC-425B-B3AD-4AF55F62980E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014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30AB2188-7F38-4112-BC14-4991F0AB47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F61A2829-B852-457A-A22B-8A0C6914BA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C553FE82-4B7B-43DA-8F49-07C76100A2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9C9BF80-3C09-418D-8CC6-18674D3E5EA0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B9149-B5B5-4C66-A01F-2AFA388B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36BD7-AF21-4F46-9706-9CDD054C7BC0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E85A1-3E0A-4BDB-88E7-4F1DB484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37F5A-4FA7-4165-8AF7-F877C242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1C67E-F6BC-4A9C-B2E0-BAE521EACF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406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027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B07E8-AD7B-401F-999B-412F41C4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F71CC-F69E-4DC6-932B-CB60C07659BF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62D7A-2D7F-4388-AD4B-797CAAB72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E50-C64C-4805-BDB8-AFA676685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8C8D6-4CBE-4AEE-9735-1B659EE473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339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BA9DB3-DDCD-4D12-9F0F-B695702E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185DF-5935-4867-9588-45C0E9650698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7643A7-3055-4639-82F7-EF91C66F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3C456D-154C-40C2-ABB0-5FCD4285B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F5132-7EB6-463D-9789-B97C66BCA8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23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BB9FA41-2ECD-4B9A-85DD-A0DA49300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6A038-D92C-4BC4-A75D-0BBD364FE446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64E721A-3E86-48A5-99FD-D774D7180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6025296-DFE9-4271-A690-19CC954EB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1A0E9-943A-4CD2-95DF-DE761F306E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761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9493260-C5F4-43BE-8CB9-ECD90C73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C98BF-EE73-46F5-B68A-B3B7EFB4DEB9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CB886E0-9A69-4899-B730-771B1BEC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3E23E5-58ED-4ED3-8E87-FBA46C157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87FF8-C652-47AC-85B4-3FA32C14A0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20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A115A0B-B7B3-4A07-B56F-D33C40FEA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116F3-EE29-48BD-8F58-87F27934682A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9CDE423-737D-4639-B26C-C66286244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70A489D-82B1-4CD6-BBB9-6C7B6B86D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90C5C-DD68-4E88-8659-44072B5360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124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4F735B-F6E4-4268-80D0-BF783E36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4A9AE-C2A4-4BC1-9F7A-8E83B4C73BF5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9C4E1BE-1F22-4268-AAC3-E47F3996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04AA633-17BF-4938-A1A5-2A1F16636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6B744-75FC-4DDA-84ED-D9D93B15BD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0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BD140AA-3DCB-4D10-BC11-CFF9140A7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7788E-1C4F-453B-B92B-6FA26BF6B083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99791C6-CE0E-4363-90F4-F10C269D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4DAADC3-98AF-44F4-8913-B4919DA8C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64A2C-79CD-48C4-8B89-424A1A8107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62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EB6D3-E26C-4E58-850C-678D56C58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BE12B-DEB4-4425-B5BC-FB7764FF2E21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C6459-D0B3-4ACF-8A6B-12D370DB3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9340A-2548-40DD-978C-177F2AD22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CCB54-03C0-48BA-A93D-AE6BFC6963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6194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68FF8-ECE2-4722-9185-B33EFC555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6D221-9E71-43AC-B194-E384EEC08612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70B45-70EE-40A4-9C21-C9D1F117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F9DCC-9779-465F-B5B3-5702975C2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D3D18-BE47-475A-80A1-703E3AC6C1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01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50000">
              <a:srgbClr val="10253F"/>
            </a:gs>
            <a:gs pos="100000">
              <a:srgbClr val="558ED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66E605A-7582-4F83-8238-C2197962EBC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C6CEA0D-CA92-41C7-8D78-B2BCB11D9A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9F98D-650D-4A01-8574-D49A4683C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D710FD73-2FEC-40F0-9539-6BEBAD7D1A98}" type="datetimeFigureOut">
              <a:rPr lang="en-US" altLang="en-US"/>
              <a:pPr>
                <a:defRPr/>
              </a:pPr>
              <a:t>7/17/2019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C92B6-B974-4EDB-BD08-DC7DF826B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A7385-D7B5-4291-B5DC-05566F0BB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1071EE10-87E1-4AAE-8510-3BD6511B4E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4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C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autarkaw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rainrules.blogspot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akingaboutpresenting.com/audience/losing-audience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sagepub.com/stoken/rbtfl/Z10jaVH/60XQM/ful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learningelevated.com/archives/62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udlcenter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udlcenter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udlcenter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8E7608E-1E02-48E7-B954-2B4A19375B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" y="228600"/>
            <a:ext cx="9067800" cy="762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C000"/>
                </a:solidFill>
              </a:rPr>
              <a:t>How Effective is the Flipped Classroom?</a:t>
            </a:r>
          </a:p>
        </p:txBody>
      </p:sp>
      <p:sp>
        <p:nvSpPr>
          <p:cNvPr id="6147" name="Rectangle 6">
            <a:extLst>
              <a:ext uri="{FF2B5EF4-FFF2-40B4-BE49-F238E27FC236}">
                <a16:creationId xmlns:a16="http://schemas.microsoft.com/office/drawing/2014/main" id="{3118B9D4-DB7E-4210-BAA3-534E83077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550988"/>
            <a:ext cx="4191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baseline="30000" dirty="0"/>
              <a:t>Autar Kaw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baseline="30000" dirty="0">
                <a:hlinkClick r:id="rId4"/>
              </a:rPr>
              <a:t>http://AutarKaw.com</a:t>
            </a:r>
            <a:r>
              <a:rPr lang="en-US" altLang="en-US" b="1" baseline="30000" dirty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baseline="30000" dirty="0"/>
              <a:t>University of South Florida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b="1" baseline="30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baseline="30000" dirty="0"/>
              <a:t>Renee Clark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baseline="30000" dirty="0"/>
              <a:t>University of Pittsburgh</a:t>
            </a:r>
          </a:p>
        </p:txBody>
      </p:sp>
      <p:sp>
        <p:nvSpPr>
          <p:cNvPr id="6148" name="TextBox 2">
            <a:extLst>
              <a:ext uri="{FF2B5EF4-FFF2-40B4-BE49-F238E27FC236}">
                <a16:creationId xmlns:a16="http://schemas.microsoft.com/office/drawing/2014/main" id="{95791C3C-6F77-48F8-8A9E-BF8508E06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" y="6521450"/>
            <a:ext cx="9144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Course Hero Summit, July 2019</a:t>
            </a:r>
          </a:p>
        </p:txBody>
      </p:sp>
      <p:pic>
        <p:nvPicPr>
          <p:cNvPr id="6149" name="Picture 7" descr="brainpuzzle">
            <a:extLst>
              <a:ext uri="{FF2B5EF4-FFF2-40B4-BE49-F238E27FC236}">
                <a16:creationId xmlns:a16="http://schemas.microsoft.com/office/drawing/2014/main" id="{72A2C076-FFC4-44C7-9953-4B8E2A92F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97287"/>
            <a:ext cx="2873375" cy="29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" descr="https://pbs.twimg.com/media/C5CIY_XWQAEEqOU.jpg:large">
            <a:extLst>
              <a:ext uri="{FF2B5EF4-FFF2-40B4-BE49-F238E27FC236}">
                <a16:creationId xmlns:a16="http://schemas.microsoft.com/office/drawing/2014/main" id="{4A4E14E9-189C-486C-A3C0-88C3DF9BF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038600"/>
            <a:ext cx="5995987" cy="2362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11D3BF9-9FCD-4806-B9FD-BC343EDC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Attention vs. Time elapsed</a:t>
            </a:r>
          </a:p>
        </p:txBody>
      </p:sp>
      <p:pic>
        <p:nvPicPr>
          <p:cNvPr id="10243" name="Picture 2" descr="https://pbs.twimg.com/media/B-X135yCEAAmSML.jpg:large">
            <a:extLst>
              <a:ext uri="{FF2B5EF4-FFF2-40B4-BE49-F238E27FC236}">
                <a16:creationId xmlns:a16="http://schemas.microsoft.com/office/drawing/2014/main" id="{CCE6A91C-3299-426E-BFCC-81EF2D0F2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17792"/>
            <a:ext cx="5229225" cy="352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1">
            <a:extLst>
              <a:ext uri="{FF2B5EF4-FFF2-40B4-BE49-F238E27FC236}">
                <a16:creationId xmlns:a16="http://schemas.microsoft.com/office/drawing/2014/main" id="{70E82732-E9D9-499B-A9E3-2A78E819A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FF"/>
                </a:solidFill>
                <a:latin typeface="Calibri" panose="020F0502020204030204" pitchFamily="34" charset="0"/>
              </a:rPr>
              <a:t>Source: Brain Rules by John Medina </a:t>
            </a:r>
            <a:r>
              <a:rPr lang="en-US" altLang="en-US" sz="1800" dirty="0">
                <a:solidFill>
                  <a:srgbClr val="FFFFFF"/>
                </a:solidFill>
                <a:latin typeface="Calibri" panose="020F0502020204030204" pitchFamily="34" charset="0"/>
                <a:hlinkClick r:id="rId3"/>
              </a:rPr>
              <a:t>http://brainrules.blogspot.com</a:t>
            </a:r>
            <a:endParaRPr lang="en-US" altLang="en-US" sz="1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60E13D72-70BE-4353-B98B-87BE52FA8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Resetting the Attention</a:t>
            </a:r>
          </a:p>
        </p:txBody>
      </p:sp>
      <p:pic>
        <p:nvPicPr>
          <p:cNvPr id="11267" name="Picture 2" descr="http://www.speakingaboutpresenting.com/wp-content/uploads/2011/06/attention-graph-with-10-minute-rule.jpg">
            <a:extLst>
              <a:ext uri="{FF2B5EF4-FFF2-40B4-BE49-F238E27FC236}">
                <a16:creationId xmlns:a16="http://schemas.microsoft.com/office/drawing/2014/main" id="{20F439AD-9BFE-44FD-AA4C-69E999D39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752600"/>
            <a:ext cx="4376738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2">
            <a:extLst>
              <a:ext uri="{FF2B5EF4-FFF2-40B4-BE49-F238E27FC236}">
                <a16:creationId xmlns:a16="http://schemas.microsoft.com/office/drawing/2014/main" id="{9014C4D3-26EF-41A8-9C6D-9D6E5DAAD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400800"/>
            <a:ext cx="9117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Source: </a:t>
            </a: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  <a:hlinkClick r:id="rId3"/>
              </a:rPr>
              <a:t>What to do when you’re losing your audience</a:t>
            </a: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 by Olivia Mitchell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Active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8839200" cy="114299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Student performance on examinations and concept inventories under active learning, effect size≈0.5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324600"/>
            <a:ext cx="906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Source: Active learning increases student performance in science, engineering, and mathematics by Freeman, et. al., 2014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-1" y="2819400"/>
                <a:ext cx="9144001" cy="13239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𝐸𝑓𝑓𝑒𝑐𝑡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𝑆𝑖𝑧𝑒</m:t>
                      </m:r>
                      <m:r>
                        <a:rPr lang="en-US" sz="2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𝐴𝑣𝑒𝑟𝑎𝑔𝑒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𝐸𝑥𝑝𝑒𝑟𝑖𝑚𝑒𝑛𝑡𝑎𝑙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𝐺𝑝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𝐴𝑣𝑒𝑟𝑎𝑔𝑒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𝐶𝑜𝑛𝑡𝑟𝑜𝑙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𝐺𝑝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𝑆𝑡𝑎𝑛𝑑𝑎𝑟𝑑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𝐷𝑒𝑣𝑖𝑎𝑡𝑖𝑜𝑛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>
                    <a:solidFill>
                      <a:schemeClr val="bg1"/>
                    </a:solidFill>
                  </a:rPr>
                  <a:t>Trivial ≈0 |   Small =0.2   |  Medium =0.5   |   Large =0.8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2819400"/>
                <a:ext cx="9144001" cy="1323952"/>
              </a:xfrm>
              <a:prstGeom prst="rect">
                <a:avLst/>
              </a:prstGeom>
              <a:blipFill>
                <a:blip r:embed="rId2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225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0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Flipped Learning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58903"/>
            <a:ext cx="6082665" cy="34183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6EF1D-D5B3-4384-B0EA-951F99622BC4}"/>
              </a:ext>
            </a:extLst>
          </p:cNvPr>
          <p:cNvSpPr txBox="1"/>
          <p:nvPr/>
        </p:nvSpPr>
        <p:spPr>
          <a:xfrm>
            <a:off x="0" y="6539621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Source: University of Texas at Austin Flipped Classroom https://facultyinnovate.utexas.edu/flipped-classroom</a:t>
            </a:r>
          </a:p>
        </p:txBody>
      </p:sp>
    </p:spTree>
    <p:extLst>
      <p:ext uri="{BB962C8B-B14F-4D97-AF65-F5344CB8AC3E}">
        <p14:creationId xmlns:p14="http://schemas.microsoft.com/office/powerpoint/2010/main" val="165734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483FA237-3B4F-4FAA-9F60-09093414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Why teach the flipped class?</a:t>
            </a:r>
          </a:p>
        </p:txBody>
      </p:sp>
      <p:sp>
        <p:nvSpPr>
          <p:cNvPr id="51203" name="TextBox 2">
            <a:extLst>
              <a:ext uri="{FF2B5EF4-FFF2-40B4-BE49-F238E27FC236}">
                <a16:creationId xmlns:a16="http://schemas.microsoft.com/office/drawing/2014/main" id="{66AEE04B-3827-4FAC-B50F-DD3865BF8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00200"/>
            <a:ext cx="73914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Interact with lecture videos and textbook on own.  Schedule yourself and watch several times.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Class time can be used for higher level thinking skills.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Student engagement and motivation increase due to accountability and interactions.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C4765C-ECA5-441E-AA94-191B12374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4600"/>
            <a:ext cx="9144000" cy="3771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F41DA8C6-972E-4A0C-A01F-50419E742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875"/>
            <a:ext cx="8991600" cy="1143000"/>
          </a:xfrm>
        </p:spPr>
        <p:txBody>
          <a:bodyPr/>
          <a:lstStyle/>
          <a:p>
            <a:r>
              <a:rPr lang="en-US" altLang="en-US">
                <a:solidFill>
                  <a:srgbClr val="FFC000"/>
                </a:solidFill>
              </a:rPr>
              <a:t>Flipped vs Blended (effect size)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F8B7C0B-00E6-47A3-B9C6-441E02AEC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714625"/>
              </p:ext>
            </p:extLst>
          </p:nvPr>
        </p:nvGraphicFramePr>
        <p:xfrm>
          <a:off x="647700" y="1600200"/>
          <a:ext cx="8000999" cy="2932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3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7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1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8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288">
                <a:tc>
                  <a:txBody>
                    <a:bodyPr/>
                    <a:lstStyle/>
                    <a:p>
                      <a:r>
                        <a:rPr lang="en-US" sz="1800" dirty="0"/>
                        <a:t>University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Sample</a:t>
                      </a:r>
                      <a:r>
                        <a:rPr lang="en-US" sz="1800" baseline="0" dirty="0"/>
                        <a:t> Size</a:t>
                      </a:r>
                    </a:p>
                    <a:p>
                      <a:r>
                        <a:rPr lang="en-US" sz="1800" baseline="0" dirty="0"/>
                        <a:t>(TOTAL)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Lower Order 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Higher Order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Classroom Environment</a:t>
                      </a:r>
                    </a:p>
                  </a:txBody>
                  <a:tcPr marT="45735" marB="4573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88">
                <a:tc>
                  <a:txBody>
                    <a:bodyPr/>
                    <a:lstStyle/>
                    <a:p>
                      <a:r>
                        <a:rPr lang="en-US" sz="1800" dirty="0"/>
                        <a:t>USF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206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Trivial</a:t>
                      </a:r>
                      <a:r>
                        <a:rPr lang="en-US" sz="1800" baseline="0" dirty="0"/>
                        <a:t>    +</a:t>
                      </a:r>
                      <a:r>
                        <a:rPr lang="en-US" sz="1800" baseline="0" dirty="0" err="1"/>
                        <a:t>ve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Trivial      </a:t>
                      </a:r>
                      <a:r>
                        <a:rPr lang="en-US" sz="1800" b="1" dirty="0"/>
                        <a:t>–</a:t>
                      </a:r>
                      <a:r>
                        <a:rPr lang="en-US" sz="1800" b="1" dirty="0" err="1"/>
                        <a:t>ve</a:t>
                      </a:r>
                      <a:endParaRPr lang="en-US" sz="1800" b="1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Medium  </a:t>
                      </a:r>
                      <a:r>
                        <a:rPr lang="en-US" sz="1800" baseline="0" dirty="0"/>
                        <a:t>  </a:t>
                      </a:r>
                      <a:r>
                        <a:rPr lang="en-US" sz="1800" b="1" dirty="0"/>
                        <a:t>–</a:t>
                      </a:r>
                      <a:r>
                        <a:rPr lang="en-US" sz="1800" b="1" baseline="0" dirty="0" err="1"/>
                        <a:t>ve</a:t>
                      </a:r>
                      <a:endParaRPr lang="en-US" sz="1800" b="1" baseline="0" dirty="0"/>
                    </a:p>
                    <a:p>
                      <a:endParaRPr lang="en-US" sz="1800" dirty="0"/>
                    </a:p>
                  </a:txBody>
                  <a:tcPr marT="45735" marB="4573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88">
                <a:tc>
                  <a:txBody>
                    <a:bodyPr/>
                    <a:lstStyle/>
                    <a:p>
                      <a:r>
                        <a:rPr lang="en-US" sz="1800" dirty="0"/>
                        <a:t>ASU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145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Trivial    +</a:t>
                      </a:r>
                      <a:r>
                        <a:rPr lang="en-US" sz="1800" dirty="0" err="1"/>
                        <a:t>ve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Small       +</a:t>
                      </a:r>
                      <a:r>
                        <a:rPr lang="en-US" sz="1800" dirty="0" err="1"/>
                        <a:t>ve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Small         +</a:t>
                      </a:r>
                      <a:r>
                        <a:rPr lang="en-US" sz="1800" dirty="0" err="1"/>
                        <a:t>ve</a:t>
                      </a:r>
                      <a:endParaRPr lang="en-US" sz="1800" dirty="0"/>
                    </a:p>
                    <a:p>
                      <a:endParaRPr lang="en-US" sz="1800" dirty="0"/>
                    </a:p>
                  </a:txBody>
                  <a:tcPr marT="45735" marB="4573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88">
                <a:tc>
                  <a:txBody>
                    <a:bodyPr/>
                    <a:lstStyle/>
                    <a:p>
                      <a:r>
                        <a:rPr lang="en-US" sz="1800" dirty="0"/>
                        <a:t>AAMU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  36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Large     </a:t>
                      </a:r>
                      <a:r>
                        <a:rPr lang="en-US" sz="1800" b="1" dirty="0"/>
                        <a:t>–</a:t>
                      </a:r>
                      <a:r>
                        <a:rPr lang="en-US" sz="1800" b="1" dirty="0" err="1"/>
                        <a:t>ve</a:t>
                      </a:r>
                      <a:endParaRPr lang="en-US" sz="1800" b="1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Small       </a:t>
                      </a:r>
                      <a:r>
                        <a:rPr lang="en-US" sz="1800" b="1" dirty="0"/>
                        <a:t>–</a:t>
                      </a:r>
                      <a:r>
                        <a:rPr lang="en-US" sz="1800" b="1" dirty="0" err="1"/>
                        <a:t>ve</a:t>
                      </a:r>
                      <a:endParaRPr lang="en-US" sz="1800" b="1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Large          </a:t>
                      </a:r>
                      <a:r>
                        <a:rPr lang="en-US" sz="1800" b="1" dirty="0"/>
                        <a:t>–</a:t>
                      </a:r>
                      <a:r>
                        <a:rPr lang="en-US" sz="1800" b="1" dirty="0" err="1"/>
                        <a:t>ve</a:t>
                      </a:r>
                      <a:endParaRPr lang="en-US" sz="1800" b="1" dirty="0"/>
                    </a:p>
                    <a:p>
                      <a:endParaRPr lang="en-US" sz="1800" dirty="0"/>
                    </a:p>
                  </a:txBody>
                  <a:tcPr marT="45735" marB="4573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r>
                        <a:rPr lang="en-US" sz="1800" dirty="0"/>
                        <a:t>Overall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387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Trivial </a:t>
                      </a:r>
                      <a:r>
                        <a:rPr lang="en-US" sz="1800" baseline="0" dirty="0"/>
                        <a:t>    </a:t>
                      </a:r>
                      <a:r>
                        <a:rPr lang="en-US" sz="1800" dirty="0"/>
                        <a:t>–</a:t>
                      </a:r>
                      <a:r>
                        <a:rPr lang="en-US" sz="1800" baseline="0" dirty="0" err="1"/>
                        <a:t>ve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Trivial      +</a:t>
                      </a:r>
                      <a:r>
                        <a:rPr lang="en-US" sz="1800" dirty="0" err="1"/>
                        <a:t>ve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N/A</a:t>
                      </a:r>
                    </a:p>
                  </a:txBody>
                  <a:tcPr marT="45735" marB="4573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265" name="TextBox 5">
            <a:extLst>
              <a:ext uri="{FF2B5EF4-FFF2-40B4-BE49-F238E27FC236}">
                <a16:creationId xmlns:a16="http://schemas.microsoft.com/office/drawing/2014/main" id="{A1F78FF2-B2EE-41FF-8E88-0A5B0833A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5904880"/>
            <a:ext cx="91170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FF"/>
                </a:solidFill>
                <a:latin typeface="Calibri" panose="020F0502020204030204" pitchFamily="34" charset="0"/>
              </a:rPr>
              <a:t>Source:  Evaluating Blended and Flipped Instruction in Numerical Methods at Multiple Engineering Schools by Clark, Kaw, Lou, Scott, Besterfield-Sacre, International Journal for the Scholarship of Teaching and Learning: Vol. 12: No. 1, Article 11, 2018.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BC5B0-6D33-4AA9-BDB7-86A7C9C94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Why not compare to traditional classroom?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80E75F-92E6-4DE6-8A63-C7C5BB91F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25613"/>
            <a:ext cx="830580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93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Expected Course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7696200" cy="3200399"/>
          </a:xfrm>
        </p:spPr>
        <p:txBody>
          <a:bodyPr/>
          <a:lstStyle/>
          <a:p>
            <a:r>
              <a:rPr lang="en-US" i="1" dirty="0">
                <a:solidFill>
                  <a:srgbClr val="FFC000"/>
                </a:solidFill>
                <a:latin typeface="+mn-lt"/>
              </a:rPr>
              <a:t>Cognitive</a:t>
            </a:r>
            <a:r>
              <a:rPr lang="en-US" dirty="0">
                <a:latin typeface="+mn-lt"/>
              </a:rPr>
              <a:t>: “What will students completing this course know?”</a:t>
            </a:r>
          </a:p>
          <a:p>
            <a:r>
              <a:rPr lang="en-US" i="1" dirty="0">
                <a:solidFill>
                  <a:srgbClr val="FFC000"/>
                </a:solidFill>
                <a:latin typeface="+mn-lt"/>
              </a:rPr>
              <a:t>Behavioral</a:t>
            </a:r>
            <a:r>
              <a:rPr lang="en-US" dirty="0">
                <a:latin typeface="+mn-lt"/>
              </a:rPr>
              <a:t>: “What will students completing this course be able to do?”</a:t>
            </a:r>
          </a:p>
          <a:p>
            <a:r>
              <a:rPr lang="en-US" i="1" dirty="0">
                <a:solidFill>
                  <a:srgbClr val="FFC000"/>
                </a:solidFill>
                <a:latin typeface="+mn-lt"/>
              </a:rPr>
              <a:t>Affective</a:t>
            </a:r>
            <a:r>
              <a:rPr lang="en-US" dirty="0">
                <a:latin typeface="+mn-lt"/>
              </a:rPr>
              <a:t>: “What will students completing this course care about or think?”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11669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Source:  http://tillamookbaycc.edu/wp-content/uploads/2017/03/HowToWriteCourseLearningOutcomesforYourSyllabus.pdf</a:t>
            </a:r>
          </a:p>
        </p:txBody>
      </p:sp>
    </p:spTree>
    <p:extLst>
      <p:ext uri="{BB962C8B-B14F-4D97-AF65-F5344CB8AC3E}">
        <p14:creationId xmlns:p14="http://schemas.microsoft.com/office/powerpoint/2010/main" val="856733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975EB03C-27BD-4D18-AAB1-19BDDA5C8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905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Using Adaptive Learning to Improve Flipped Classroom</a:t>
            </a:r>
          </a:p>
        </p:txBody>
      </p:sp>
      <p:pic>
        <p:nvPicPr>
          <p:cNvPr id="10243" name="Picture 1">
            <a:extLst>
              <a:ext uri="{FF2B5EF4-FFF2-40B4-BE49-F238E27FC236}">
                <a16:creationId xmlns:a16="http://schemas.microsoft.com/office/drawing/2014/main" id="{7AD8C2BC-EA6C-462C-82C1-152A94A4A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 t="38911" r="28334" b="34752"/>
          <a:stretch>
            <a:fillRect/>
          </a:stretch>
        </p:blipFill>
        <p:spPr bwMode="auto">
          <a:xfrm>
            <a:off x="490538" y="1724025"/>
            <a:ext cx="396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>
            <a:extLst>
              <a:ext uri="{FF2B5EF4-FFF2-40B4-BE49-F238E27FC236}">
                <a16:creationId xmlns:a16="http://schemas.microsoft.com/office/drawing/2014/main" id="{7919513D-1043-4375-933B-05385E319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9703" r="32500" b="44556"/>
          <a:stretch>
            <a:fillRect/>
          </a:stretch>
        </p:blipFill>
        <p:spPr bwMode="auto">
          <a:xfrm>
            <a:off x="4572000" y="1190625"/>
            <a:ext cx="4267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>
            <a:extLst>
              <a:ext uri="{FF2B5EF4-FFF2-40B4-BE49-F238E27FC236}">
                <a16:creationId xmlns:a16="http://schemas.microsoft.com/office/drawing/2014/main" id="{24276336-C3F3-4578-A70A-AAC0B1679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9" t="18118" r="35834" b="25050"/>
          <a:stretch>
            <a:fillRect/>
          </a:stretch>
        </p:blipFill>
        <p:spPr bwMode="auto">
          <a:xfrm>
            <a:off x="762000" y="3581400"/>
            <a:ext cx="3352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>
            <a:extLst>
              <a:ext uri="{FF2B5EF4-FFF2-40B4-BE49-F238E27FC236}">
                <a16:creationId xmlns:a16="http://schemas.microsoft.com/office/drawing/2014/main" id="{9C749B41-BAA7-4AAA-999F-B5ECB62A0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501" t="-32089" r="113333" b="90234"/>
          <a:stretch>
            <a:fillRect/>
          </a:stretch>
        </p:blipFill>
        <p:spPr bwMode="auto">
          <a:xfrm>
            <a:off x="0" y="2057400"/>
            <a:ext cx="3124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6">
            <a:extLst>
              <a:ext uri="{FF2B5EF4-FFF2-40B4-BE49-F238E27FC236}">
                <a16:creationId xmlns:a16="http://schemas.microsoft.com/office/drawing/2014/main" id="{B7524628-70BB-4B89-9777-7E012D559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7" r="66667" b="37444"/>
          <a:stretch>
            <a:fillRect/>
          </a:stretch>
        </p:blipFill>
        <p:spPr bwMode="auto">
          <a:xfrm>
            <a:off x="5410200" y="3962400"/>
            <a:ext cx="3048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2526BBF-8FF8-4AE5-8ABA-B8B75A0B7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Effect Size For Final Exam (Higher Order)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FBEA1B-7402-4DAC-AEFD-F9A2352BD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057183"/>
              </p:ext>
            </p:extLst>
          </p:nvPr>
        </p:nvGraphicFramePr>
        <p:xfrm>
          <a:off x="3962400" y="1840727"/>
          <a:ext cx="5029200" cy="3931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7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537">
                <a:tc>
                  <a:txBody>
                    <a:bodyPr/>
                    <a:lstStyle/>
                    <a:p>
                      <a:r>
                        <a:rPr lang="en-US" sz="1800" dirty="0"/>
                        <a:t>Comparative</a:t>
                      </a:r>
                      <a:r>
                        <a:rPr lang="en-US" sz="1800" baseline="0" dirty="0"/>
                        <a:t> Modalities</a:t>
                      </a:r>
                      <a:endParaRPr lang="en-US" sz="1800" dirty="0"/>
                    </a:p>
                  </a:txBody>
                  <a:tcPr marT="45683" marB="4568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Effect Size</a:t>
                      </a:r>
                    </a:p>
                  </a:txBody>
                  <a:tcPr marT="45683" marB="456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20">
                <a:tc>
                  <a:txBody>
                    <a:bodyPr/>
                    <a:lstStyle/>
                    <a:p>
                      <a:r>
                        <a:rPr lang="en-US" sz="2400" dirty="0"/>
                        <a:t>Flipped Adaptive </a:t>
                      </a:r>
                      <a:r>
                        <a:rPr lang="en-US" sz="2400" u="sng" dirty="0"/>
                        <a:t>over</a:t>
                      </a:r>
                      <a:r>
                        <a:rPr lang="en-US" sz="2400" dirty="0"/>
                        <a:t> Flipped Without Adaptive</a:t>
                      </a:r>
                    </a:p>
                  </a:txBody>
                  <a:tcPr marT="45683" marB="45683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0.35</a:t>
                      </a:r>
                    </a:p>
                  </a:txBody>
                  <a:tcPr marT="45683" marB="456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874">
                <a:tc>
                  <a:txBody>
                    <a:bodyPr/>
                    <a:lstStyle/>
                    <a:p>
                      <a:r>
                        <a:rPr lang="en-US" sz="2400" dirty="0"/>
                        <a:t>Flipped Adaptive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u="sng" baseline="0" dirty="0"/>
                        <a:t>over</a:t>
                      </a:r>
                      <a:r>
                        <a:rPr lang="en-US" sz="2400" baseline="0" dirty="0"/>
                        <a:t> Flipped Without Adaptive for Pell Grant Students</a:t>
                      </a:r>
                      <a:endParaRPr lang="en-US" sz="2400" dirty="0"/>
                    </a:p>
                  </a:txBody>
                  <a:tcPr marT="45683" marB="45683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0.42</a:t>
                      </a:r>
                    </a:p>
                  </a:txBody>
                  <a:tcPr marT="45683" marB="456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20">
                <a:tc>
                  <a:txBody>
                    <a:bodyPr/>
                    <a:lstStyle/>
                    <a:p>
                      <a:r>
                        <a:rPr lang="en-US" sz="2400" dirty="0"/>
                        <a:t>Flipped Adaptive </a:t>
                      </a:r>
                      <a:r>
                        <a:rPr lang="en-US" sz="2400" u="sng" dirty="0"/>
                        <a:t>over</a:t>
                      </a:r>
                      <a:r>
                        <a:rPr lang="en-US" sz="2400" dirty="0"/>
                        <a:t> Blended</a:t>
                      </a:r>
                    </a:p>
                  </a:txBody>
                  <a:tcPr marT="45683" marB="45683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0.22</a:t>
                      </a:r>
                    </a:p>
                  </a:txBody>
                  <a:tcPr marT="45683" marB="456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Flipped Adaptive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u="sng" baseline="0" dirty="0"/>
                        <a:t>over</a:t>
                      </a:r>
                      <a:r>
                        <a:rPr lang="en-US" sz="2400" baseline="0" dirty="0"/>
                        <a:t> Blended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for Pell Grant Students</a:t>
                      </a:r>
                      <a:endParaRPr lang="en-US" sz="2400" dirty="0"/>
                    </a:p>
                  </a:txBody>
                  <a:tcPr marT="45683" marB="45683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0.12</a:t>
                      </a:r>
                    </a:p>
                  </a:txBody>
                  <a:tcPr marT="45683" marB="456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BFA250D-A54B-4B63-937A-DD6B869B94AA}"/>
              </a:ext>
            </a:extLst>
          </p:cNvPr>
          <p:cNvSpPr txBox="1"/>
          <p:nvPr/>
        </p:nvSpPr>
        <p:spPr>
          <a:xfrm>
            <a:off x="304800" y="1852654"/>
            <a:ext cx="3124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We are comparing three modalities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Blended class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Flipped class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Flipped class with adaptive pre-class learning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E78D1421-AE8B-42B8-B7E5-C0407CA27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125095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C000"/>
                </a:solidFill>
              </a:rPr>
              <a:t>Ten Common Learning Techniques</a:t>
            </a:r>
          </a:p>
        </p:txBody>
      </p:sp>
      <p:sp>
        <p:nvSpPr>
          <p:cNvPr id="41987" name="TextBox 2">
            <a:extLst>
              <a:ext uri="{FF2B5EF4-FFF2-40B4-BE49-F238E27FC236}">
                <a16:creationId xmlns:a16="http://schemas.microsoft.com/office/drawing/2014/main" id="{57430DC9-9A8A-47FF-84B4-3AF7C3793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76400"/>
            <a:ext cx="5410200" cy="440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Elaborative interrogation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Self-explanation</a:t>
            </a:r>
            <a:r>
              <a:rPr lang="en-IN" altLang="en-US" sz="2800">
                <a:solidFill>
                  <a:srgbClr val="FFFFFF"/>
                </a:solidFill>
                <a:latin typeface="Corbel" panose="020B0503020204020204" pitchFamily="34" charset="0"/>
              </a:rPr>
              <a:t> 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Summarization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Highlighting/underlining</a:t>
            </a:r>
            <a:r>
              <a:rPr lang="en-IN" altLang="en-US" sz="2800">
                <a:solidFill>
                  <a:srgbClr val="FFFFFF"/>
                </a:solidFill>
                <a:latin typeface="Corbel" panose="020B0503020204020204" pitchFamily="34" charset="0"/>
              </a:rPr>
              <a:t> 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Keyword mnemonic</a:t>
            </a:r>
            <a:r>
              <a:rPr lang="en-IN" altLang="en-US" sz="2800">
                <a:solidFill>
                  <a:srgbClr val="FFFFFF"/>
                </a:solidFill>
                <a:latin typeface="Corbel" panose="020B0503020204020204" pitchFamily="34" charset="0"/>
              </a:rPr>
              <a:t> 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Imagery for text</a:t>
            </a:r>
            <a:r>
              <a:rPr lang="en-IN" altLang="en-US" sz="2800">
                <a:solidFill>
                  <a:srgbClr val="FFFFFF"/>
                </a:solidFill>
                <a:latin typeface="Corbel" panose="020B0503020204020204" pitchFamily="34" charset="0"/>
              </a:rPr>
              <a:t> 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Rereading</a:t>
            </a:r>
            <a:r>
              <a:rPr lang="en-IN" altLang="en-US" sz="2800">
                <a:solidFill>
                  <a:srgbClr val="FFFFFF"/>
                </a:solidFill>
                <a:latin typeface="Corbel" panose="020B0503020204020204" pitchFamily="34" charset="0"/>
              </a:rPr>
              <a:t> 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Practice testing 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Distributed practice </a:t>
            </a:r>
          </a:p>
          <a:p>
            <a:pPr eaLnBrk="1" hangingPunct="1">
              <a:spcBef>
                <a:spcPct val="0"/>
              </a:spcBef>
              <a:buFont typeface="Corbel" panose="020B0503020204020204" pitchFamily="34" charset="0"/>
              <a:buAutoNum type="arabicPeriod"/>
            </a:pPr>
            <a:r>
              <a:rPr lang="en-IN" altLang="en-US" sz="2800" b="1">
                <a:solidFill>
                  <a:srgbClr val="FFFFFF"/>
                </a:solidFill>
                <a:latin typeface="Corbel" panose="020B0503020204020204" pitchFamily="34" charset="0"/>
              </a:rPr>
              <a:t>Interleaved practice</a:t>
            </a:r>
            <a:r>
              <a:rPr lang="en-IN" altLang="en-US" sz="2800">
                <a:solidFill>
                  <a:srgbClr val="FFFFFF"/>
                </a:solidFill>
                <a:latin typeface="Corbel" panose="020B0503020204020204" pitchFamily="34" charset="0"/>
              </a:rPr>
              <a:t>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35707-2A8A-4AF0-8009-A790849B1090}"/>
              </a:ext>
            </a:extLst>
          </p:cNvPr>
          <p:cNvSpPr txBox="1"/>
          <p:nvPr/>
        </p:nvSpPr>
        <p:spPr>
          <a:xfrm>
            <a:off x="5257800" y="1676400"/>
            <a:ext cx="1828800" cy="4402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2800" b="1" dirty="0">
                <a:solidFill>
                  <a:srgbClr val="FF0000"/>
                </a:solidFill>
              </a:rPr>
              <a:t>Moderate</a:t>
            </a:r>
          </a:p>
          <a:p>
            <a:pPr>
              <a:defRPr/>
            </a:pPr>
            <a:r>
              <a:rPr lang="en-IN" sz="2800" b="1" dirty="0">
                <a:solidFill>
                  <a:srgbClr val="FF0000"/>
                </a:solidFill>
              </a:rPr>
              <a:t>Moderate</a:t>
            </a:r>
          </a:p>
          <a:p>
            <a:pPr>
              <a:defRPr/>
            </a:pPr>
            <a:r>
              <a:rPr lang="en-IN" sz="2800" b="1" dirty="0">
                <a:solidFill>
                  <a:schemeClr val="bg1">
                    <a:lumMod val="65000"/>
                  </a:schemeClr>
                </a:solidFill>
              </a:rPr>
              <a:t>Low</a:t>
            </a:r>
          </a:p>
          <a:p>
            <a:pPr>
              <a:defRPr/>
            </a:pPr>
            <a:r>
              <a:rPr lang="en-IN" sz="2800" b="1" dirty="0">
                <a:solidFill>
                  <a:schemeClr val="bg1">
                    <a:lumMod val="65000"/>
                  </a:schemeClr>
                </a:solidFill>
              </a:rPr>
              <a:t>Low</a:t>
            </a:r>
          </a:p>
          <a:p>
            <a:pPr>
              <a:defRPr/>
            </a:pPr>
            <a:r>
              <a:rPr lang="en-IN" sz="2800" b="1" dirty="0">
                <a:solidFill>
                  <a:schemeClr val="bg1">
                    <a:lumMod val="65000"/>
                  </a:schemeClr>
                </a:solidFill>
              </a:rPr>
              <a:t>Low</a:t>
            </a:r>
          </a:p>
          <a:p>
            <a:pPr>
              <a:defRPr/>
            </a:pPr>
            <a:r>
              <a:rPr lang="en-IN" sz="2800" b="1" dirty="0">
                <a:solidFill>
                  <a:schemeClr val="bg1">
                    <a:lumMod val="65000"/>
                  </a:schemeClr>
                </a:solidFill>
              </a:rPr>
              <a:t>Low</a:t>
            </a:r>
          </a:p>
          <a:p>
            <a:pPr>
              <a:defRPr/>
            </a:pPr>
            <a:r>
              <a:rPr lang="en-IN" sz="2800" b="1" dirty="0">
                <a:solidFill>
                  <a:schemeClr val="bg1">
                    <a:lumMod val="65000"/>
                  </a:schemeClr>
                </a:solidFill>
              </a:rPr>
              <a:t>Low</a:t>
            </a:r>
          </a:p>
          <a:p>
            <a:pPr>
              <a:defRPr/>
            </a:pPr>
            <a:r>
              <a:rPr lang="en-IN" sz="2800" b="1" dirty="0">
                <a:solidFill>
                  <a:srgbClr val="FFC000"/>
                </a:solidFill>
              </a:rPr>
              <a:t>High</a:t>
            </a:r>
          </a:p>
          <a:p>
            <a:pPr>
              <a:defRPr/>
            </a:pPr>
            <a:r>
              <a:rPr lang="en-IN" sz="2800" b="1" dirty="0">
                <a:solidFill>
                  <a:srgbClr val="FFC000"/>
                </a:solidFill>
              </a:rPr>
              <a:t>High</a:t>
            </a:r>
          </a:p>
          <a:p>
            <a:pPr>
              <a:defRPr/>
            </a:pPr>
            <a:r>
              <a:rPr lang="en-IN" sz="2800" b="1" dirty="0">
                <a:solidFill>
                  <a:srgbClr val="FF0000"/>
                </a:solidFill>
              </a:rPr>
              <a:t>Moderate</a:t>
            </a:r>
          </a:p>
        </p:txBody>
      </p:sp>
      <p:sp>
        <p:nvSpPr>
          <p:cNvPr id="41989" name="TextBox 5">
            <a:extLst>
              <a:ext uri="{FF2B5EF4-FFF2-40B4-BE49-F238E27FC236}">
                <a16:creationId xmlns:a16="http://schemas.microsoft.com/office/drawing/2014/main" id="{D5CC0356-8791-4A32-AF3D-4A4D54301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188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Source: </a:t>
            </a: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  <a:hlinkClick r:id="rId3"/>
              </a:rPr>
              <a:t>Improving Students’ Learning with Effective Learning Techniques</a:t>
            </a:r>
            <a:r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t>, Psychological Science in the Public Interest, Vol. 14, 2013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D4F420F-3615-41E0-983F-77FA49C063CE}"/>
              </a:ext>
            </a:extLst>
          </p:cNvPr>
          <p:cNvSpPr/>
          <p:nvPr/>
        </p:nvSpPr>
        <p:spPr>
          <a:xfrm>
            <a:off x="609600" y="4724400"/>
            <a:ext cx="5715000" cy="838200"/>
          </a:xfrm>
          <a:prstGeom prst="roundRect">
            <a:avLst/>
          </a:prstGeo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C000"/>
                </a:solidFill>
              </a:rPr>
              <a:t>Practice Testing</a:t>
            </a:r>
          </a:p>
        </p:txBody>
      </p:sp>
      <p:pic>
        <p:nvPicPr>
          <p:cNvPr id="4198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37338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Box 2"/>
          <p:cNvSpPr txBox="1">
            <a:spLocks noChangeArrowheads="1"/>
          </p:cNvSpPr>
          <p:nvPr/>
        </p:nvSpPr>
        <p:spPr bwMode="auto">
          <a:xfrm>
            <a:off x="4876800" y="1981200"/>
            <a:ext cx="342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 sz="3600" dirty="0">
                <a:solidFill>
                  <a:schemeClr val="bg1"/>
                </a:solidFill>
              </a:rPr>
              <a:t>Effect size =0.74</a:t>
            </a:r>
          </a:p>
        </p:txBody>
      </p:sp>
      <p:sp>
        <p:nvSpPr>
          <p:cNvPr id="41989" name="AutoShape 5" descr="{\displaystyle d={\frac {{\bar {x}}_{1}-{\bar {x}}_{2}}{s}}={\frac {\mu _{1}-\mu _{2}}{s}}.}"/>
          <p:cNvSpPr>
            <a:spLocks noChangeAspect="1" noChangeArrowheads="1"/>
          </p:cNvSpPr>
          <p:nvPr/>
        </p:nvSpPr>
        <p:spPr bwMode="auto">
          <a:xfrm>
            <a:off x="5410200" y="3598863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667" t="10710" r="28333" b="22756"/>
          <a:stretch/>
        </p:blipFill>
        <p:spPr>
          <a:xfrm>
            <a:off x="5105400" y="2895600"/>
            <a:ext cx="2819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22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C000"/>
                </a:solidFill>
              </a:rPr>
              <a:t>Distributed Practice</a:t>
            </a:r>
          </a:p>
        </p:txBody>
      </p:sp>
      <p:pic>
        <p:nvPicPr>
          <p:cNvPr id="43011" name="Picture 7" descr="http://blog.learningelevated.com/wp-content/uploads/2010/11/Con-vs-dist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790755"/>
            <a:ext cx="54483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ChangeArrowheads="1"/>
          </p:cNvSpPr>
          <p:nvPr/>
        </p:nvSpPr>
        <p:spPr bwMode="auto">
          <a:xfrm>
            <a:off x="0" y="6197600"/>
            <a:ext cx="8991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Source: </a:t>
            </a:r>
            <a:r>
              <a:rPr lang="en-US" altLang="en-US">
                <a:solidFill>
                  <a:schemeClr val="bg1"/>
                </a:solidFill>
                <a:hlinkClick r:id="rId3"/>
              </a:rPr>
              <a:t>http://blog.learningelevated.com/archives/62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5791200" y="2514600"/>
            <a:ext cx="3352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 sz="3600" dirty="0">
                <a:solidFill>
                  <a:schemeClr val="bg1"/>
                </a:solidFill>
              </a:rPr>
              <a:t>Effect size=0.46</a:t>
            </a:r>
          </a:p>
        </p:txBody>
      </p:sp>
    </p:spTree>
    <p:extLst>
      <p:ext uri="{BB962C8B-B14F-4D97-AF65-F5344CB8AC3E}">
        <p14:creationId xmlns:p14="http://schemas.microsoft.com/office/powerpoint/2010/main" val="4217258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0" y="152400"/>
            <a:ext cx="9067800" cy="1998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028700" indent="-5715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IN" altLang="en-US" sz="4400" dirty="0">
                <a:solidFill>
                  <a:srgbClr val="FFC000"/>
                </a:solidFill>
              </a:rPr>
              <a:t>Universal Design for Learning (UDL)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8669FD-4BDC-409F-97FD-1458365D5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524000"/>
            <a:ext cx="4495800" cy="31470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125095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C000"/>
                </a:solidFill>
              </a:rPr>
              <a:t>The Trinity of UDL</a:t>
            </a: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0" y="1761240"/>
            <a:ext cx="9067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buChar char="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1028700" indent="-57150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457200" lvl="1" indent="0" algn="ctr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IN" alt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1. Multiple means of representation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0" y="650875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Source: </a:t>
            </a:r>
            <a:r>
              <a:rPr lang="en-US" altLang="en-US" sz="1800">
                <a:solidFill>
                  <a:srgbClr val="FFFFFF"/>
                </a:solidFill>
                <a:hlinkClick r:id="rId3"/>
              </a:rPr>
              <a:t>National Center on Universal Design for Learning</a:t>
            </a: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4098" name="Picture 2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79312"/>
            <a:ext cx="14859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100" y="4319331"/>
            <a:ext cx="9067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</a:rPr>
              <a:t>What – Recognition network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125095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C000"/>
                </a:solidFill>
              </a:rPr>
              <a:t>The Trinity of UDL</a:t>
            </a: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9939" y="1626520"/>
            <a:ext cx="9084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buChar char="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1028700" indent="-57150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457200" lvl="1" indent="0" algn="ctr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IN" alt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2. Multiple means of action and expression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0" y="650875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FF"/>
                </a:solidFill>
              </a:rPr>
              <a:t>Source: </a:t>
            </a:r>
            <a:r>
              <a:rPr lang="en-US" altLang="en-US" sz="1800" dirty="0">
                <a:solidFill>
                  <a:srgbClr val="FFFFFF"/>
                </a:solidFill>
                <a:hlinkClick r:id="rId3"/>
              </a:rPr>
              <a:t>National Center on Universal Design for Learning</a:t>
            </a:r>
            <a:endParaRPr lang="en-US" altLang="en-US" sz="1800" dirty="0">
              <a:solidFill>
                <a:srgbClr val="FFFFFF"/>
              </a:solidFill>
            </a:endParaRPr>
          </a:p>
        </p:txBody>
      </p:sp>
      <p:pic>
        <p:nvPicPr>
          <p:cNvPr id="4100" name="Picture 4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7" y="2514600"/>
            <a:ext cx="14954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-23854" y="4434913"/>
            <a:ext cx="9125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</a:rPr>
              <a:t>How – Strategic Network</a:t>
            </a:r>
          </a:p>
        </p:txBody>
      </p:sp>
    </p:spTree>
    <p:extLst>
      <p:ext uri="{BB962C8B-B14F-4D97-AF65-F5344CB8AC3E}">
        <p14:creationId xmlns:p14="http://schemas.microsoft.com/office/powerpoint/2010/main" val="983007378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125095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C000"/>
                </a:solidFill>
              </a:rPr>
              <a:t>The Trinity of UDL</a:t>
            </a: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0" y="1615559"/>
            <a:ext cx="9067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buChar char="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1028700" indent="-57150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457200" lvl="1" indent="0" algn="ctr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IN" alt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3. Multiple means of engagement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0" y="650875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Source: </a:t>
            </a:r>
            <a:r>
              <a:rPr lang="en-US" altLang="en-US" sz="1800">
                <a:solidFill>
                  <a:srgbClr val="FFFFFF"/>
                </a:solidFill>
                <a:hlinkClick r:id="rId3"/>
              </a:rPr>
              <a:t>National Center on Universal Design for Learning</a:t>
            </a: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4102" name="Picture 6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2555082"/>
            <a:ext cx="1524000" cy="14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4143549"/>
            <a:ext cx="9067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</a:rPr>
              <a:t>Why – Affective Network</a:t>
            </a:r>
          </a:p>
        </p:txBody>
      </p:sp>
    </p:spTree>
    <p:extLst>
      <p:ext uri="{BB962C8B-B14F-4D97-AF65-F5344CB8AC3E}">
        <p14:creationId xmlns:p14="http://schemas.microsoft.com/office/powerpoint/2010/main" val="2908999109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34C81-2DA3-49E4-B853-A09851542E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2514600"/>
            <a:ext cx="9032875" cy="16732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7200" dirty="0">
                <a:solidFill>
                  <a:schemeClr val="bg2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QUESTIONS?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E54E2BF-C1F5-4984-84C3-A3E71ABA6D9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510" y="5181600"/>
            <a:ext cx="8991600" cy="15968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Autar Kaw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http://AutarKaw.com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@</a:t>
            </a:r>
            <a:r>
              <a:rPr lang="en-US" altLang="en-US" sz="2400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numericalguy</a:t>
            </a: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University of South Florida</a:t>
            </a:r>
          </a:p>
        </p:txBody>
      </p:sp>
      <p:sp>
        <p:nvSpPr>
          <p:cNvPr id="67588" name="Rectangle 2">
            <a:extLst>
              <a:ext uri="{FF2B5EF4-FFF2-40B4-BE49-F238E27FC236}">
                <a16:creationId xmlns:a16="http://schemas.microsoft.com/office/drawing/2014/main" id="{47E16FA2-0435-47BD-8E9D-352138388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304800"/>
            <a:ext cx="9067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FFC000"/>
                </a:solidFill>
              </a:rPr>
              <a:t>How Effective is the Flipped Classroom?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ASPOLLED" val="D819DE2BCE324A6191434A3176EB0D41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4205</TotalTime>
  <Words>604</Words>
  <Application>Microsoft Office PowerPoint</Application>
  <PresentationFormat>On-screen Show (4:3)</PresentationFormat>
  <Paragraphs>129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Rounded MT Bold</vt:lpstr>
      <vt:lpstr>Calibri</vt:lpstr>
      <vt:lpstr>Cambria Math</vt:lpstr>
      <vt:lpstr>Corbel</vt:lpstr>
      <vt:lpstr>Wingdings</vt:lpstr>
      <vt:lpstr>Office Theme</vt:lpstr>
      <vt:lpstr>How Effective is the Flipped Classroom?</vt:lpstr>
      <vt:lpstr>Attention vs. Time elapsed</vt:lpstr>
      <vt:lpstr>Resetting the Attention</vt:lpstr>
      <vt:lpstr>Active Learning</vt:lpstr>
      <vt:lpstr>Flipped Learning</vt:lpstr>
      <vt:lpstr>Why teach the flipped class?</vt:lpstr>
      <vt:lpstr>Flipped vs Blended (effect size)</vt:lpstr>
      <vt:lpstr>Why not compare to traditional classroom?</vt:lpstr>
      <vt:lpstr>Expected Course Outcomes</vt:lpstr>
      <vt:lpstr>Using Adaptive Learning to Improve Flipped Classroom</vt:lpstr>
      <vt:lpstr>Effect Size For Final Exam (Higher Order)</vt:lpstr>
      <vt:lpstr>Ten Common Learning Techniques</vt:lpstr>
      <vt:lpstr>Practice Testing</vt:lpstr>
      <vt:lpstr>Distributed Practice</vt:lpstr>
      <vt:lpstr>PowerPoint Presentation</vt:lpstr>
      <vt:lpstr>The Trinity of UDL</vt:lpstr>
      <vt:lpstr>The Trinity of UDL</vt:lpstr>
      <vt:lpstr>The Trinity of UDL</vt:lpstr>
      <vt:lpstr>QUESTIONS?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Reflections of an Ordinary Man for the Millennial Generation</dc:title>
  <dc:creator>Kaw, Autar</dc:creator>
  <cp:lastModifiedBy>Kaw, Autar</cp:lastModifiedBy>
  <cp:revision>186</cp:revision>
  <cp:lastPrinted>2017-02-17T19:13:15Z</cp:lastPrinted>
  <dcterms:created xsi:type="dcterms:W3CDTF">2014-03-03T15:46:15Z</dcterms:created>
  <dcterms:modified xsi:type="dcterms:W3CDTF">2019-07-17T15:13:27Z</dcterms:modified>
</cp:coreProperties>
</file>