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98" r:id="rId2"/>
    <p:sldId id="299" r:id="rId3"/>
    <p:sldId id="310" r:id="rId4"/>
    <p:sldId id="311" r:id="rId5"/>
    <p:sldId id="300" r:id="rId6"/>
    <p:sldId id="318" r:id="rId7"/>
    <p:sldId id="303" r:id="rId8"/>
    <p:sldId id="304" r:id="rId9"/>
    <p:sldId id="302" r:id="rId10"/>
    <p:sldId id="312" r:id="rId11"/>
    <p:sldId id="305" r:id="rId12"/>
    <p:sldId id="306" r:id="rId13"/>
    <p:sldId id="307" r:id="rId14"/>
    <p:sldId id="313" r:id="rId15"/>
    <p:sldId id="295" r:id="rId16"/>
    <p:sldId id="308" r:id="rId17"/>
  </p:sldIdLst>
  <p:sldSz cx="9144000" cy="6858000" type="screen4x3"/>
  <p:notesSz cx="6858000" cy="9144000"/>
  <p:custDataLst>
    <p:tags r:id="rId19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1248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0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82A6541-1C06-4687-8056-C863B85D10EF}" type="doc">
      <dgm:prSet loTypeId="urn:diagrams.loki3.com/TabbedArc+Icon" loCatId="relationship" qsTypeId="urn:microsoft.com/office/officeart/2005/8/quickstyle/simple1" qsCatId="simple" csTypeId="urn:microsoft.com/office/officeart/2005/8/colors/accent1_2" csCatId="accent1" phldr="1"/>
      <dgm:spPr/>
    </dgm:pt>
    <dgm:pt modelId="{E06826F1-D1C7-422A-B183-8EA306732FCE}">
      <dgm:prSet phldrT="[Text]"/>
      <dgm:spPr/>
      <dgm:t>
        <a:bodyPr/>
        <a:lstStyle/>
        <a:p>
          <a:r>
            <a:rPr lang="en-US" dirty="0" smtClean="0">
              <a:solidFill>
                <a:srgbClr val="FFFF00"/>
              </a:solidFill>
            </a:rPr>
            <a:t>Before Class</a:t>
          </a:r>
          <a:endParaRPr lang="en-US" dirty="0">
            <a:solidFill>
              <a:srgbClr val="FFFF00"/>
            </a:solidFill>
          </a:endParaRPr>
        </a:p>
      </dgm:t>
    </dgm:pt>
    <dgm:pt modelId="{FCD5478F-C59A-4A4F-AB88-9A741643A545}" type="parTrans" cxnId="{1A624845-0890-406B-83B6-445A9C62D183}">
      <dgm:prSet/>
      <dgm:spPr/>
      <dgm:t>
        <a:bodyPr/>
        <a:lstStyle/>
        <a:p>
          <a:endParaRPr lang="en-US"/>
        </a:p>
      </dgm:t>
    </dgm:pt>
    <dgm:pt modelId="{AA5E2FF3-9272-4CFB-B724-1AA70506B19F}" type="sibTrans" cxnId="{1A624845-0890-406B-83B6-445A9C62D183}">
      <dgm:prSet/>
      <dgm:spPr/>
      <dgm:t>
        <a:bodyPr/>
        <a:lstStyle/>
        <a:p>
          <a:endParaRPr lang="en-US"/>
        </a:p>
      </dgm:t>
    </dgm:pt>
    <dgm:pt modelId="{E6578E04-1336-47D9-AEBD-5197A20AE3E3}">
      <dgm:prSet phldrT="[Text]"/>
      <dgm:spPr/>
      <dgm:t>
        <a:bodyPr/>
        <a:lstStyle/>
        <a:p>
          <a:r>
            <a:rPr lang="en-US" dirty="0" smtClean="0">
              <a:solidFill>
                <a:srgbClr val="FFFF00"/>
              </a:solidFill>
            </a:rPr>
            <a:t>In Class</a:t>
          </a:r>
          <a:endParaRPr lang="en-US" dirty="0">
            <a:solidFill>
              <a:srgbClr val="FFFF00"/>
            </a:solidFill>
          </a:endParaRPr>
        </a:p>
      </dgm:t>
    </dgm:pt>
    <dgm:pt modelId="{9525F387-D925-4818-8BBE-F209A18C7FEC}" type="parTrans" cxnId="{A0437B20-4BC8-4CA9-8F4C-FB9E05B269E7}">
      <dgm:prSet/>
      <dgm:spPr/>
      <dgm:t>
        <a:bodyPr/>
        <a:lstStyle/>
        <a:p>
          <a:endParaRPr lang="en-US"/>
        </a:p>
      </dgm:t>
    </dgm:pt>
    <dgm:pt modelId="{046780B5-E9B8-4685-B430-C19F3ADDB499}" type="sibTrans" cxnId="{A0437B20-4BC8-4CA9-8F4C-FB9E05B269E7}">
      <dgm:prSet/>
      <dgm:spPr/>
      <dgm:t>
        <a:bodyPr/>
        <a:lstStyle/>
        <a:p>
          <a:endParaRPr lang="en-US"/>
        </a:p>
      </dgm:t>
    </dgm:pt>
    <dgm:pt modelId="{622DE3C7-5EA3-4F7D-A8F0-0C0F3D0204AE}">
      <dgm:prSet phldrT="[Text]"/>
      <dgm:spPr/>
      <dgm:t>
        <a:bodyPr/>
        <a:lstStyle/>
        <a:p>
          <a:r>
            <a:rPr lang="en-US" dirty="0" smtClean="0">
              <a:solidFill>
                <a:srgbClr val="FFFF00"/>
              </a:solidFill>
            </a:rPr>
            <a:t>After Class</a:t>
          </a:r>
          <a:endParaRPr lang="en-US" dirty="0">
            <a:solidFill>
              <a:srgbClr val="FFFF00"/>
            </a:solidFill>
          </a:endParaRPr>
        </a:p>
      </dgm:t>
    </dgm:pt>
    <dgm:pt modelId="{1C170FA3-B3A3-475C-A6BE-B0704046D58E}" type="parTrans" cxnId="{60B9CA38-F8F8-448D-BA30-0B6D6018862A}">
      <dgm:prSet/>
      <dgm:spPr/>
      <dgm:t>
        <a:bodyPr/>
        <a:lstStyle/>
        <a:p>
          <a:endParaRPr lang="en-US"/>
        </a:p>
      </dgm:t>
    </dgm:pt>
    <dgm:pt modelId="{8939D658-FE5E-4A4A-9708-E4CAB997E4D9}" type="sibTrans" cxnId="{60B9CA38-F8F8-448D-BA30-0B6D6018862A}">
      <dgm:prSet/>
      <dgm:spPr/>
      <dgm:t>
        <a:bodyPr/>
        <a:lstStyle/>
        <a:p>
          <a:endParaRPr lang="en-US"/>
        </a:p>
      </dgm:t>
    </dgm:pt>
    <dgm:pt modelId="{3E14619E-56FD-4D8E-A005-ABC54A285395}" type="pres">
      <dgm:prSet presAssocID="{D82A6541-1C06-4687-8056-C863B85D10EF}" presName="Name0" presStyleCnt="0">
        <dgm:presLayoutVars>
          <dgm:dir/>
          <dgm:resizeHandles val="exact"/>
        </dgm:presLayoutVars>
      </dgm:prSet>
      <dgm:spPr/>
    </dgm:pt>
    <dgm:pt modelId="{99DF219C-79DA-489E-B434-ABE7FEC9CAB6}" type="pres">
      <dgm:prSet presAssocID="{E06826F1-D1C7-422A-B183-8EA306732FCE}" presName="twoplus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36C80D-4CC7-4D5D-97D4-8847942BD828}" type="pres">
      <dgm:prSet presAssocID="{E6578E04-1336-47D9-AEBD-5197A20AE3E3}" presName="twoplus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48E2A5-47EF-499C-9527-261DDB5B45F2}" type="pres">
      <dgm:prSet presAssocID="{622DE3C7-5EA3-4F7D-A8F0-0C0F3D0204AE}" presName="twoplus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0B9CA38-F8F8-448D-BA30-0B6D6018862A}" srcId="{D82A6541-1C06-4687-8056-C863B85D10EF}" destId="{622DE3C7-5EA3-4F7D-A8F0-0C0F3D0204AE}" srcOrd="2" destOrd="0" parTransId="{1C170FA3-B3A3-475C-A6BE-B0704046D58E}" sibTransId="{8939D658-FE5E-4A4A-9708-E4CAB997E4D9}"/>
    <dgm:cxn modelId="{49F9BE85-847A-4E54-8768-D4E6BC264A81}" type="presOf" srcId="{E6578E04-1336-47D9-AEBD-5197A20AE3E3}" destId="{0436C80D-4CC7-4D5D-97D4-8847942BD828}" srcOrd="0" destOrd="0" presId="urn:diagrams.loki3.com/TabbedArc+Icon"/>
    <dgm:cxn modelId="{486F8055-13A5-459E-A9C8-73D40A926E7D}" type="presOf" srcId="{E06826F1-D1C7-422A-B183-8EA306732FCE}" destId="{99DF219C-79DA-489E-B434-ABE7FEC9CAB6}" srcOrd="0" destOrd="0" presId="urn:diagrams.loki3.com/TabbedArc+Icon"/>
    <dgm:cxn modelId="{FEC315F0-E18A-45F4-B125-920CB910F31A}" type="presOf" srcId="{D82A6541-1C06-4687-8056-C863B85D10EF}" destId="{3E14619E-56FD-4D8E-A005-ABC54A285395}" srcOrd="0" destOrd="0" presId="urn:diagrams.loki3.com/TabbedArc+Icon"/>
    <dgm:cxn modelId="{6351AAF6-FD61-4929-ADC1-73D203B8968F}" type="presOf" srcId="{622DE3C7-5EA3-4F7D-A8F0-0C0F3D0204AE}" destId="{7048E2A5-47EF-499C-9527-261DDB5B45F2}" srcOrd="0" destOrd="0" presId="urn:diagrams.loki3.com/TabbedArc+Icon"/>
    <dgm:cxn modelId="{1A624845-0890-406B-83B6-445A9C62D183}" srcId="{D82A6541-1C06-4687-8056-C863B85D10EF}" destId="{E06826F1-D1C7-422A-B183-8EA306732FCE}" srcOrd="0" destOrd="0" parTransId="{FCD5478F-C59A-4A4F-AB88-9A741643A545}" sibTransId="{AA5E2FF3-9272-4CFB-B724-1AA70506B19F}"/>
    <dgm:cxn modelId="{A0437B20-4BC8-4CA9-8F4C-FB9E05B269E7}" srcId="{D82A6541-1C06-4687-8056-C863B85D10EF}" destId="{E6578E04-1336-47D9-AEBD-5197A20AE3E3}" srcOrd="1" destOrd="0" parTransId="{9525F387-D925-4818-8BBE-F209A18C7FEC}" sibTransId="{046780B5-E9B8-4685-B430-C19F3ADDB499}"/>
    <dgm:cxn modelId="{18733681-0B36-4DAD-AB79-0EC1088BC7B3}" type="presParOf" srcId="{3E14619E-56FD-4D8E-A005-ABC54A285395}" destId="{99DF219C-79DA-489E-B434-ABE7FEC9CAB6}" srcOrd="0" destOrd="0" presId="urn:diagrams.loki3.com/TabbedArc+Icon"/>
    <dgm:cxn modelId="{E4C97460-20DB-4F42-BABE-667F7DAE6A79}" type="presParOf" srcId="{3E14619E-56FD-4D8E-A005-ABC54A285395}" destId="{0436C80D-4CC7-4D5D-97D4-8847942BD828}" srcOrd="1" destOrd="0" presId="urn:diagrams.loki3.com/TabbedArc+Icon"/>
    <dgm:cxn modelId="{B06942C5-5C92-4E94-80A9-4DA951CA2256}" type="presParOf" srcId="{3E14619E-56FD-4D8E-A005-ABC54A285395}" destId="{7048E2A5-47EF-499C-9527-261DDB5B45F2}" srcOrd="2" destOrd="0" presId="urn:diagrams.loki3.com/TabbedArc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DF219C-79DA-489E-B434-ABE7FEC9CAB6}">
      <dsp:nvSpPr>
        <dsp:cNvPr id="0" name=""/>
        <dsp:cNvSpPr/>
      </dsp:nvSpPr>
      <dsp:spPr>
        <a:xfrm rot="19200000">
          <a:off x="1677" y="2140677"/>
          <a:ext cx="2076263" cy="1349571"/>
        </a:xfrm>
        <a:prstGeom prst="round2Same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53340" rIns="160020" bIns="5334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200" kern="1200" dirty="0" smtClean="0">
              <a:solidFill>
                <a:srgbClr val="FFFF00"/>
              </a:solidFill>
            </a:rPr>
            <a:t>Before Class</a:t>
          </a:r>
          <a:endParaRPr lang="en-US" sz="4200" kern="1200" dirty="0">
            <a:solidFill>
              <a:srgbClr val="FFFF00"/>
            </a:solidFill>
          </a:endParaRPr>
        </a:p>
      </dsp:txBody>
      <dsp:txXfrm>
        <a:off x="88732" y="2198851"/>
        <a:ext cx="1944501" cy="1283690"/>
      </dsp:txXfrm>
    </dsp:sp>
    <dsp:sp modelId="{0436C80D-4CC7-4D5D-97D4-8847942BD828}">
      <dsp:nvSpPr>
        <dsp:cNvPr id="0" name=""/>
        <dsp:cNvSpPr/>
      </dsp:nvSpPr>
      <dsp:spPr>
        <a:xfrm>
          <a:off x="2352768" y="1284950"/>
          <a:ext cx="2076263" cy="1349571"/>
        </a:xfrm>
        <a:prstGeom prst="round2Same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53340" rIns="160020" bIns="5334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200" kern="1200" dirty="0" smtClean="0">
              <a:solidFill>
                <a:srgbClr val="FFFF00"/>
              </a:solidFill>
            </a:rPr>
            <a:t>In Class</a:t>
          </a:r>
          <a:endParaRPr lang="en-US" sz="4200" kern="1200" dirty="0">
            <a:solidFill>
              <a:srgbClr val="FFFF00"/>
            </a:solidFill>
          </a:endParaRPr>
        </a:p>
      </dsp:txBody>
      <dsp:txXfrm>
        <a:off x="2418649" y="1350831"/>
        <a:ext cx="1944501" cy="1283690"/>
      </dsp:txXfrm>
    </dsp:sp>
    <dsp:sp modelId="{7048E2A5-47EF-499C-9527-261DDB5B45F2}">
      <dsp:nvSpPr>
        <dsp:cNvPr id="0" name=""/>
        <dsp:cNvSpPr/>
      </dsp:nvSpPr>
      <dsp:spPr>
        <a:xfrm rot="2400000">
          <a:off x="4703858" y="2140677"/>
          <a:ext cx="2076263" cy="1349571"/>
        </a:xfrm>
        <a:prstGeom prst="round2Same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53340" rIns="160020" bIns="5334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200" kern="1200" dirty="0" smtClean="0">
              <a:solidFill>
                <a:srgbClr val="FFFF00"/>
              </a:solidFill>
            </a:rPr>
            <a:t>After Class</a:t>
          </a:r>
          <a:endParaRPr lang="en-US" sz="4200" kern="1200" dirty="0">
            <a:solidFill>
              <a:srgbClr val="FFFF00"/>
            </a:solidFill>
          </a:endParaRPr>
        </a:p>
      </dsp:txBody>
      <dsp:txXfrm>
        <a:off x="4748565" y="2198851"/>
        <a:ext cx="1944501" cy="12836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diagrams.loki3.com/TabbedArc+Icon">
  <dgm:title val="Tabbed Arc"/>
  <dgm:desc val="Use to show a set of related items arcing over a common area.  Best with small amounts of text."/>
  <dgm:catLst>
    <dgm:cat type="relationship" pri="20500"/>
    <dgm:cat type="officeonline" pri="4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1">
        <dgm:alg type="cycle"/>
      </dgm:if>
      <dgm:else name="Name3">
        <dgm:choose name="Name4">
          <dgm:if name="Name5" axis="ch" ptType="node" func="cnt" op="lte" val="3">
            <dgm:choose name="Name6">
              <dgm:if name="Name7" func="var" arg="dir" op="equ" val="norm">
                <dgm:alg type="cycle">
                  <dgm:param type="stAng" val="-40"/>
                  <dgm:param type="spanAng" val="80"/>
                  <dgm:param type="rotPath" val="alongPath"/>
                </dgm:alg>
              </dgm:if>
              <dgm:else name="Name8">
                <dgm:alg type="cycle">
                  <dgm:param type="stAng" val="40"/>
                  <dgm:param type="spanAng" val="-80"/>
                  <dgm:param type="rotPath" val="alongPath"/>
                </dgm:alg>
              </dgm:else>
            </dgm:choose>
          </dgm:if>
          <dgm:else name="Name9">
            <dgm:choose name="Name10">
              <dgm:if name="Name11" func="var" arg="dir" op="equ" val="norm">
                <dgm:alg type="cycle">
                  <dgm:param type="stAng" val="-60"/>
                  <dgm:param type="spanAng" val="120"/>
                  <dgm:param type="rotPath" val="alongPath"/>
                </dgm:alg>
              </dgm:if>
              <dgm:else name="Name12">
                <dgm:alg type="cycle">
                  <dgm:param type="stAng" val="60"/>
                  <dgm:param type="spanAng" val="-120"/>
                  <dgm:param type="rotPath" val="alongPath"/>
                </dgm:alg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hoose name="Name13">
      <dgm:if name="Name14" axis="ch" ptType="node" func="cnt" op="equ" val="2">
        <dgm:constrLst>
          <dgm:constr type="w" for="ch" ptType="node" refType="w"/>
          <dgm:constr type="primFontSz" for="ch" ptType="node" op="equ" val="65"/>
          <dgm:constr type="sibSp" refType="w" fact="0.22"/>
        </dgm:constrLst>
      </dgm:if>
      <dgm:else name="Name15">
        <dgm:constrLst>
          <dgm:constr type="w" for="ch" ptType="node" refType="w"/>
          <dgm:constr type="primFontSz" for="ch" ptType="node" op="equ" val="65"/>
          <dgm:constr type="sibSp" refType="w" fact="0.14"/>
        </dgm:constrLst>
      </dgm:else>
    </dgm:choose>
    <dgm:ruleLst/>
    <dgm:forEach name="Name16" axis="ch" ptType="node">
      <dgm:choose name="Name17">
        <dgm:if name="Name18" axis="par ch" ptType="doc node" func="cnt" op="equ" val="1">
          <dgm:layoutNode name="one">
            <dgm:varLst>
              <dgm:bulletEnabled val="1"/>
            </dgm:varLst>
            <dgm:alg type="tx"/>
            <dgm:shape xmlns:r="http://schemas.openxmlformats.org/officeDocument/2006/relationships" type="round2SameRect" r:blip="">
              <dgm:adjLst/>
            </dgm:shape>
            <dgm:presOf axis="desOrSelf" ptType="node"/>
            <dgm:constrLst>
              <dgm:constr type="h" refType="w" fact="0.65"/>
              <dgm:constr type="tMarg" refType="primFontSz" fact="0.1"/>
              <dgm:constr type="bMarg" refType="primFontSz" fact="0.1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9">
          <dgm:layoutNode name="twoplus">
            <dgm:varLst>
              <dgm:bulletEnabled val="1"/>
            </dgm:varLst>
            <dgm:alg type="tx">
              <dgm:param type="autoTxRot" val="grav"/>
            </dgm:alg>
            <dgm:shape xmlns:r="http://schemas.openxmlformats.org/officeDocument/2006/relationships" type="round2SameRect" r:blip="">
              <dgm:adjLst/>
            </dgm:shape>
            <dgm:presOf axis="desOrSelf" ptType="node"/>
            <dgm:constrLst>
              <dgm:constr type="h" refType="w" fact="0.65"/>
              <dgm:constr type="tMarg" refType="primFontSz" fact="0.1"/>
              <dgm:constr type="bMarg" refType="primFontSz" fact="0.1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6D31053-F5EF-42DD-8745-482D25BA42BD}" type="datetimeFigureOut">
              <a:rPr lang="en-US" altLang="en-US"/>
              <a:pPr>
                <a:defRPr/>
              </a:pPr>
              <a:t>8/21/2014</a:t>
            </a:fld>
            <a:endParaRPr lang="en-US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96186E1-9063-4AE2-9601-D3D1F9D02DB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414489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01675" indent="-2698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081088" indent="-2159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512888" indent="-2159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1944688" indent="-2159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401888" indent="-2159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859088" indent="-2159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316288" indent="-2159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773488" indent="-2159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F5E75CCA-AB0F-4862-A4FD-2CED58138F1B}" type="slidenum">
              <a:rPr lang="en-US" altLang="en-US" smtClean="0">
                <a:latin typeface="Arial" pitchFamily="34" charset="0"/>
              </a:rPr>
              <a:pPr eaLnBrk="1" hangingPunct="1">
                <a:spcBef>
                  <a:spcPct val="0"/>
                </a:spcBef>
              </a:pPr>
              <a:t>1</a:t>
            </a:fld>
            <a:endParaRPr lang="en-US" altLang="en-US" smtClean="0">
              <a:latin typeface="Arial" pitchFamily="34" charset="0"/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>
              <a:latin typeface="Arial" pitchFamily="34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499400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>
              <a:ea typeface="ＭＳ Ｐゴシック" charset="-128"/>
            </a:endParaRPr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D6730415-850A-4BBB-87D5-6926ADAE9B20}" type="slidenum">
              <a:rPr lang="en-US" altLang="en-US" smtClean="0"/>
              <a:pPr eaLnBrk="1" hangingPunct="1">
                <a:spcBef>
                  <a:spcPct val="0"/>
                </a:spcBef>
              </a:pPr>
              <a:t>5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30639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>
              <a:ea typeface="ＭＳ Ｐゴシック" charset="-128"/>
            </a:endParaRPr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807E29B7-E0B4-40B1-A565-0B9BCC7A4AB7}" type="slidenum">
              <a:rPr lang="en-US" altLang="en-US" smtClean="0"/>
              <a:pPr eaLnBrk="1" hangingPunct="1">
                <a:spcBef>
                  <a:spcPct val="0"/>
                </a:spcBef>
              </a:pPr>
              <a:t>6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9213827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>
              <a:ea typeface="ＭＳ Ｐゴシック" charset="-128"/>
            </a:endParaRPr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FC317274-BB88-45CB-99B6-272497856B34}" type="slidenum">
              <a:rPr lang="en-US" altLang="en-US" smtClean="0"/>
              <a:pPr eaLnBrk="1" hangingPunct="1">
                <a:spcBef>
                  <a:spcPct val="0"/>
                </a:spcBef>
              </a:pPr>
              <a:t>7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1812899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>
              <a:ea typeface="ＭＳ Ｐゴシック" charset="-128"/>
            </a:endParaRPr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0F2ABFBF-5EC5-4C17-BD30-6322E245DB67}" type="slidenum">
              <a:rPr lang="en-US" altLang="en-US" smtClean="0"/>
              <a:pPr eaLnBrk="1" hangingPunct="1">
                <a:spcBef>
                  <a:spcPct val="0"/>
                </a:spcBef>
              </a:pPr>
              <a:t>8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7636856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>
              <a:ea typeface="ＭＳ Ｐゴシック" charset="-128"/>
            </a:endParaRPr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B84E97C9-9574-41BB-8BA8-E935DE85E897}" type="slidenum">
              <a:rPr lang="en-US" altLang="en-US" smtClean="0"/>
              <a:pPr eaLnBrk="1" hangingPunct="1">
                <a:spcBef>
                  <a:spcPct val="0"/>
                </a:spcBef>
              </a:pPr>
              <a:t>9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6315339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>
              <a:ea typeface="ＭＳ Ｐゴシック" charset="-128"/>
            </a:endParaRPr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9702CED5-F104-4D8F-AD9E-3F05EFD3D47C}" type="slidenum">
              <a:rPr lang="en-US" altLang="en-US" smtClean="0"/>
              <a:pPr eaLnBrk="1" hangingPunct="1">
                <a:spcBef>
                  <a:spcPct val="0"/>
                </a:spcBef>
              </a:pPr>
              <a:t>11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8182153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>
              <a:ea typeface="ＭＳ Ｐゴシック" charset="-128"/>
            </a:endParaRPr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5FE141CE-13B3-4092-9FE2-A998C86398EF}" type="slidenum">
              <a:rPr lang="en-US" altLang="en-US" smtClean="0"/>
              <a:pPr eaLnBrk="1" hangingPunct="1">
                <a:spcBef>
                  <a:spcPct val="0"/>
                </a:spcBef>
              </a:pPr>
              <a:t>12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5952086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>
              <a:ea typeface="ＭＳ Ｐゴシック" charset="-128"/>
            </a:endParaRPr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6EF119F9-1E99-4B5E-A5CE-81E04738678A}" type="slidenum">
              <a:rPr lang="en-US" altLang="en-US" smtClean="0"/>
              <a:pPr eaLnBrk="1" hangingPunct="1">
                <a:spcBef>
                  <a:spcPct val="0"/>
                </a:spcBef>
              </a:pPr>
              <a:t>13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3671179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>
              <a:ea typeface="ＭＳ Ｐゴシック" charset="-128"/>
            </a:endParaRPr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AB34AC7C-70EC-42C7-A0CA-0780F086C959}" type="slidenum">
              <a:rPr lang="en-US" altLang="en-US" smtClean="0"/>
              <a:pPr eaLnBrk="1" hangingPunct="1">
                <a:spcBef>
                  <a:spcPct val="0"/>
                </a:spcBef>
              </a:pPr>
              <a:t>15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1465160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>
              <a:ea typeface="ＭＳ Ｐゴシック" charset="-128"/>
            </a:endParaRPr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/>
            <a:fld id="{87AF7F89-55AC-443C-BE21-90A77F458FAC}" type="slidenum">
              <a:rPr lang="en-US" altLang="en-US" smtClean="0"/>
              <a:pPr eaLnBrk="1" hangingPunct="1"/>
              <a:t>16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6789712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9DDD0C-65E8-4717-9EED-BC9CD4E3842F}" type="datetimeFigureOut">
              <a:rPr lang="en-US" altLang="en-US"/>
              <a:pPr>
                <a:defRPr/>
              </a:pPr>
              <a:t>8/21/2014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45E3CF-1ABA-48C6-8024-F0A473CDEA3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2333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10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790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419012-7700-4AB5-AE5B-D58057A39A99}" type="datetimeFigureOut">
              <a:rPr lang="en-US" altLang="en-US"/>
              <a:pPr>
                <a:defRPr/>
              </a:pPr>
              <a:t>8/21/2014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019941-FDF5-47FB-B933-4D59A322FAF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42703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D504B5-E361-4CD4-8F93-401258BD1AD2}" type="datetimeFigureOut">
              <a:rPr lang="en-US" altLang="en-US"/>
              <a:pPr>
                <a:defRPr/>
              </a:pPr>
              <a:t>8/21/2014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219F36-067F-42AE-8C3E-5F555B7BC08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75176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7CA5AB-0BB8-4407-8E82-529CA0B6E0CA}" type="datetimeFigureOut">
              <a:rPr lang="en-US" altLang="en-US"/>
              <a:pPr>
                <a:defRPr/>
              </a:pPr>
              <a:t>8/21/2014</a:t>
            </a:fld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53F5D8-14C1-4BB1-B40A-D762043164C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8730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D07167-FFE5-4D21-8F76-FD339CEEA5E9}" type="datetimeFigureOut">
              <a:rPr lang="en-US" altLang="en-US"/>
              <a:pPr>
                <a:defRPr/>
              </a:pPr>
              <a:t>8/21/2014</a:t>
            </a:fld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78F2F6-674A-4817-A70C-1474216F2CA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0749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FAD162-028A-41CB-B2B7-74D5E8B1E93D}" type="datetimeFigureOut">
              <a:rPr lang="en-US" altLang="en-US"/>
              <a:pPr>
                <a:defRPr/>
              </a:pPr>
              <a:t>8/21/2014</a:t>
            </a:fld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E2A9C6-09BC-4D6C-9A90-3362D6A5C90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1690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84CE0A-56E8-4C8F-A258-6C9AA7B8D8B3}" type="datetimeFigureOut">
              <a:rPr lang="en-US" altLang="en-US"/>
              <a:pPr>
                <a:defRPr/>
              </a:pPr>
              <a:t>8/21/2014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21CC3B-D6B1-4828-B60D-821DD6187F1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731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B260C3-0920-42C7-B3B1-BCA30374F001}" type="datetimeFigureOut">
              <a:rPr lang="en-US" altLang="en-US"/>
              <a:pPr>
                <a:defRPr/>
              </a:pPr>
              <a:t>8/21/2014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4332FD-27F6-44E5-8B8C-D256951B5B1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642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E4F9EB-68DA-4C3F-BC76-DE1427F39818}" type="datetimeFigureOut">
              <a:rPr lang="en-US" altLang="en-US"/>
              <a:pPr>
                <a:defRPr/>
              </a:pPr>
              <a:t>8/21/2014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69B7C9-63BF-48B2-BD30-AC3033297F1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110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3C5903-0D13-439B-AC08-AF72664748EA}" type="datetimeFigureOut">
              <a:rPr lang="en-US" altLang="en-US"/>
              <a:pPr>
                <a:defRPr/>
              </a:pPr>
              <a:t>8/21/2014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BC31EC-B738-4133-B82B-32C8A11B67E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802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/>
            </a:gs>
            <a:gs pos="50000">
              <a:schemeClr val="tx2">
                <a:lumMod val="50000"/>
              </a:schemeClr>
            </a:gs>
            <a:gs pos="100000">
              <a:schemeClr val="tx2">
                <a:lumMod val="60000"/>
                <a:lumOff val="4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9076CCB4-056B-4D7B-AB4D-C4869E17C33C}" type="datetimeFigureOut">
              <a:rPr lang="en-US" altLang="en-US"/>
              <a:pPr>
                <a:defRPr/>
              </a:pPr>
              <a:t>8/21/2014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48E12037-8DF8-4663-8220-FFAB53B37D1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1031" name="Picture 1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6169025"/>
            <a:ext cx="914400" cy="66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FFFFCC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pitchFamily="34" charset="0"/>
          <a:ea typeface="ＭＳ Ｐゴシック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pitchFamily="34" charset="0"/>
          <a:ea typeface="ＭＳ Ｐゴシック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pitchFamily="34" charset="0"/>
          <a:ea typeface="ＭＳ Ｐゴシック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pitchFamily="34" charset="0"/>
          <a:ea typeface="ＭＳ Ｐゴシック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FFFFCC"/>
          </a:solidFill>
          <a:latin typeface="Arial" panose="020B0604020202020204" pitchFamily="34" charset="0"/>
          <a:ea typeface="ＭＳ Ｐゴシック" charset="0"/>
          <a:cs typeface="Arial" panose="020B060402020202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FFFFCC"/>
          </a:solidFill>
          <a:latin typeface="Arial" panose="020B0604020202020204" pitchFamily="34" charset="0"/>
          <a:ea typeface="ＭＳ Ｐゴシック" charset="0"/>
          <a:cs typeface="Arial" panose="020B060402020202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FFFFCC"/>
          </a:solidFill>
          <a:latin typeface="Arial" panose="020B0604020202020204" pitchFamily="34" charset="0"/>
          <a:ea typeface="ＭＳ Ｐゴシック" charset="0"/>
          <a:cs typeface="Arial" panose="020B060402020202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FFFFCC"/>
          </a:solidFill>
          <a:latin typeface="Arial" panose="020B0604020202020204" pitchFamily="34" charset="0"/>
          <a:ea typeface="ＭＳ Ｐゴシック" charset="0"/>
          <a:cs typeface="Arial" panose="020B060402020202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FFFFCC"/>
          </a:solidFill>
          <a:latin typeface="Arial" panose="020B0604020202020204" pitchFamily="34" charset="0"/>
          <a:ea typeface="ＭＳ Ｐゴシック" charset="0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87325" y="228600"/>
            <a:ext cx="8763000" cy="762000"/>
          </a:xfrm>
        </p:spPr>
        <p:txBody>
          <a:bodyPr/>
          <a:lstStyle/>
          <a:p>
            <a:r>
              <a:rPr lang="en-US" altLang="en-US" b="1" dirty="0" smtClean="0">
                <a:solidFill>
                  <a:srgbClr val="FFC000"/>
                </a:solidFill>
              </a:rPr>
              <a:t>How the Clas</a:t>
            </a:r>
            <a:r>
              <a:rPr lang="en-US" altLang="en-US" b="1" dirty="0" smtClean="0">
                <a:solidFill>
                  <a:srgbClr val="FFC000"/>
                </a:solidFill>
              </a:rPr>
              <a:t>s Will be Taught</a:t>
            </a:r>
            <a:endParaRPr lang="en-US" altLang="en-US" b="1" dirty="0" smtClean="0">
              <a:solidFill>
                <a:srgbClr val="FFC000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4925" y="3200400"/>
            <a:ext cx="9067800" cy="1143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dirty="0" smtClean="0">
                <a:solidFill>
                  <a:srgbClr val="FFFFCC"/>
                </a:solidFill>
                <a:ea typeface="ＭＳ Ｐゴシック" charset="-128"/>
              </a:rPr>
              <a:t>Autar </a:t>
            </a:r>
            <a:r>
              <a:rPr lang="en-US" altLang="en-US" dirty="0" smtClean="0">
                <a:solidFill>
                  <a:srgbClr val="FFFFCC"/>
                </a:solidFill>
                <a:ea typeface="ＭＳ Ｐゴシック" charset="-128"/>
              </a:rPr>
              <a:t>Kaw</a:t>
            </a:r>
            <a:endParaRPr lang="en-US" altLang="en-US" baseline="30000" dirty="0" smtClean="0">
              <a:solidFill>
                <a:srgbClr val="FFFFCC"/>
              </a:solidFill>
              <a:ea typeface="ＭＳ Ｐゴシック" charset="-128"/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444500" y="381000"/>
            <a:ext cx="8229600" cy="1143000"/>
          </a:xfrm>
        </p:spPr>
        <p:txBody>
          <a:bodyPr/>
          <a:lstStyle/>
          <a:p>
            <a:r>
              <a:rPr lang="en-US" altLang="en-US" dirty="0" smtClean="0">
                <a:solidFill>
                  <a:srgbClr val="FFC000"/>
                </a:solidFill>
              </a:rPr>
              <a:t>What is </a:t>
            </a:r>
            <a:r>
              <a:rPr lang="en-US" altLang="en-US" dirty="0" smtClean="0">
                <a:solidFill>
                  <a:srgbClr val="FFC000"/>
                </a:solidFill>
              </a:rPr>
              <a:t>different?</a:t>
            </a:r>
            <a:endParaRPr lang="en-US" altLang="en-US" dirty="0" smtClean="0">
              <a:solidFill>
                <a:srgbClr val="FFC000"/>
              </a:solidFill>
            </a:endParaRPr>
          </a:p>
        </p:txBody>
      </p:sp>
      <p:pic>
        <p:nvPicPr>
          <p:cNvPr id="4099" name="Picture 2" descr="http://www.washington.edu/teaching/files/2012/11/FlippedClassroomUWcolors-1-1024x24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444500" y="2057400"/>
            <a:ext cx="4235450" cy="200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0" name="Rectangle 3"/>
          <p:cNvSpPr>
            <a:spLocks noChangeArrowheads="1"/>
          </p:cNvSpPr>
          <p:nvPr/>
        </p:nvSpPr>
        <p:spPr bwMode="auto">
          <a:xfrm>
            <a:off x="869950" y="4343400"/>
            <a:ext cx="362585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 sz="2400" b="1" dirty="0">
                <a:solidFill>
                  <a:schemeClr val="bg1"/>
                </a:solidFill>
              </a:rPr>
              <a:t>Transmission in class and assimilation at home  </a:t>
            </a:r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5105400" y="4343400"/>
            <a:ext cx="362585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 sz="2400" b="1" dirty="0">
                <a:solidFill>
                  <a:schemeClr val="bg1"/>
                </a:solidFill>
              </a:rPr>
              <a:t>Transmission at home and assimilation in class</a:t>
            </a:r>
          </a:p>
        </p:txBody>
      </p:sp>
      <p:sp>
        <p:nvSpPr>
          <p:cNvPr id="4102" name="TextBox 4"/>
          <p:cNvSpPr txBox="1">
            <a:spLocks noChangeArrowheads="1"/>
          </p:cNvSpPr>
          <p:nvPr/>
        </p:nvSpPr>
        <p:spPr bwMode="auto">
          <a:xfrm>
            <a:off x="152400" y="6400800"/>
            <a:ext cx="45275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>
                <a:solidFill>
                  <a:srgbClr val="FFC000"/>
                </a:solidFill>
              </a:rPr>
              <a:t>Source: CTL, University of Washington</a:t>
            </a:r>
          </a:p>
        </p:txBody>
      </p:sp>
      <p:pic>
        <p:nvPicPr>
          <p:cNvPr id="7" name="Picture 2" descr="http://www.washington.edu/teaching/files/2012/11/FlippedClassroomUWcolors-1-1024x24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4800600" y="2057400"/>
            <a:ext cx="4235450" cy="200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444500" y="381000"/>
            <a:ext cx="8229600" cy="1143000"/>
          </a:xfrm>
        </p:spPr>
        <p:txBody>
          <a:bodyPr/>
          <a:lstStyle/>
          <a:p>
            <a:r>
              <a:rPr lang="en-US" altLang="en-US" dirty="0" smtClean="0">
                <a:solidFill>
                  <a:srgbClr val="FFC000"/>
                </a:solidFill>
              </a:rPr>
              <a:t>Before, In, and After</a:t>
            </a: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429712028"/>
              </p:ext>
            </p:extLst>
          </p:nvPr>
        </p:nvGraphicFramePr>
        <p:xfrm>
          <a:off x="1219200" y="1371600"/>
          <a:ext cx="6781800" cy="4775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67785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6700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C000"/>
                </a:solidFill>
              </a:rPr>
              <a:t>What happens BEFORE class?</a:t>
            </a:r>
            <a:endParaRPr lang="en-US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3633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254000" y="609600"/>
            <a:ext cx="88138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C000"/>
                </a:solidFill>
              </a:rPr>
              <a:t>Assign video lectures before class.</a:t>
            </a:r>
            <a:br>
              <a:rPr lang="en-US" dirty="0" smtClean="0">
                <a:solidFill>
                  <a:srgbClr val="FFC000"/>
                </a:solidFill>
              </a:rPr>
            </a:br>
            <a:endParaRPr lang="en-US" altLang="en-US" dirty="0" smtClean="0">
              <a:solidFill>
                <a:srgbClr val="FFC000"/>
              </a:solidFill>
            </a:endParaRP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76200" y="1600200"/>
            <a:ext cx="9067800" cy="663575"/>
          </a:xfrm>
        </p:spPr>
        <p:txBody>
          <a:bodyPr/>
          <a:lstStyle/>
          <a:p>
            <a:pPr marL="574675" indent="-457200">
              <a:defRPr/>
            </a:pPr>
            <a:endParaRPr lang="en-US" dirty="0" smtClean="0"/>
          </a:p>
          <a:p>
            <a:pPr marL="117475" indent="0">
              <a:buFont typeface="Wingdings 2" pitchFamily="18" charset="2"/>
              <a:buNone/>
              <a:defRPr/>
            </a:pPr>
            <a:endParaRPr lang="en-US" dirty="0" smtClean="0"/>
          </a:p>
          <a:p>
            <a:pPr marL="117475" indent="0">
              <a:buFont typeface="Wingdings 2" pitchFamily="18" charset="2"/>
              <a:buNone/>
              <a:defRPr/>
            </a:pPr>
            <a:endParaRPr lang="en-US" dirty="0" smtClean="0"/>
          </a:p>
        </p:txBody>
      </p:sp>
      <p:pic>
        <p:nvPicPr>
          <p:cNvPr id="512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29" t="17723" r="48727" b="41139"/>
          <a:stretch>
            <a:fillRect/>
          </a:stretch>
        </p:blipFill>
        <p:spPr bwMode="auto">
          <a:xfrm>
            <a:off x="2057400" y="2209800"/>
            <a:ext cx="4622800" cy="3551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>
                <a:solidFill>
                  <a:srgbClr val="FFC000"/>
                </a:solidFill>
              </a:rPr>
              <a:t>What is done before class at home?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76200" y="1698625"/>
            <a:ext cx="9067800" cy="663575"/>
          </a:xfrm>
        </p:spPr>
        <p:txBody>
          <a:bodyPr/>
          <a:lstStyle/>
          <a:p>
            <a:pPr marL="117475" indent="0" algn="ctr">
              <a:buFont typeface="Arial" pitchFamily="34" charset="0"/>
              <a:buNone/>
            </a:pPr>
            <a:r>
              <a:rPr lang="en-US" altLang="en-US" smtClean="0">
                <a:ea typeface="ＭＳ Ｐゴシック" charset="-128"/>
              </a:rPr>
              <a:t> Assign reading assignment.</a:t>
            </a:r>
          </a:p>
          <a:p>
            <a:pPr marL="117475" indent="0">
              <a:buFont typeface="Wingdings 2" pitchFamily="18" charset="2"/>
              <a:buNone/>
            </a:pPr>
            <a:endParaRPr lang="en-US" altLang="en-US" smtClean="0">
              <a:ea typeface="ＭＳ Ｐゴシック" charset="-128"/>
            </a:endParaRPr>
          </a:p>
          <a:p>
            <a:pPr marL="117475" indent="0">
              <a:buFont typeface="Wingdings 2" pitchFamily="18" charset="2"/>
              <a:buNone/>
            </a:pPr>
            <a:endParaRPr lang="en-US" altLang="en-US" smtClean="0">
              <a:ea typeface="ＭＳ Ｐゴシック" charset="-128"/>
            </a:endParaRPr>
          </a:p>
        </p:txBody>
      </p:sp>
      <p:pic>
        <p:nvPicPr>
          <p:cNvPr id="614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58" t="23888" r="29080" b="32449"/>
          <a:stretch>
            <a:fillRect/>
          </a:stretch>
        </p:blipFill>
        <p:spPr bwMode="auto">
          <a:xfrm>
            <a:off x="1676400" y="2514600"/>
            <a:ext cx="5835650" cy="3640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180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>
                <a:solidFill>
                  <a:srgbClr val="FFC000"/>
                </a:solidFill>
              </a:rPr>
              <a:t>What graded assignments are given before class?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76200" y="1698625"/>
            <a:ext cx="9067800" cy="663575"/>
          </a:xfrm>
        </p:spPr>
        <p:txBody>
          <a:bodyPr/>
          <a:lstStyle/>
          <a:p>
            <a:pPr marL="117475" indent="0" algn="ctr">
              <a:buFont typeface="Arial" pitchFamily="34" charset="0"/>
              <a:buNone/>
            </a:pPr>
            <a:r>
              <a:rPr lang="en-US" altLang="en-US" smtClean="0">
                <a:ea typeface="ＭＳ Ｐゴシック" charset="-128"/>
              </a:rPr>
              <a:t> Automatically graded quizzes are assigned</a:t>
            </a:r>
          </a:p>
          <a:p>
            <a:pPr marL="117475" indent="0">
              <a:buFont typeface="Wingdings 2" pitchFamily="18" charset="2"/>
              <a:buNone/>
            </a:pPr>
            <a:endParaRPr lang="en-US" altLang="en-US" smtClean="0">
              <a:ea typeface="ＭＳ Ｐゴシック" charset="-128"/>
            </a:endParaRPr>
          </a:p>
          <a:p>
            <a:pPr marL="117475" indent="0">
              <a:buFont typeface="Wingdings 2" pitchFamily="18" charset="2"/>
              <a:buNone/>
            </a:pPr>
            <a:endParaRPr lang="en-US" altLang="en-US" smtClean="0">
              <a:ea typeface="ＭＳ Ｐゴシック" charset="-128"/>
            </a:endParaRPr>
          </a:p>
        </p:txBody>
      </p:sp>
      <p:pic>
        <p:nvPicPr>
          <p:cNvPr id="717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323" b="41052"/>
          <a:stretch>
            <a:fillRect/>
          </a:stretch>
        </p:blipFill>
        <p:spPr bwMode="auto">
          <a:xfrm>
            <a:off x="1157288" y="2476500"/>
            <a:ext cx="7224712" cy="347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>
                <a:solidFill>
                  <a:srgbClr val="FFC000"/>
                </a:solidFill>
              </a:rPr>
              <a:t>What graded assignments are given before class?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76200" y="2232025"/>
            <a:ext cx="9067800" cy="663575"/>
          </a:xfrm>
        </p:spPr>
        <p:txBody>
          <a:bodyPr/>
          <a:lstStyle/>
          <a:p>
            <a:pPr marL="117475" indent="0" algn="ctr">
              <a:buFont typeface="Arial" pitchFamily="34" charset="0"/>
              <a:buNone/>
            </a:pPr>
            <a:r>
              <a:rPr lang="en-US" altLang="en-US" smtClean="0">
                <a:ea typeface="ＭＳ Ｐゴシック" charset="-128"/>
              </a:rPr>
              <a:t> What did you not understand about the assigned chapter?</a:t>
            </a:r>
          </a:p>
          <a:p>
            <a:pPr marL="117475" indent="0">
              <a:buFont typeface="Wingdings 2" pitchFamily="18" charset="2"/>
              <a:buNone/>
            </a:pPr>
            <a:endParaRPr lang="en-US" altLang="en-US" smtClean="0">
              <a:ea typeface="ＭＳ Ｐゴシック" charset="-128"/>
            </a:endParaRPr>
          </a:p>
          <a:p>
            <a:pPr marL="117475" indent="0">
              <a:buFont typeface="Wingdings 2" pitchFamily="18" charset="2"/>
              <a:buNone/>
            </a:pPr>
            <a:endParaRPr lang="en-US" altLang="en-US" smtClean="0">
              <a:ea typeface="ＭＳ Ｐゴシック" charset="-128"/>
            </a:endParaRPr>
          </a:p>
        </p:txBody>
      </p:sp>
      <p:pic>
        <p:nvPicPr>
          <p:cNvPr id="819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03" t="64597" r="24142" b="9332"/>
          <a:stretch>
            <a:fillRect/>
          </a:stretch>
        </p:blipFill>
        <p:spPr bwMode="auto">
          <a:xfrm>
            <a:off x="228600" y="3559175"/>
            <a:ext cx="8382000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>
                <a:solidFill>
                  <a:srgbClr val="FFC000"/>
                </a:solidFill>
              </a:rPr>
              <a:t>What other resources are available to students before class?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457200" y="2003425"/>
            <a:ext cx="4343400" cy="4397375"/>
          </a:xfrm>
        </p:spPr>
        <p:txBody>
          <a:bodyPr>
            <a:normAutofit fontScale="92500" lnSpcReduction="10000"/>
          </a:bodyPr>
          <a:lstStyle/>
          <a:p>
            <a:pPr marL="866775" lvl="1" indent="-457200">
              <a:defRPr/>
            </a:pPr>
            <a:r>
              <a:rPr lang="en-US" dirty="0"/>
              <a:t>	</a:t>
            </a:r>
            <a:r>
              <a:rPr lang="en-US" sz="3200" dirty="0" err="1" smtClean="0"/>
              <a:t>PPTs</a:t>
            </a:r>
            <a:endParaRPr lang="en-US" sz="3200" dirty="0" smtClean="0"/>
          </a:p>
          <a:p>
            <a:pPr marL="866775" lvl="1" indent="-457200">
              <a:defRPr/>
            </a:pPr>
            <a:r>
              <a:rPr lang="en-US" sz="3200" dirty="0" smtClean="0"/>
              <a:t>MC questions and their full solutions</a:t>
            </a:r>
          </a:p>
          <a:p>
            <a:pPr marL="866775" lvl="1" indent="-457200">
              <a:defRPr/>
            </a:pPr>
            <a:r>
              <a:rPr lang="en-US" sz="3200" dirty="0" smtClean="0"/>
              <a:t>Extra </a:t>
            </a:r>
            <a:r>
              <a:rPr lang="en-US" sz="3200" dirty="0"/>
              <a:t>e</a:t>
            </a:r>
            <a:r>
              <a:rPr lang="en-US" sz="3200" dirty="0" smtClean="0"/>
              <a:t>xamples</a:t>
            </a:r>
          </a:p>
          <a:p>
            <a:pPr marL="866775" lvl="1" indent="-457200">
              <a:defRPr/>
            </a:pPr>
            <a:r>
              <a:rPr lang="en-US" sz="3200" dirty="0" smtClean="0"/>
              <a:t>Real world </a:t>
            </a:r>
            <a:r>
              <a:rPr lang="en-US" sz="3200" dirty="0"/>
              <a:t>a</a:t>
            </a:r>
            <a:r>
              <a:rPr lang="en-US" sz="3200" dirty="0" smtClean="0"/>
              <a:t>pplications</a:t>
            </a:r>
          </a:p>
          <a:p>
            <a:pPr marL="866775" lvl="1" indent="-457200">
              <a:defRPr/>
            </a:pPr>
            <a:r>
              <a:rPr lang="en-US" sz="3200" dirty="0" smtClean="0"/>
              <a:t>Wolfram demos</a:t>
            </a:r>
          </a:p>
          <a:p>
            <a:pPr marL="866775" lvl="1" indent="-457200">
              <a:defRPr/>
            </a:pPr>
            <a:r>
              <a:rPr lang="en-US" sz="3200" dirty="0" smtClean="0"/>
              <a:t>Piazza discussion </a:t>
            </a:r>
            <a:r>
              <a:rPr lang="en-US" sz="3200" dirty="0"/>
              <a:t>b</a:t>
            </a:r>
            <a:r>
              <a:rPr lang="en-US" sz="3200" dirty="0" smtClean="0"/>
              <a:t>oard</a:t>
            </a:r>
          </a:p>
          <a:p>
            <a:pPr marL="866775" lvl="1" indent="-457200">
              <a:defRPr/>
            </a:pPr>
            <a:endParaRPr lang="en-US" sz="3200" dirty="0"/>
          </a:p>
          <a:p>
            <a:pPr marL="574675" indent="-457200">
              <a:defRPr/>
            </a:pPr>
            <a:endParaRPr lang="en-US" dirty="0" smtClean="0"/>
          </a:p>
          <a:p>
            <a:pPr marL="117475" indent="0">
              <a:buFont typeface="Wingdings 2" pitchFamily="18" charset="2"/>
              <a:buNone/>
              <a:defRPr/>
            </a:pPr>
            <a:endParaRPr lang="en-US" dirty="0" smtClean="0"/>
          </a:p>
          <a:p>
            <a:pPr marL="117475" indent="0">
              <a:buFont typeface="Wingdings 2" pitchFamily="18" charset="2"/>
              <a:buNone/>
              <a:defRPr/>
            </a:pPr>
            <a:endParaRPr lang="en-US" dirty="0" smtClean="0"/>
          </a:p>
        </p:txBody>
      </p:sp>
      <p:pic>
        <p:nvPicPr>
          <p:cNvPr id="922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3" t="31361" r="22110" b="9656"/>
          <a:stretch>
            <a:fillRect/>
          </a:stretch>
        </p:blipFill>
        <p:spPr bwMode="auto">
          <a:xfrm>
            <a:off x="5349875" y="2514600"/>
            <a:ext cx="3717925" cy="269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6700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C000"/>
                </a:solidFill>
              </a:rPr>
              <a:t>What happens IN class?</a:t>
            </a:r>
            <a:endParaRPr lang="en-US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395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1143000"/>
          </a:xfrm>
        </p:spPr>
        <p:txBody>
          <a:bodyPr/>
          <a:lstStyle/>
          <a:p>
            <a:r>
              <a:rPr lang="en-US" altLang="en-US" dirty="0" smtClean="0">
                <a:solidFill>
                  <a:srgbClr val="FFC000"/>
                </a:solidFill>
              </a:rPr>
              <a:t>Ask clicker questions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152400" y="1731723"/>
            <a:ext cx="5181600" cy="3449877"/>
          </a:xfrm>
        </p:spPr>
        <p:txBody>
          <a:bodyPr/>
          <a:lstStyle/>
          <a:p>
            <a:pPr marL="117475" indent="0">
              <a:buFont typeface="Arial" pitchFamily="34" charset="0"/>
              <a:buNone/>
            </a:pPr>
            <a:r>
              <a:rPr lang="en-US" altLang="en-US" dirty="0" smtClean="0">
                <a:ea typeface="ＭＳ Ｐゴシック" charset="-128"/>
              </a:rPr>
              <a:t>10-15 minutes: </a:t>
            </a:r>
          </a:p>
          <a:p>
            <a:pPr marL="117475" indent="0">
              <a:buFont typeface="Arial" pitchFamily="34" charset="0"/>
              <a:buNone/>
            </a:pPr>
            <a:r>
              <a:rPr lang="en-US" altLang="en-US" dirty="0" smtClean="0">
                <a:ea typeface="ＭＳ Ｐゴシック" charset="-128"/>
              </a:rPr>
              <a:t>Clickers are used for quizzes </a:t>
            </a:r>
          </a:p>
          <a:p>
            <a:pPr marL="974725" lvl="1" indent="-457200"/>
            <a:r>
              <a:rPr lang="en-US" altLang="en-US" dirty="0" smtClean="0">
                <a:ea typeface="ＭＳ Ｐゴシック" charset="-128"/>
              </a:rPr>
              <a:t>Answer</a:t>
            </a:r>
          </a:p>
          <a:p>
            <a:pPr marL="974725" lvl="1" indent="-457200"/>
            <a:r>
              <a:rPr lang="en-US" altLang="en-US" dirty="0" smtClean="0">
                <a:ea typeface="ＭＳ Ｐゴシック" charset="-128"/>
              </a:rPr>
              <a:t>Pair</a:t>
            </a:r>
          </a:p>
          <a:p>
            <a:pPr marL="974725" lvl="1" indent="-457200"/>
            <a:r>
              <a:rPr lang="en-US" altLang="en-US" dirty="0" smtClean="0">
                <a:ea typeface="ＭＳ Ｐゴシック" charset="-128"/>
              </a:rPr>
              <a:t>re-poll</a:t>
            </a:r>
          </a:p>
          <a:p>
            <a:pPr marL="974725" lvl="1" indent="-457200"/>
            <a:r>
              <a:rPr lang="en-US" altLang="en-US" dirty="0" smtClean="0">
                <a:ea typeface="ＭＳ Ｐゴシック" charset="-128"/>
              </a:rPr>
              <a:t>instructor discussion.</a:t>
            </a:r>
          </a:p>
          <a:p>
            <a:pPr marL="117475" indent="0">
              <a:buFont typeface="Wingdings 2" pitchFamily="18" charset="2"/>
              <a:buNone/>
            </a:pPr>
            <a:endParaRPr lang="en-US" altLang="en-US" dirty="0" smtClean="0">
              <a:ea typeface="ＭＳ Ｐゴシック" charset="-128"/>
            </a:endParaRPr>
          </a:p>
          <a:p>
            <a:pPr marL="117475" indent="0">
              <a:buFont typeface="Wingdings 2" pitchFamily="18" charset="2"/>
              <a:buNone/>
            </a:pPr>
            <a:endParaRPr lang="en-US" altLang="en-US" dirty="0" smtClean="0">
              <a:ea typeface="ＭＳ Ｐゴシック" charset="-128"/>
            </a:endParaRPr>
          </a:p>
          <a:p>
            <a:pPr marL="117475" indent="0">
              <a:buFont typeface="Wingdings 2" pitchFamily="18" charset="2"/>
              <a:buNone/>
            </a:pPr>
            <a:endParaRPr lang="en-US" altLang="en-US" dirty="0" smtClean="0">
              <a:ea typeface="ＭＳ Ｐゴシック" charset="-128"/>
            </a:endParaRPr>
          </a:p>
        </p:txBody>
      </p:sp>
      <p:pic>
        <p:nvPicPr>
          <p:cNvPr id="10244" name="Picture 2" descr="http://bcm.bc.edu/wp-content/images/spring_2008/survey-says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9219" y="2057400"/>
            <a:ext cx="361950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1143000"/>
          </a:xfrm>
        </p:spPr>
        <p:txBody>
          <a:bodyPr/>
          <a:lstStyle/>
          <a:p>
            <a:r>
              <a:rPr lang="en-US" altLang="en-US" dirty="0" smtClean="0">
                <a:solidFill>
                  <a:srgbClr val="FFC000"/>
                </a:solidFill>
              </a:rPr>
              <a:t>Give </a:t>
            </a:r>
            <a:r>
              <a:rPr lang="en-US" altLang="en-US" dirty="0" err="1" smtClean="0">
                <a:solidFill>
                  <a:srgbClr val="FFC000"/>
                </a:solidFill>
              </a:rPr>
              <a:t>microlectures</a:t>
            </a:r>
            <a:endParaRPr lang="en-US" altLang="en-US" dirty="0" smtClean="0">
              <a:solidFill>
                <a:srgbClr val="FFC000"/>
              </a:solidFill>
            </a:endParaRP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76199" y="2384425"/>
            <a:ext cx="4800601" cy="1654175"/>
          </a:xfrm>
        </p:spPr>
        <p:txBody>
          <a:bodyPr/>
          <a:lstStyle/>
          <a:p>
            <a:pPr marL="117475" indent="0">
              <a:buFont typeface="Arial" pitchFamily="34" charset="0"/>
              <a:buNone/>
            </a:pPr>
            <a:r>
              <a:rPr lang="en-US" altLang="en-US" dirty="0" smtClean="0">
                <a:ea typeface="ＭＳ Ｐゴシック" charset="-128"/>
              </a:rPr>
              <a:t>10-15 minutes: </a:t>
            </a:r>
          </a:p>
          <a:p>
            <a:pPr marL="117475" indent="0">
              <a:buFont typeface="Arial" pitchFamily="34" charset="0"/>
              <a:buNone/>
            </a:pPr>
            <a:r>
              <a:rPr lang="en-US" altLang="en-US" dirty="0" smtClean="0">
                <a:ea typeface="ＭＳ Ｐゴシック" charset="-128"/>
              </a:rPr>
              <a:t>Micro-lectures</a:t>
            </a:r>
            <a:r>
              <a:rPr lang="en-US" altLang="en-US" dirty="0">
                <a:ea typeface="ＭＳ Ｐゴシック" charset="-128"/>
              </a:rPr>
              <a:t> </a:t>
            </a:r>
            <a:r>
              <a:rPr lang="en-US" altLang="en-US" dirty="0" smtClean="0">
                <a:ea typeface="ＭＳ Ｐゴシック" charset="-128"/>
              </a:rPr>
              <a:t>are based on questions asked</a:t>
            </a:r>
          </a:p>
          <a:p>
            <a:pPr marL="117475" indent="0">
              <a:buFont typeface="Wingdings 2" pitchFamily="18" charset="2"/>
              <a:buNone/>
            </a:pPr>
            <a:endParaRPr lang="en-US" altLang="en-US" dirty="0" smtClean="0">
              <a:ea typeface="ＭＳ Ｐゴシック" charset="-128"/>
            </a:endParaRPr>
          </a:p>
          <a:p>
            <a:pPr marL="117475" indent="0">
              <a:buFont typeface="Wingdings 2" pitchFamily="18" charset="2"/>
              <a:buNone/>
            </a:pPr>
            <a:endParaRPr lang="en-US" altLang="en-US" dirty="0" smtClean="0">
              <a:ea typeface="ＭＳ Ｐゴシック" charset="-128"/>
            </a:endParaRPr>
          </a:p>
          <a:p>
            <a:pPr marL="117475" indent="0">
              <a:buFont typeface="Wingdings 2" pitchFamily="18" charset="2"/>
              <a:buNone/>
            </a:pPr>
            <a:endParaRPr lang="en-US" altLang="en-US" dirty="0" smtClean="0">
              <a:ea typeface="ＭＳ Ｐゴシック" charset="-12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04" r="11448" b="25274"/>
          <a:stretch/>
        </p:blipFill>
        <p:spPr>
          <a:xfrm>
            <a:off x="5217089" y="1600200"/>
            <a:ext cx="3645075" cy="34164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1143000"/>
          </a:xfrm>
        </p:spPr>
        <p:txBody>
          <a:bodyPr/>
          <a:lstStyle/>
          <a:p>
            <a:r>
              <a:rPr lang="en-US" altLang="en-US" dirty="0" smtClean="0">
                <a:solidFill>
                  <a:srgbClr val="FFC000"/>
                </a:solidFill>
              </a:rPr>
              <a:t>Outline in-class exercises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0" y="2209800"/>
            <a:ext cx="4589462" cy="2590800"/>
          </a:xfrm>
        </p:spPr>
        <p:txBody>
          <a:bodyPr/>
          <a:lstStyle/>
          <a:p>
            <a:pPr marL="117475" indent="0">
              <a:buFont typeface="Arial" pitchFamily="34" charset="0"/>
              <a:buNone/>
            </a:pPr>
            <a:r>
              <a:rPr lang="en-US" altLang="en-US" dirty="0" smtClean="0">
                <a:ea typeface="ＭＳ Ｐゴシック" charset="-128"/>
              </a:rPr>
              <a:t>10-15 minutes: Advanced exercises on higher order thinking?</a:t>
            </a:r>
          </a:p>
          <a:p>
            <a:pPr marL="117475" indent="0">
              <a:buFont typeface="Wingdings 2" pitchFamily="18" charset="2"/>
              <a:buNone/>
            </a:pPr>
            <a:endParaRPr lang="en-US" altLang="en-US" dirty="0" smtClean="0">
              <a:ea typeface="ＭＳ Ｐゴシック" charset="-128"/>
            </a:endParaRPr>
          </a:p>
          <a:p>
            <a:pPr marL="117475" indent="0">
              <a:buFont typeface="Wingdings 2" pitchFamily="18" charset="2"/>
              <a:buNone/>
            </a:pPr>
            <a:endParaRPr lang="en-US" altLang="en-US" dirty="0" smtClean="0">
              <a:ea typeface="ＭＳ Ｐゴシック" charset="-128"/>
            </a:endParaRPr>
          </a:p>
          <a:p>
            <a:pPr marL="117475" indent="0">
              <a:buFont typeface="Wingdings 2" pitchFamily="18" charset="2"/>
              <a:buNone/>
            </a:pPr>
            <a:endParaRPr lang="en-US" altLang="en-US" dirty="0" smtClean="0">
              <a:ea typeface="ＭＳ Ｐゴシック" charset="-128"/>
            </a:endParaRPr>
          </a:p>
        </p:txBody>
      </p:sp>
      <p:pic>
        <p:nvPicPr>
          <p:cNvPr id="1229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95" t="33521" r="9286" b="33240"/>
          <a:stretch>
            <a:fillRect/>
          </a:stretch>
        </p:blipFill>
        <p:spPr bwMode="auto">
          <a:xfrm>
            <a:off x="4553211" y="2320529"/>
            <a:ext cx="4343400" cy="1967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6700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C000"/>
                </a:solidFill>
              </a:rPr>
              <a:t>What happens AFTER class?</a:t>
            </a:r>
            <a:endParaRPr lang="en-US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4006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 smtClean="0">
                <a:solidFill>
                  <a:srgbClr val="FFC000"/>
                </a:solidFill>
              </a:rPr>
              <a:t>Assignments and help!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3886200"/>
          </a:xfrm>
        </p:spPr>
        <p:txBody>
          <a:bodyPr/>
          <a:lstStyle/>
          <a:p>
            <a:pPr marL="574675" indent="-457200">
              <a:defRPr/>
            </a:pPr>
            <a:r>
              <a:rPr lang="en-US" dirty="0">
                <a:solidFill>
                  <a:schemeClr val="bg1"/>
                </a:solidFill>
              </a:rPr>
              <a:t>Take </a:t>
            </a:r>
            <a:r>
              <a:rPr lang="en-US" dirty="0" smtClean="0">
                <a:solidFill>
                  <a:schemeClr val="bg1"/>
                </a:solidFill>
              </a:rPr>
              <a:t>another </a:t>
            </a:r>
            <a:r>
              <a:rPr lang="en-US" dirty="0">
                <a:solidFill>
                  <a:schemeClr val="bg1"/>
                </a:solidFill>
              </a:rPr>
              <a:t>automatically graded algorithmic quiz on the </a:t>
            </a:r>
            <a:r>
              <a:rPr lang="en-US" dirty="0" smtClean="0">
                <a:solidFill>
                  <a:schemeClr val="bg1"/>
                </a:solidFill>
              </a:rPr>
              <a:t>LMS</a:t>
            </a:r>
          </a:p>
          <a:p>
            <a:pPr marL="574675" indent="-457200">
              <a:defRPr/>
            </a:pPr>
            <a:r>
              <a:rPr lang="en-US" dirty="0" smtClean="0">
                <a:solidFill>
                  <a:schemeClr val="bg1"/>
                </a:solidFill>
              </a:rPr>
              <a:t>Complete and submit higher-order thinking exercise for grading.</a:t>
            </a:r>
          </a:p>
          <a:p>
            <a:pPr marL="574675" indent="-457200">
              <a:defRPr/>
            </a:pPr>
            <a:r>
              <a:rPr lang="en-US" dirty="0" smtClean="0">
                <a:solidFill>
                  <a:schemeClr val="bg1"/>
                </a:solidFill>
              </a:rPr>
              <a:t>Continue discussion on Piazza.  Answers given via text, videos, links, Livescribe pen, and </a:t>
            </a:r>
            <a:r>
              <a:rPr lang="en-US" dirty="0" err="1" smtClean="0">
                <a:solidFill>
                  <a:schemeClr val="bg1"/>
                </a:solidFill>
              </a:rPr>
              <a:t>ShowMe</a:t>
            </a:r>
            <a:r>
              <a:rPr lang="en-US" dirty="0" smtClean="0">
                <a:solidFill>
                  <a:schemeClr val="bg1"/>
                </a:solidFill>
              </a:rPr>
              <a:t> App.</a:t>
            </a:r>
            <a:endParaRPr lang="en-US" dirty="0">
              <a:solidFill>
                <a:schemeClr val="bg1"/>
              </a:solidFill>
            </a:endParaRPr>
          </a:p>
          <a:p>
            <a:pPr marL="117475" indent="0">
              <a:buFont typeface="Wingdings 2" pitchFamily="18" charset="2"/>
              <a:buNone/>
              <a:defRPr/>
            </a:pPr>
            <a:endParaRPr lang="en-US" dirty="0" smtClean="0">
              <a:solidFill>
                <a:srgbClr val="FFFF00"/>
              </a:solidFill>
            </a:endParaRPr>
          </a:p>
          <a:p>
            <a:pPr marL="117475" indent="0">
              <a:buFont typeface="Wingdings 2" pitchFamily="18" charset="2"/>
              <a:buNone/>
              <a:defRPr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1125" y="1905000"/>
            <a:ext cx="9032875" cy="1673225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72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Arial Rounded MT Bold" panose="020F0704030504030204" pitchFamily="34" charset="0"/>
              </a:rPr>
              <a:t>QUESTIONS?</a:t>
            </a:r>
            <a:endParaRPr lang="en-US" sz="7200" dirty="0">
              <a:solidFill>
                <a:schemeClr val="bg2">
                  <a:lumMod val="20000"/>
                  <a:lumOff val="80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52400" y="152400"/>
            <a:ext cx="8839200" cy="1470025"/>
          </a:xfrm>
          <a:prstGeom prst="rect">
            <a:avLst/>
          </a:prstGeom>
        </p:spPr>
        <p:txBody>
          <a:bodyPr tIns="0" rIns="45720" bIns="0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700" b="1" kern="1200">
                <a:solidFill>
                  <a:schemeClr val="accent1">
                    <a:satMod val="150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extLst/>
          </a:lstStyle>
          <a:p>
            <a:pPr algn="ctr">
              <a:defRPr/>
            </a:pPr>
            <a:r>
              <a:rPr lang="en-US" sz="5400" dirty="0" smtClean="0">
                <a:solidFill>
                  <a:srgbClr val="FFC000"/>
                </a:solidFill>
              </a:rPr>
              <a:t>How the Clas</a:t>
            </a:r>
            <a:r>
              <a:rPr lang="en-US" sz="5400" dirty="0" smtClean="0">
                <a:solidFill>
                  <a:srgbClr val="FFC000"/>
                </a:solidFill>
              </a:rPr>
              <a:t>s will be Taught?</a:t>
            </a:r>
            <a:endParaRPr lang="en-US" sz="3100" dirty="0"/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" y="4800600"/>
            <a:ext cx="8991600" cy="1143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solidFill>
                  <a:srgbClr val="FFFFCC"/>
                </a:solidFill>
                <a:ea typeface="ＭＳ Ｐゴシック" charset="-128"/>
              </a:rPr>
              <a:t>Autar Kaw</a:t>
            </a:r>
            <a:endParaRPr lang="en-US" altLang="en-US" baseline="30000" smtClean="0">
              <a:solidFill>
                <a:srgbClr val="FFFFCC"/>
              </a:solidFill>
              <a:ea typeface="ＭＳ Ｐゴシック" charset="-128"/>
            </a:endParaRPr>
          </a:p>
          <a:p>
            <a:pPr>
              <a:lnSpc>
                <a:spcPct val="80000"/>
              </a:lnSpc>
            </a:pPr>
            <a:r>
              <a:rPr lang="en-US" altLang="en-US" smtClean="0">
                <a:solidFill>
                  <a:srgbClr val="FFFFCC"/>
                </a:solidFill>
                <a:ea typeface="ＭＳ Ｐゴシック" charset="-128"/>
              </a:rPr>
              <a:t>University of South Florida </a:t>
            </a:r>
          </a:p>
          <a:p>
            <a:pPr>
              <a:lnSpc>
                <a:spcPct val="80000"/>
              </a:lnSpc>
            </a:pPr>
            <a:r>
              <a:rPr lang="en-US" altLang="en-US" smtClean="0">
                <a:solidFill>
                  <a:srgbClr val="FFC000"/>
                </a:solidFill>
                <a:ea typeface="ＭＳ Ｐゴシック" charset="-128"/>
              </a:rPr>
              <a:t>kaw@usf.edu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PVERSION" val="5"/>
  <p:tag name="TPFULLVERSION" val="5.3.1.3337"/>
  <p:tag name="PPTVERSION" val="15"/>
  <p:tag name="TPOS" val="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CC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</TotalTime>
  <Words>233</Words>
  <Application>Microsoft Office PowerPoint</Application>
  <PresentationFormat>On-screen Show (4:3)</PresentationFormat>
  <Paragraphs>65</Paragraphs>
  <Slides>16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ＭＳ Ｐゴシック</vt:lpstr>
      <vt:lpstr>Arial</vt:lpstr>
      <vt:lpstr>Arial Rounded MT Bold</vt:lpstr>
      <vt:lpstr>Calibri</vt:lpstr>
      <vt:lpstr>Wingdings 2</vt:lpstr>
      <vt:lpstr>Office Theme</vt:lpstr>
      <vt:lpstr>How the Class Will be Taught</vt:lpstr>
      <vt:lpstr>What is different?</vt:lpstr>
      <vt:lpstr>Before, In, and After</vt:lpstr>
      <vt:lpstr>What happens BEFORE class?</vt:lpstr>
      <vt:lpstr>Assign video lectures before class. </vt:lpstr>
      <vt:lpstr>What is done before class at home?</vt:lpstr>
      <vt:lpstr>What graded assignments are given before class?</vt:lpstr>
      <vt:lpstr>What graded assignments are given before class?</vt:lpstr>
      <vt:lpstr>What other resources are available to students before class?</vt:lpstr>
      <vt:lpstr>What happens IN class?</vt:lpstr>
      <vt:lpstr>Ask clicker questions</vt:lpstr>
      <vt:lpstr>Give microlectures</vt:lpstr>
      <vt:lpstr>Outline in-class exercises</vt:lpstr>
      <vt:lpstr>What happens AFTER class?</vt:lpstr>
      <vt:lpstr>Assignments and help!</vt:lpstr>
      <vt:lpstr>QUESTIONS?</vt:lpstr>
    </vt:vector>
  </TitlesOfParts>
  <Company>University of South Florida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Reflections of an Ordinary Man for the Millennial Generation</dc:title>
  <dc:creator>Kaw, Autar</dc:creator>
  <cp:lastModifiedBy>Kaw, Autar</cp:lastModifiedBy>
  <cp:revision>25</cp:revision>
  <dcterms:created xsi:type="dcterms:W3CDTF">2014-03-03T15:46:15Z</dcterms:created>
  <dcterms:modified xsi:type="dcterms:W3CDTF">2014-08-21T15:47:45Z</dcterms:modified>
</cp:coreProperties>
</file>