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98" r:id="rId2"/>
    <p:sldId id="354" r:id="rId3"/>
    <p:sldId id="355" r:id="rId4"/>
    <p:sldId id="356" r:id="rId5"/>
    <p:sldId id="358" r:id="rId6"/>
    <p:sldId id="357" r:id="rId7"/>
    <p:sldId id="359" r:id="rId8"/>
    <p:sldId id="360" r:id="rId9"/>
    <p:sldId id="308" r:id="rId10"/>
  </p:sldIdLst>
  <p:sldSz cx="9144000" cy="6858000" type="screen4x3"/>
  <p:notesSz cx="9601200" cy="7315200"/>
  <p:custDataLst>
    <p:tags r:id="rId1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>
      <p:cViewPr varScale="1">
        <p:scale>
          <a:sx n="119" d="100"/>
          <a:sy n="119" d="100"/>
        </p:scale>
        <p:origin x="112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161389" cy="367259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7638" y="1"/>
            <a:ext cx="4161389" cy="367259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C2816022-B15A-4B1C-AEE2-47F3AD456ED4}" type="datetimeFigureOut">
              <a:rPr lang="en-US"/>
              <a:pPr>
                <a:defRPr/>
              </a:pPr>
              <a:t>5/26/2020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947943"/>
            <a:ext cx="4161389" cy="367259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7638" y="6947943"/>
            <a:ext cx="4161389" cy="367259"/>
          </a:xfrm>
          <a:prstGeom prst="rect">
            <a:avLst/>
          </a:prstGeom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ED38D9A-6322-4EE2-96B7-600792C7681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161389" cy="36601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7638" y="1"/>
            <a:ext cx="4161389" cy="366010"/>
          </a:xfrm>
          <a:prstGeom prst="rect">
            <a:avLst/>
          </a:prstGeom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25469CBB-BCF8-41F0-9B17-AC5F779371A9}" type="datetimeFigureOut">
              <a:rPr lang="en-US" altLang="en-US"/>
              <a:pPr>
                <a:defRPr/>
              </a:pPr>
              <a:t>5/26/2020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7688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991" y="3475220"/>
            <a:ext cx="7679221" cy="3291591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947942"/>
            <a:ext cx="4161389" cy="36601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7638" y="6947942"/>
            <a:ext cx="4161389" cy="366010"/>
          </a:xfrm>
          <a:prstGeom prst="rect">
            <a:avLst/>
          </a:prstGeom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BC99FE4-7918-4222-BF9F-A41FEC0FC68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14375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00138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53987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1981200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4384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8956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3528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100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FE79229-2ECD-4294-8569-3FB9A37E2145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7688"/>
            <a:ext cx="3656012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1830298-0436-42C1-83ED-CED71085D093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204A3-E531-4B08-88F0-DCBB080E9BD7}" type="datetimeFigureOut">
              <a:rPr lang="en-US" altLang="en-US"/>
              <a:pPr>
                <a:defRPr/>
              </a:pPr>
              <a:t>5/26/2020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19E9D-5DCC-4151-9E8B-7EF9DE11FC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6891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8342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28732-8783-4FDF-A947-800297FDD8EB}" type="datetimeFigureOut">
              <a:rPr lang="en-US" altLang="en-US"/>
              <a:pPr>
                <a:defRPr/>
              </a:pPr>
              <a:t>5/26/2020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CCA84-56B5-4854-BBB3-ED97969F88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4903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AD4F5-6E57-476D-9181-2732BC2E3E6B}" type="datetimeFigureOut">
              <a:rPr lang="en-US" altLang="en-US"/>
              <a:pPr>
                <a:defRPr/>
              </a:pPr>
              <a:t>5/26/2020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22646-122A-4787-BE78-08AFAFBA55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46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DD37E-D7C0-4568-B2BC-E40AD99A6D75}" type="datetimeFigureOut">
              <a:rPr lang="en-US" altLang="en-US"/>
              <a:pPr>
                <a:defRPr/>
              </a:pPr>
              <a:t>5/26/2020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E50DCA-A5C7-49A0-8602-B1A88AF4A4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7900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4CD6A-7C67-4575-BC1C-2BB9A7734A7F}" type="datetimeFigureOut">
              <a:rPr lang="en-US" altLang="en-US"/>
              <a:pPr>
                <a:defRPr/>
              </a:pPr>
              <a:t>5/26/2020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42E3FF-5851-490E-8C76-9A3352732E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9399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6A4AF-DDA5-4FE8-801A-FB0572EC6912}" type="datetimeFigureOut">
              <a:rPr lang="en-US" altLang="en-US"/>
              <a:pPr>
                <a:defRPr/>
              </a:pPr>
              <a:t>5/26/2020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526B76-B729-425E-A07B-523F0FC9CA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15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F470C-D453-4A14-BF05-76124755B85F}" type="datetimeFigureOut">
              <a:rPr lang="en-US" altLang="en-US"/>
              <a:pPr>
                <a:defRPr/>
              </a:pPr>
              <a:t>5/26/2020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310166-AE9A-42D9-849F-2076CCA280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2776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0CC00-264F-4E0D-A692-D1651E991360}" type="datetimeFigureOut">
              <a:rPr lang="en-US" altLang="en-US"/>
              <a:pPr>
                <a:defRPr/>
              </a:pPr>
              <a:t>5/26/2020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DD908-8C0C-4415-AD3B-0AADA217C2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8665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3BFCE-0A35-45DE-B7B5-7B47CBB66AC2}" type="datetimeFigureOut">
              <a:rPr lang="en-US" altLang="en-US"/>
              <a:pPr>
                <a:defRPr/>
              </a:pPr>
              <a:t>5/26/2020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6FBD-304E-4D43-AF8C-7B4CAFF478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2841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A557B-10A6-45BD-BDFE-4325EAE0DD98}" type="datetimeFigureOut">
              <a:rPr lang="en-US" altLang="en-US"/>
              <a:pPr>
                <a:defRPr/>
              </a:pPr>
              <a:t>5/26/2020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9DC1A-07AC-47DF-AC50-BE338400B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607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buClr>
                <a:schemeClr val="tx1"/>
              </a:buCl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420E2-3DE0-4BCA-A853-D0084A1A2692}" type="datetimeFigureOut">
              <a:rPr lang="en-US"/>
              <a:pPr>
                <a:defRPr/>
              </a:pPr>
              <a:t>5/26/2020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78F16-FC8F-4238-AE2C-C9E010F701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01632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50000">
              <a:srgbClr val="10253F"/>
            </a:gs>
            <a:gs pos="100000">
              <a:srgbClr val="558ED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149CEC54-EFCD-403F-92BF-7F6FFEA54772}" type="datetimeFigureOut">
              <a:rPr lang="en-US" altLang="en-US"/>
              <a:pPr>
                <a:defRPr/>
              </a:pPr>
              <a:t>5/26/2020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A8BA014B-594F-4D4F-8F3A-88DAA7129EC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C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hyperlink" Target="http://autarkaw.com/" TargetMode="External"/><Relationship Id="rId4" Type="http://schemas.openxmlformats.org/officeDocument/2006/relationships/hyperlink" Target="mailto:kaw@usf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kaw@usf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85800"/>
            <a:ext cx="9067800" cy="762000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FFC000"/>
                </a:solidFill>
              </a:rPr>
              <a:t>Effect of Letting Students Choose the Weight of Each Assessment Category for the Semester Grade</a:t>
            </a: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2895600" y="3200400"/>
            <a:ext cx="3743325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800" baseline="30000" dirty="0"/>
              <a:t>Autar Kaw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800" baseline="30000" dirty="0">
                <a:hlinkClick r:id="rId4"/>
              </a:rPr>
              <a:t>kaw@usf.edu</a:t>
            </a:r>
            <a:endParaRPr lang="en-US" altLang="en-US" sz="2800" baseline="30000" dirty="0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800" baseline="30000" dirty="0">
                <a:hlinkClick r:id="rId5"/>
              </a:rPr>
              <a:t>http://AutarKaw.com</a:t>
            </a:r>
            <a:r>
              <a:rPr lang="en-US" altLang="en-US" sz="2800" baseline="30000" dirty="0"/>
              <a:t> 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800" baseline="30000" dirty="0"/>
              <a:t>University of South Florida</a:t>
            </a:r>
          </a:p>
        </p:txBody>
      </p:sp>
      <p:sp>
        <p:nvSpPr>
          <p:cNvPr id="4102" name="TextBox 2"/>
          <p:cNvSpPr txBox="1">
            <a:spLocks noChangeArrowheads="1"/>
          </p:cNvSpPr>
          <p:nvPr/>
        </p:nvSpPr>
        <p:spPr bwMode="auto">
          <a:xfrm>
            <a:off x="2932706" y="5105400"/>
            <a:ext cx="354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ASEE-SE Conference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March 9, 2020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PQuestion"/>
          <p:cNvSpPr>
            <a:spLocks noGrp="1"/>
          </p:cNvSpPr>
          <p:nvPr>
            <p:ph type="title"/>
          </p:nvPr>
        </p:nvSpPr>
        <p:spPr>
          <a:xfrm>
            <a:off x="457200" y="11142"/>
            <a:ext cx="8229600" cy="1143000"/>
          </a:xfrm>
        </p:spPr>
        <p:txBody>
          <a:bodyPr/>
          <a:lstStyle/>
          <a:p>
            <a:pPr algn="l"/>
            <a:r>
              <a:rPr lang="en-US" altLang="en-US" dirty="0">
                <a:solidFill>
                  <a:srgbClr val="FFC000"/>
                </a:solidFill>
              </a:rPr>
              <a:t>What is variable grading?</a:t>
            </a:r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914400"/>
            <a:ext cx="8153400" cy="1676400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Clr>
                <a:schemeClr val="bg1"/>
              </a:buClr>
              <a:buNone/>
              <a:defRPr/>
            </a:pPr>
            <a:r>
              <a:rPr lang="en-US" dirty="0">
                <a:solidFill>
                  <a:schemeClr val="bg1"/>
                </a:solidFill>
              </a:rPr>
              <a:t>Let students pick the weights of the grading categories within reason.</a:t>
            </a:r>
          </a:p>
        </p:txBody>
      </p:sp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12700" y="6488113"/>
            <a:ext cx="9055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C000"/>
                </a:solidFill>
                <a:latin typeface="Calibri" panose="020F0502020204030204" pitchFamily="34" charset="0"/>
              </a:rPr>
              <a:t>Source: https://www.chronicle.com/article/How-Much-Do-You-Want-Your/242802?cid=rclink</a:t>
            </a:r>
          </a:p>
        </p:txBody>
      </p:sp>
      <p:sp>
        <p:nvSpPr>
          <p:cNvPr id="7" name="Rectangle 6"/>
          <p:cNvSpPr/>
          <p:nvPr/>
        </p:nvSpPr>
        <p:spPr>
          <a:xfrm>
            <a:off x="474617" y="2282244"/>
            <a:ext cx="5562600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u="sng" dirty="0">
                <a:solidFill>
                  <a:schemeClr val="bg1">
                    <a:lumMod val="95000"/>
                  </a:schemeClr>
                </a:solidFill>
              </a:rPr>
              <a:t>Category                      Weightage</a:t>
            </a: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Test#1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				12% to 14%</a:t>
            </a: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Test#2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				12% to 14%</a:t>
            </a: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Test#3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12% to 14%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Computer Projects                                     8% to 10%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CANVAS Quizzes                                         5% to 9%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CANVAS Online Adaptive Lessons           6% to 10%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Special Assignments                                  6% to 8%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Concept Test                                               4% to 6%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Final Exam                                                 25% to 25%</a:t>
            </a:r>
          </a:p>
        </p:txBody>
      </p:sp>
    </p:spTree>
    <p:custDataLst>
      <p:tags r:id="rId1"/>
    </p:custDataLst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12700" y="6488113"/>
            <a:ext cx="9055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Calibri" panose="020F0502020204030204" pitchFamily="34" charset="0"/>
              </a:rPr>
              <a:t>Source: https://udlcenter.org</a:t>
            </a:r>
            <a:endParaRPr lang="en-US" altLang="en-US" sz="1800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PQuestion"/>
          <p:cNvSpPr txBox="1">
            <a:spLocks/>
          </p:cNvSpPr>
          <p:nvPr/>
        </p:nvSpPr>
        <p:spPr bwMode="auto">
          <a:xfrm>
            <a:off x="425450" y="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FFFFC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l"/>
            <a:r>
              <a:rPr lang="en-US" altLang="en-US">
                <a:solidFill>
                  <a:srgbClr val="FFC000"/>
                </a:solidFill>
              </a:rPr>
              <a:t>Why use variable grading?</a:t>
            </a:r>
            <a:endParaRPr lang="en-US" altLang="en-US" dirty="0">
              <a:solidFill>
                <a:srgbClr val="FFC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025" y="1219200"/>
            <a:ext cx="848995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students take ownership of their education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Meets the 3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Universal Design for Learning (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UDL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Principle of “Ways of Expression”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849137-3872-4E87-BAB8-DAD68A876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" y="3002512"/>
            <a:ext cx="8334630" cy="14932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5306166"/>
      </p:ext>
    </p:extLst>
  </p:cSld>
  <p:clrMapOvr>
    <a:masterClrMapping/>
  </p:clrMapOvr>
  <p:transition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PQuestion"/>
          <p:cNvSpPr txBox="1">
            <a:spLocks/>
          </p:cNvSpPr>
          <p:nvPr/>
        </p:nvSpPr>
        <p:spPr bwMode="auto">
          <a:xfrm>
            <a:off x="76200" y="381000"/>
            <a:ext cx="8991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FFFFC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l"/>
            <a:r>
              <a:rPr lang="en-US" altLang="en-US" dirty="0">
                <a:solidFill>
                  <a:srgbClr val="FFC000"/>
                </a:solidFill>
              </a:rPr>
              <a:t>How do students choose variable grades?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0266" t="18936" r="64926" b="55873"/>
          <a:stretch/>
        </p:blipFill>
        <p:spPr>
          <a:xfrm>
            <a:off x="3048000" y="1828800"/>
            <a:ext cx="2819400" cy="28834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1849241"/>
      </p:ext>
    </p:extLst>
  </p:cSld>
  <p:clrMapOvr>
    <a:masterClrMapping/>
  </p:clrMapOvr>
  <p:transition spd="slow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PQuestion"/>
          <p:cNvSpPr txBox="1">
            <a:spLocks/>
          </p:cNvSpPr>
          <p:nvPr/>
        </p:nvSpPr>
        <p:spPr bwMode="auto">
          <a:xfrm>
            <a:off x="76200" y="381000"/>
            <a:ext cx="8991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FFFFC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l"/>
            <a:r>
              <a:rPr lang="en-US" altLang="en-US" dirty="0">
                <a:solidFill>
                  <a:srgbClr val="FFC000"/>
                </a:solidFill>
              </a:rPr>
              <a:t>When do students choose the weights?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2057400"/>
            <a:ext cx="84899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end of the 7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week, they make a choice via a Canvas Quiz.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1515497"/>
      </p:ext>
    </p:extLst>
  </p:cSld>
  <p:clrMapOvr>
    <a:masterClrMapping/>
  </p:clrMapOvr>
  <p:transition spd="slow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PQuestion"/>
          <p:cNvSpPr txBox="1">
            <a:spLocks/>
          </p:cNvSpPr>
          <p:nvPr/>
        </p:nvSpPr>
        <p:spPr bwMode="auto">
          <a:xfrm>
            <a:off x="76200" y="76200"/>
            <a:ext cx="8991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FFFFC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l"/>
            <a:r>
              <a:rPr lang="en-US" altLang="en-US" dirty="0">
                <a:solidFill>
                  <a:srgbClr val="FFC000"/>
                </a:solidFill>
              </a:rPr>
              <a:t>What did they choose for weights?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0" y="3039980"/>
            <a:ext cx="490529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96% of the students made a choice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 of the students chose the default weights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05C929-F667-4DCC-B418-E1538BF25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1256211"/>
            <a:ext cx="3054361" cy="16826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FFEE75-5FCD-4278-BC70-1C001F396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256211"/>
            <a:ext cx="3023878" cy="16399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16CB8B-22BD-4F61-8139-872904BF2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290" y="3072638"/>
            <a:ext cx="3005588" cy="20850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4872617"/>
      </p:ext>
    </p:extLst>
  </p:cSld>
  <p:clrMapOvr>
    <a:masterClrMapping/>
  </p:clrMapOvr>
  <p:transition spd="slow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B099F-234C-4FB8-952D-5A1B97A7D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Effect of Weight Choice on Letter Grades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8B9272-C116-44E2-B236-2ADA87E86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46" y="2514600"/>
            <a:ext cx="4974490" cy="3581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A8E433-FD6D-4D9D-A566-3439D6ACB4D2}"/>
              </a:ext>
            </a:extLst>
          </p:cNvPr>
          <p:cNvSpPr/>
          <p:nvPr/>
        </p:nvSpPr>
        <p:spPr>
          <a:xfrm>
            <a:off x="5791200" y="5181600"/>
            <a:ext cx="3352800" cy="20928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1000" dirty="0"/>
              <a:t>A+	10	10	10</a:t>
            </a:r>
          </a:p>
          <a:p>
            <a:r>
              <a:rPr lang="pt-BR" sz="1000" dirty="0"/>
              <a:t>A 	15	15	16</a:t>
            </a:r>
          </a:p>
          <a:p>
            <a:r>
              <a:rPr lang="pt-BR" sz="1000" dirty="0"/>
              <a:t>A-	14	11	13</a:t>
            </a:r>
          </a:p>
          <a:p>
            <a:r>
              <a:rPr lang="pt-BR" sz="1000" dirty="0"/>
              <a:t>B+	6	7	7</a:t>
            </a:r>
          </a:p>
          <a:p>
            <a:r>
              <a:rPr lang="pt-BR" sz="1000" dirty="0"/>
              <a:t>B 	8	9	8</a:t>
            </a:r>
          </a:p>
          <a:p>
            <a:r>
              <a:rPr lang="pt-BR" sz="1000" dirty="0"/>
              <a:t>B-	11	10	11</a:t>
            </a:r>
          </a:p>
          <a:p>
            <a:r>
              <a:rPr lang="pt-BR" sz="1000" dirty="0"/>
              <a:t>C+	5	5	5</a:t>
            </a:r>
          </a:p>
          <a:p>
            <a:r>
              <a:rPr lang="pt-BR" sz="1000" dirty="0"/>
              <a:t>C	1	3	1</a:t>
            </a:r>
          </a:p>
          <a:p>
            <a:r>
              <a:rPr lang="pt-BR" sz="1000" dirty="0"/>
              <a:t>C-	2	1	1</a:t>
            </a:r>
          </a:p>
          <a:p>
            <a:r>
              <a:rPr lang="pt-BR" sz="1000" dirty="0"/>
              <a:t>D+	1	1	1</a:t>
            </a:r>
          </a:p>
          <a:p>
            <a:r>
              <a:rPr lang="pt-BR" sz="1000" dirty="0"/>
              <a:t>D	0	1	0</a:t>
            </a:r>
          </a:p>
          <a:p>
            <a:r>
              <a:rPr lang="pt-BR" sz="1000" dirty="0"/>
              <a:t>D-	0	0	0</a:t>
            </a:r>
          </a:p>
          <a:p>
            <a:r>
              <a:rPr lang="pt-BR" sz="1000" dirty="0"/>
              <a:t>F	1	1	1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C7D3CEBC-D1AA-406B-B5FB-034F18DAD0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065457"/>
              </p:ext>
            </p:extLst>
          </p:nvPr>
        </p:nvGraphicFramePr>
        <p:xfrm>
          <a:off x="5486399" y="1987731"/>
          <a:ext cx="334477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077">
                  <a:extLst>
                    <a:ext uri="{9D8B030D-6E8A-4147-A177-3AD203B41FA5}">
                      <a16:colId xmlns:a16="http://schemas.microsoft.com/office/drawing/2014/main" val="1459054447"/>
                    </a:ext>
                  </a:extLst>
                </a:gridCol>
                <a:gridCol w="905883">
                  <a:extLst>
                    <a:ext uri="{9D8B030D-6E8A-4147-A177-3AD203B41FA5}">
                      <a16:colId xmlns:a16="http://schemas.microsoft.com/office/drawing/2014/main" val="843591530"/>
                    </a:ext>
                  </a:extLst>
                </a:gridCol>
                <a:gridCol w="766345">
                  <a:extLst>
                    <a:ext uri="{9D8B030D-6E8A-4147-A177-3AD203B41FA5}">
                      <a16:colId xmlns:a16="http://schemas.microsoft.com/office/drawing/2014/main" val="928347320"/>
                    </a:ext>
                  </a:extLst>
                </a:gridCol>
                <a:gridCol w="892474">
                  <a:extLst>
                    <a:ext uri="{9D8B030D-6E8A-4147-A177-3AD203B41FA5}">
                      <a16:colId xmlns:a16="http://schemas.microsoft.com/office/drawing/2014/main" val="2297678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b="1" dirty="0"/>
                        <a:t>Grades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/>
                        <a:t>Student Choice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/>
                        <a:t>Default </a:t>
                      </a:r>
                    </a:p>
                    <a:p>
                      <a:r>
                        <a:rPr lang="en-US" sz="1000" b="1" dirty="0"/>
                        <a:t>Choice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/>
                        <a:t>Optimum </a:t>
                      </a:r>
                    </a:p>
                    <a:p>
                      <a:r>
                        <a:rPr lang="en-US" sz="1000" b="1" dirty="0"/>
                        <a:t>Choice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80163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3994CCA-43F0-42E8-821F-4F636EC40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207502"/>
              </p:ext>
            </p:extLst>
          </p:nvPr>
        </p:nvGraphicFramePr>
        <p:xfrm>
          <a:off x="5486399" y="2412045"/>
          <a:ext cx="3344778" cy="2476500"/>
        </p:xfrm>
        <a:graphic>
          <a:graphicData uri="http://schemas.openxmlformats.org/drawingml/2006/table">
            <a:tbl>
              <a:tblPr/>
              <a:tblGrid>
                <a:gridCol w="762001">
                  <a:extLst>
                    <a:ext uri="{9D8B030D-6E8A-4147-A177-3AD203B41FA5}">
                      <a16:colId xmlns:a16="http://schemas.microsoft.com/office/drawing/2014/main" val="355957884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00833080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4792640"/>
                    </a:ext>
                  </a:extLst>
                </a:gridCol>
                <a:gridCol w="906377">
                  <a:extLst>
                    <a:ext uri="{9D8B030D-6E8A-4147-A177-3AD203B41FA5}">
                      <a16:colId xmlns:a16="http://schemas.microsoft.com/office/drawing/2014/main" val="40785091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93075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07489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3014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99594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18160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06251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42131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9871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5182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2379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1219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7366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0736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15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02C51-BF5E-40C5-BB2D-2228C5C97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/>
              <a:t>How Many Students Can Get Affected? 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3E7F861B-0B69-469D-B28C-6797082351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637334"/>
              </p:ext>
            </p:extLst>
          </p:nvPr>
        </p:nvGraphicFramePr>
        <p:xfrm>
          <a:off x="2209800" y="1676400"/>
          <a:ext cx="2743200" cy="244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342490743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971146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Option for </a:t>
                      </a:r>
                    </a:p>
                    <a:p>
                      <a:r>
                        <a:rPr lang="en-US" sz="1000" dirty="0"/>
                        <a:t>Variable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Students Affected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14774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000" dirty="0"/>
                        <a:t>Current Student Choice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2399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1000" dirty="0"/>
                        <a:t>Optimum Choice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291417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en-US" sz="1000" dirty="0"/>
                        <a:t>Optimum Choice with Final Exam Variation (23%-27%)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160720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en-US" sz="1000" dirty="0"/>
                        <a:t>5% Variation Allowed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65675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000" dirty="0"/>
                        <a:t>10% Variation Allowed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31146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r>
                        <a:rPr lang="en-US" sz="1000" dirty="0"/>
                        <a:t>15% Variation Allowed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336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20% Variation Allowed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572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1688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2514600"/>
            <a:ext cx="9032875" cy="16732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7200" dirty="0">
                <a:solidFill>
                  <a:schemeClr val="bg2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>QUESTIONS?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925" y="5257800"/>
            <a:ext cx="8991600" cy="152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Autar Kaw</a:t>
            </a:r>
            <a:endParaRPr lang="en-US" altLang="en-US" baseline="30000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  <a:hlinkClick r:id="rId3"/>
              </a:rPr>
              <a:t>kaw@usf.edu</a:t>
            </a:r>
            <a:endParaRPr lang="en-US" altLang="en-US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University of South Florida</a:t>
            </a:r>
          </a:p>
        </p:txBody>
      </p:sp>
      <p:sp>
        <p:nvSpPr>
          <p:cNvPr id="35844" name="Rectangle 2"/>
          <p:cNvSpPr txBox="1">
            <a:spLocks noChangeArrowheads="1"/>
          </p:cNvSpPr>
          <p:nvPr/>
        </p:nvSpPr>
        <p:spPr bwMode="auto">
          <a:xfrm>
            <a:off x="-3176" y="609600"/>
            <a:ext cx="906780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FFC000"/>
                </a:solidFill>
              </a:rPr>
              <a:t>Effect of Letting Students Choose the Weight of Each Assessment Category for the Semester Grade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ASPOLLED" val="1350FA31AE02479B8885B6C16CAEFB27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39342CF39B94F24AE2869C729F1A812&lt;/guid&gt;&#10;        &lt;description /&gt;&#10;        &lt;date&gt;2/21/2017 2:32:2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6EDB1E824524C29BDEEFEAE1B4282F9&lt;/guid&gt;&#10;            &lt;repollguid&gt;8C8795965DAF40709ED628677B056813&lt;/repollguid&gt;&#10;            &lt;sourceid&gt;7522DA63DD9B4CF88E9EA7383E1BC385&lt;/sourceid&gt;&#10;            &lt;questiontext&gt;What is flipped learning?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0AD28F8C3EA49819443E2C028729D82&lt;/guid&gt;&#10;                    &lt;answertext&gt;Watch lecture at home and do problems in class&lt;/answertext&gt;&#10;                    &lt;valuetype&gt;0&lt;/valuetype&gt;&#10;                &lt;/answer&gt;&#10;                &lt;answer&gt;&#10;                    &lt;guid&gt;26E5B0F062EB41308F5C111CF956E567&lt;/guid&gt;&#10;                    &lt;answertext&gt;Direct instruction moves from group learning space, and group space is used for dynamic, interactive and engaging activities&lt;/answertext&gt;&#10;                    &lt;valuetype&gt;0&lt;/valuetype&gt;&#10;                &lt;/answer&gt;&#10;                &lt;answer&gt;&#10;                    &lt;guid&gt;CD847D0ACF914A3A9C29275378A9F74E&lt;/guid&gt;&#10;                    &lt;answertext&gt;Way of designing courses that emphasize self-regulated learning and deep learning on a personal leve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39342CF39B94F24AE2869C729F1A812&lt;/guid&gt;&#10;        &lt;description /&gt;&#10;        &lt;date&gt;2/21/2017 2:32:2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6EDB1E824524C29BDEEFEAE1B4282F9&lt;/guid&gt;&#10;            &lt;repollguid&gt;8C8795965DAF40709ED628677B056813&lt;/repollguid&gt;&#10;            &lt;sourceid&gt;7522DA63DD9B4CF88E9EA7383E1BC385&lt;/sourceid&gt;&#10;            &lt;questiontext&gt;What is flipped learning?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0AD28F8C3EA49819443E2C028729D82&lt;/guid&gt;&#10;                    &lt;answertext&gt;Watch lecture at home and do problems in class&lt;/answertext&gt;&#10;                    &lt;valuetype&gt;0&lt;/valuetype&gt;&#10;                &lt;/answer&gt;&#10;                &lt;answer&gt;&#10;                    &lt;guid&gt;26E5B0F062EB41308F5C111CF956E567&lt;/guid&gt;&#10;                    &lt;answertext&gt;Direct instruction moves from group learning space, and group space is used for dynamic, interactive and engaging activities&lt;/answertext&gt;&#10;                    &lt;valuetype&gt;0&lt;/valuetype&gt;&#10;                &lt;/answer&gt;&#10;                &lt;answer&gt;&#10;                    &lt;guid&gt;CD847D0ACF914A3A9C29275378A9F74E&lt;/guid&gt;&#10;                    &lt;answertext&gt;Way of designing courses that emphasize self-regulated learning and deep learning on a personal leve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39342CF39B94F24AE2869C729F1A812&lt;/guid&gt;&#10;        &lt;description /&gt;&#10;        &lt;date&gt;2/21/2017 2:32:2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6EDB1E824524C29BDEEFEAE1B4282F9&lt;/guid&gt;&#10;            &lt;repollguid&gt;8C8795965DAF40709ED628677B056813&lt;/repollguid&gt;&#10;            &lt;sourceid&gt;7522DA63DD9B4CF88E9EA7383E1BC385&lt;/sourceid&gt;&#10;            &lt;questiontext&gt;What is flipped learning?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0AD28F8C3EA49819443E2C028729D82&lt;/guid&gt;&#10;                    &lt;answertext&gt;Watch lecture at home and do problems in class&lt;/answertext&gt;&#10;                    &lt;valuetype&gt;0&lt;/valuetype&gt;&#10;                &lt;/answer&gt;&#10;                &lt;answer&gt;&#10;                    &lt;guid&gt;26E5B0F062EB41308F5C111CF956E567&lt;/guid&gt;&#10;                    &lt;answertext&gt;Direct instruction moves from group learning space, and group space is used for dynamic, interactive and engaging activities&lt;/answertext&gt;&#10;                    &lt;valuetype&gt;0&lt;/valuetype&gt;&#10;                &lt;/answer&gt;&#10;                &lt;answer&gt;&#10;                    &lt;guid&gt;CD847D0ACF914A3A9C29275378A9F74E&lt;/guid&gt;&#10;                    &lt;answertext&gt;Way of designing courses that emphasize self-regulated learning and deep learning on a personal leve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39342CF39B94F24AE2869C729F1A812&lt;/guid&gt;&#10;        &lt;description /&gt;&#10;        &lt;date&gt;2/21/2017 2:32:2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6EDB1E824524C29BDEEFEAE1B4282F9&lt;/guid&gt;&#10;            &lt;repollguid&gt;8C8795965DAF40709ED628677B056813&lt;/repollguid&gt;&#10;            &lt;sourceid&gt;7522DA63DD9B4CF88E9EA7383E1BC385&lt;/sourceid&gt;&#10;            &lt;questiontext&gt;What is flipped learning?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0AD28F8C3EA49819443E2C028729D82&lt;/guid&gt;&#10;                    &lt;answertext&gt;Watch lecture at home and do problems in class&lt;/answertext&gt;&#10;                    &lt;valuetype&gt;0&lt;/valuetype&gt;&#10;                &lt;/answer&gt;&#10;                &lt;answer&gt;&#10;                    &lt;guid&gt;26E5B0F062EB41308F5C111CF956E567&lt;/guid&gt;&#10;                    &lt;answertext&gt;Direct instruction moves from group learning space, and group space is used for dynamic, interactive and engaging activities&lt;/answertext&gt;&#10;                    &lt;valuetype&gt;0&lt;/valuetype&gt;&#10;                &lt;/answer&gt;&#10;                &lt;answer&gt;&#10;                    &lt;guid&gt;CD847D0ACF914A3A9C29275378A9F74E&lt;/guid&gt;&#10;                    &lt;answertext&gt;Way of designing courses that emphasize self-regulated learning and deep learning on a personal leve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39342CF39B94F24AE2869C729F1A812&lt;/guid&gt;&#10;        &lt;description /&gt;&#10;        &lt;date&gt;2/21/2017 2:32:2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6EDB1E824524C29BDEEFEAE1B4282F9&lt;/guid&gt;&#10;            &lt;repollguid&gt;8C8795965DAF40709ED628677B056813&lt;/repollguid&gt;&#10;            &lt;sourceid&gt;7522DA63DD9B4CF88E9EA7383E1BC385&lt;/sourceid&gt;&#10;            &lt;questiontext&gt;What is flipped learning?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0AD28F8C3EA49819443E2C028729D82&lt;/guid&gt;&#10;                    &lt;answertext&gt;Watch lecture at home and do problems in class&lt;/answertext&gt;&#10;                    &lt;valuetype&gt;0&lt;/valuetype&gt;&#10;                &lt;/answer&gt;&#10;                &lt;answer&gt;&#10;                    &lt;guid&gt;26E5B0F062EB41308F5C111CF956E567&lt;/guid&gt;&#10;                    &lt;answertext&gt;Direct instruction moves from group learning space, and group space is used for dynamic, interactive and engaging activities&lt;/answertext&gt;&#10;                    &lt;valuetype&gt;0&lt;/valuetype&gt;&#10;                &lt;/answer&gt;&#10;                &lt;answer&gt;&#10;                    &lt;guid&gt;CD847D0ACF914A3A9C29275378A9F74E&lt;/guid&gt;&#10;                    &lt;answertext&gt;Way of designing courses that emphasize self-regulated learning and deep learning on a personal leve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2203</TotalTime>
  <Words>329</Words>
  <Application>Microsoft Office PowerPoint</Application>
  <PresentationFormat>On-screen Show (4:3)</PresentationFormat>
  <Paragraphs>127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Arial Rounded MT Bold</vt:lpstr>
      <vt:lpstr>Calibri</vt:lpstr>
      <vt:lpstr>Office Theme</vt:lpstr>
      <vt:lpstr>Effect of Letting Students Choose the Weight of Each Assessment Category for the Semester Grade</vt:lpstr>
      <vt:lpstr>What is variable grading?</vt:lpstr>
      <vt:lpstr>PowerPoint Presentation</vt:lpstr>
      <vt:lpstr>PowerPoint Presentation</vt:lpstr>
      <vt:lpstr>PowerPoint Presentation</vt:lpstr>
      <vt:lpstr>PowerPoint Presentation</vt:lpstr>
      <vt:lpstr>Effect of Weight Choice on Letter Grades</vt:lpstr>
      <vt:lpstr>How Many Students Can Get Affected? </vt:lpstr>
      <vt:lpstr>QUESTIONS?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Reflections of an Ordinary Man for the Millennial Generation</dc:title>
  <dc:creator>Kaw, Autar</dc:creator>
  <cp:lastModifiedBy>Kaw, Autar</cp:lastModifiedBy>
  <cp:revision>148</cp:revision>
  <cp:lastPrinted>2019-04-03T13:22:54Z</cp:lastPrinted>
  <dcterms:created xsi:type="dcterms:W3CDTF">2014-03-03T15:46:15Z</dcterms:created>
  <dcterms:modified xsi:type="dcterms:W3CDTF">2020-05-26T20:36:16Z</dcterms:modified>
</cp:coreProperties>
</file>