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63" r:id="rId2"/>
    <p:sldId id="364" r:id="rId3"/>
    <p:sldId id="365" r:id="rId4"/>
    <p:sldId id="366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3" r:id="rId19"/>
    <p:sldId id="384" r:id="rId20"/>
    <p:sldId id="385" r:id="rId21"/>
    <p:sldId id="386" r:id="rId22"/>
    <p:sldId id="387" r:id="rId23"/>
    <p:sldId id="391" r:id="rId24"/>
    <p:sldId id="393" r:id="rId25"/>
    <p:sldId id="394" r:id="rId26"/>
    <p:sldId id="396" r:id="rId27"/>
    <p:sldId id="400" r:id="rId28"/>
    <p:sldId id="401" r:id="rId29"/>
    <p:sldId id="402" r:id="rId30"/>
    <p:sldId id="403" r:id="rId31"/>
  </p:sldIdLst>
  <p:sldSz cx="9144000" cy="6858000" type="screen4x3"/>
  <p:notesSz cx="9601200" cy="7315200"/>
  <p:custDataLst>
    <p:tags r:id="rId3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66CCFF"/>
    <a:srgbClr val="00CC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BA12D164-B48B-47D1-BBA4-922F529799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4B9DC0DA-EED0-42E8-AD52-FFAA92365BD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>
            <a:extLst>
              <a:ext uri="{FF2B5EF4-FFF2-40B4-BE49-F238E27FC236}">
                <a16:creationId xmlns:a16="http://schemas.microsoft.com/office/drawing/2014/main" id="{7A7C68AA-4DBD-44F9-B40C-D3FBF664A2E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BB6695AA-6B56-4B7C-AFC2-1FA07212CA9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35C2720-CA84-4A7E-B193-3499F94E0B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35B7EE0-470C-4F5B-8DA3-D62154ACCA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6F3032C-231E-4AAD-BB35-8FFB9D4C4E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7EC0155-5CC8-4526-99F4-124FFE81D7B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CB8D53D-0722-4704-87B8-97290D4AAA7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B9D0D50-7A84-4573-9339-874228AA2EB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5C70B8F-382B-4643-81ED-3649C0571B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BDC23A74-2604-46CA-8085-1A386E3F41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A72C0C5C-23B9-411F-B521-A1A29B590B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6B6A64-BB79-4520-95DF-9A694BBD3952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282EBFA0-5487-46F0-B484-818328E44D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4B079CE-FE16-4EF7-B3F4-12B2944F2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the dot product of two vectors is negative, what is true?
https://www.polleverywhere.com/multiple_choice_polls/oNPihTAWsLz8bDbr6hK6V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F797A8-D0E0-442C-B02A-D7B16B9F83E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65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two vectors u and v are orthogonal to each other, then u.v =
https://www.polleverywhere.com/multiple_choice_polls/xRVO8swWWNz8Xp5frykSk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9A7CEF-64AA-4089-93AD-8147F37D042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79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Two straight lines are perpendicular to each other. The product of the slope of the two lines is
https://www.polleverywhere.com/multiple_choice_polls/DsTllmlKBkWURwm5X9SGG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EDB1C5-8664-4AF9-BA25-B8E52658933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30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a certain cubic equation, at least one of the roots is known to be a complex root. The total number of complex roots the cubic equation has is
https://www.polleverywhere.com/multiple_choice_polls/iYIfRrGcXclf3aN5GZW6X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C60095-F8A2-4608-881C-D1A04982EC0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54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roots the equation $$\\tan (x)=x$$ has is ____________.
https://www.polleverywhere.com/multiple_choice_polls/t7zkio1uxZwj8PU7aItBS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A1637-4ACB-4907-8D61-61F1E09FE17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40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polynomial of order n has ______ zeros
https://www.polleverywhere.com/multiple_choice_polls/YJdg62SJYcubMxNSfVMM8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15CEBF-8180-4E76-812E-EEFDAD7AD31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50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velocity of a body is given by $$v (t)=5e^{-t}+4$$, where $$t$$ is in seconds and $$v$$ is in m/s. The velocity of the body is $$6$$ m/s at $$t =$$
https://www.polleverywhere.com/multiple_choice_polls/iIgjYK4ZyrtKUVIcLwvIT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9A521C-4619-4639-A00F-AEB57579E33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07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significant digits in 2.30500 is
https://www.polleverywhere.com/multiple_choice_polls/DHwO7AUCPw8flDxKlmHuO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516D7-A522-47B7-8DCF-BB1914842FB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02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the differential equation $$\\displaystyle \\frac{dy}{dx} + 3y = e^{-x},\\ y(0)=6$$ the variable $$x$$ is the ______ variable
https://www.polleverywhere.com/multiple_choice_polls/EgLK2FiXDBpTcULh7vKAd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9BD79E-0EA8-4653-AF11-168447DDB1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84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the differential equation $$\\displaystyle \\frac{dy}{dx} + 3y = e^{-x},\\ y(0)=6$$ the variable $$y$$ is the ______ variable
https://www.polleverywhere.com/multiple_choice_polls/ZSU6xUNfxqHIGafq4Yd6d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373EE-D88F-4AA5-9B50-225AC2CC4A9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74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Ordinary differential equations can have these many dependent variables.
https://www.polleverywhere.com/multiple_choice_polls/FIhRgsIXNI4qzT1hsnzFg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8C726A-5EEA-4124-A630-D141E4CBB03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93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Ordinary differential equations can have these many independent variables.
https://www.polleverywhere.com/multiple_choice_polls/rKAKRK8w3aceOVRXWFQLX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D651B1-D4BD-4CC5-96C4-29072C44AAD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51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differential equation is considered to be ordinary if it has
https://www.polleverywhere.com/multiple_choice_polls/QgI7GCR2jS02DpumFmdqu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4F2DC0-CD18-4550-A4CA-8BC74CE76ED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94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2\\frac{dy}{dx} + 4y = e^x + 3,\\ y(0) = 5$$
https://www.polleverywhere.com/multiple_choice_polls/kgM1h9Sf4kA5pWcRPpqQm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733C12-1D05-482C-AB74-E276E00F597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27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2\\frac{dy}{dx} + xy = e^x + 3,\\ y(0) = 5$$
https://www.polleverywhere.com/multiple_choice_polls/foPaSfoYRlvSA22x2hVMv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A0D535-9822-42F3-8FF8-F81E21BE117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14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2\\frac{dy}{dx} + y^2 = e^x + 3,\\ y(0) = 5$$
https://www.polleverywhere.com/multiple_choice_polls/cFvrakBsbRYBUqzfOpDoq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3FA8D2-FF25-444A-A6A3-CFAB3CACEA7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75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form of the exact solution to $$\\displaystyle 2\\frac{dy}{dx}+3y=e^{-x},\\ y(0)=5$$ is
https://www.polleverywhere.com/multiple_choice_polls/jMOPqh0v4150HNxdWQBH6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8896D2-A2DD-4528-8BFD-C6518A33FB6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47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size of the matrix $$\\left[\\begin{matrix} 4 &amp; 6 &amp; 7 &amp; 8 \\\\ 9 &amp; 2 &amp; 3 &amp; 4 \\\\ 5 &amp; 6 &amp; 7 &amp; 8 \\end{matrix}\\right]$$ is
https://www.polleverywhere.com/multiple_choice_polls/62PwJhQMJvboPdEUcRJfy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B63FDE-9CA9-479B-A6BB-43FC8CC2277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65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$$c_{32}$$ entity of the matrix $$[C] = \\left[\\begin{matrix} 4.1 &amp;amp; 61 &amp;amp; 7 &amp;amp; 8 \\\\ 9 &amp;amp; 2 &amp;amp; 3 &amp;amp; 4 \\\\ 5 &amp;amp; 6.3 &amp;amp; 7.2 &amp;amp; 8.9 \\end{matrix} \\right]$$
https://www.polleverywhere.com/multiple_choice_polls/zJm3HGJDIFtp3jYMS10KP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CFB057-C7DD-46C9-AA0C-2A1E723A5F0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82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$$[A] = \\left[\\begin{matrix} 3 &amp;amp; 6 &amp;amp; 2 \\\\ 5 &amp;amp; -9 &amp;amp; 3 \\end{matrix}\\right] \\ \\ [B] = \\left[\\begin{matrix} 2 &amp;amp; 7 &amp;amp; 3 \\\\ -8 &amp;amp; 9.2 &amp;amp; 6 \\end{matrix}\\right]$$ then if $$[C] = [A]+[B],\\ c_{12}=$$
https://www.polleverywhere.com/multiple_choice_polls/qeM6exaMUxYwSc8dyQyUV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1448D-3E3E-43B0-9D02-35CED33E3E5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507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$$[A] = \\left[\\begin{matrix} 3 &amp;amp; 6 &amp;amp; 2 \\\\ 5 &amp;amp; -9 &amp;amp; 3 \\end{matrix}\\right] \\ \\ [B] = \\left[\\begin{matrix} 2 &amp;amp; 6 &amp;amp; 3 \\\\ -8 &amp;amp; 9.2 &amp;amp; 7 \\end{matrix}\\right]$$ then if $$[C] = [A]-[B],\\ c_{23}=$$
https://www.polleverywhere.com/multiple_choice_polls/mMtciyPjyiildWUFKU1aT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D1054B-1CD0-42D1-9C55-D8C3C2A5CDE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77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$$[A] = \\left[\\begin{matrix}4 &amp;amp; -6 &amp;amp; 3 \\\\ 1 &amp;amp; 2 &amp;amp; -8 \\\\ 6 &amp;amp; -5 &amp;amp; -9 \\end{matrix}\\right],\\ [B] = \\left[\\begin{matrix} 4 &amp;amp; 3 \\\\ 9 &amp;amp; 7 \\\\ 4 &amp;amp; -5 \\end{matrix}\\right]$$ then if $$[C] = [A][B]$$, then $$c_{31}=$$_______
https://www.polleverywhere.com/multiple_choice_polls/JrcxDlz0QFYBB8Pwu9dWe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B1F67-826F-4238-BF37-7B73BF72E71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122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find velocity from the location vs time data of the body, the mathematical procedure used is
https://www.polleverywhere.com/multiple_choice_polls/OwWTiekifWL5nVdNcJb4k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BB8929-F49E-47E5-98F0-0F8E7253A40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967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definition of the derivative of a function $$f(x)$$ is
https://www.polleverywhere.com/multiple_choice_polls/aA2dWjQRO4v4wtRXM8aIZ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4CFF62-C86A-4FBB-AEAB-A9AF27B747D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15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 y = \\sin(2x), \\displaystyle \\frac{dy}{dx}$$ at $$x = 3$$ is _______
https://www.polleverywhere.com/multiple_choice_polls/zTRxjyFJtVTt6m22id3Xf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9C70B1-56BB-48C6-951B-CA5F2B144A9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860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as shown, the value of $$\\displaystyle \\int ^a_0f(x)dx$$
https://www.polleverywhere.com/multiple_choice_polls/27dPbVXowIThkba2goYwV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FDE80-B06E-4769-8D32-0157F7D8F25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234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as shown, the value of $$\\displaystyle \\int ^b_af(x)dx$$
https://www.polleverywhere.com/multiple_choice_polls/FD2EaxC5QK84i4zDOVqaD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F5EE97-817E-426B-907F-037D4FCC7D4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612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as shown, the value of $$\\displaystyle \\int ^b_0f(x)dx$$
https://www.polleverywhere.com/multiple_choice_polls/28t3L7fH57SdCCO5Lc52d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7B6613-0E16-40CD-86F9-A713BC880E2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143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independent variable(s) for partial differential equations is more than or equal to _____.
https://www.polleverywhere.com/multiple_choice_polls/dpxoxg3r71EYkx8Gwv1lB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29878-6814-46F9-8EA7-050EE0D1058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09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09EEFE-D778-48A1-B441-22E51857D3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BDF004-75BD-46B7-A948-3E51A7F31A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FCACE9-5766-49A9-B558-9C1406EBF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CDED4-3C08-4BC8-B92C-BF48766BA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55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5D9E9-76FB-488F-93CD-C56B61517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66E791-28BB-4546-AE00-220AD75A1C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C8C55D-8643-4D4A-9DED-A12FB7859F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A405E-5F99-4BA1-99E6-9AC42A0982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77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E48ED9-277B-47C4-B0E8-ACA466C60D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D8DFEF-112E-4ED0-82B1-BFB92A16A8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F15EC2-74A5-419D-8FC5-8F958DDDFD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428E-A6EB-4623-BF72-4FE5821EE9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54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7E715C-A689-40F9-AEE3-56517F752A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2E17A-50C8-4038-9988-13D87165EA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99B386-CA9E-4E75-87DB-3BF23DF23E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F45F6-9F47-400E-A079-CA9F22CBD0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071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FE9E2DF-85D1-4CD4-A959-DA3EFE92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C7143DE-B520-4FF3-8E04-FBCB191EEE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452C656-2A16-4AAD-91A5-B2F42994DF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00763-B582-4C9D-9C94-EBFE4FEDCC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1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6ED7734-E8FD-4BBA-A2CB-F9E5BDE40A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BCA74A7-2B38-4F2C-B6ED-E972719839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A2880C-7D38-4389-8A72-4A67562160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FF40C-227C-479B-B3A3-5F3D8C6C00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25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0253A1C-A41B-453D-AC65-C3C61B0DEE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CF59A9-1232-453F-9038-0ADBA3A16E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BA369A-4314-431C-924B-6FCCEC4F1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F9D39-355D-4899-B745-D1872EBC8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44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F865CF-1D8F-4A34-A4AC-9DFB6D203A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31DBC4-FE55-4741-BBA9-9C4EBECDC2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9E312-8093-4244-A10F-B95521DB8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E9000-9E56-42D1-899A-CFAFFE7435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876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F692DA-B4CE-4B2D-98F4-9C65B9E20F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0017E7-26E0-4F7D-99F1-CF0F5E175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D013DC-CE94-4B4B-8D80-B9757E0595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AEC65-A08E-4BC2-8141-B22E584A7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00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228846-6EE7-4512-852F-E37238D38F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8CA378-6C51-4533-9FDA-F09840327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8EA8A4-4207-49E3-BAFE-64C75548BE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A358-F001-49E0-955F-D84721085F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28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18E16E-5723-4C24-A548-79690C2B2A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A309AB-01A3-4D89-8220-C2B5C9AD15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5D8A6C-CEFF-4591-AB1F-50DD405A12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CC5F3-690D-449E-84C3-F85C019597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146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E2FFB-1D1C-4174-AF6F-2601F9EDB1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3F98F6-9D90-4140-AC95-61CDC7CE09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7CBCBD-30EE-40F7-8385-BCA8E6EE24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EDBE8-D048-4C63-8E18-4F8E19417F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454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2A58FE5-CBEE-4A0B-AFB9-CC60C879D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7E6B6D6-5AD1-4EDD-9E48-DB77DD4B78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F97859C-9A02-41A5-9C03-C4A1A3172C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341D3-00A6-4143-AEFA-B371A005CA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26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rgbClr val="FFFFFF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F26DC92-58B6-40B8-BAF8-BF9F9D4CC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1E11362-2218-4DF7-8C4E-E5F863D8E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D46B35-DD45-4C76-82AE-44FCCD5298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CBF11E0-2EFF-4B38-A49F-B7D23C1FAC3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6D92BD1-6855-469E-BB76-8AF7E0844A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02233F2-43E6-433D-B9C2-AAF604BC6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609600" indent="-609600" algn="l" rtl="0" eaLnBrk="0" fontAlgn="base" hangingPunct="0">
        <a:spcBef>
          <a:spcPct val="20000"/>
        </a:spcBef>
        <a:spcAft>
          <a:spcPct val="0"/>
        </a:spcAft>
        <a:buAutoNum type="alphaUcPeriod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533400" algn="l" rtl="0" eaLnBrk="0" fontAlgn="base" hangingPunct="0">
        <a:spcBef>
          <a:spcPct val="20000"/>
        </a:spcBef>
        <a:spcAft>
          <a:spcPct val="0"/>
        </a:spcAft>
        <a:buAutoNum type="alphaUcPeriod"/>
        <a:defRPr sz="2800">
          <a:solidFill>
            <a:schemeClr val="tx1"/>
          </a:solidFill>
          <a:latin typeface="+mn-lt"/>
        </a:defRPr>
      </a:lvl2pPr>
      <a:lvl3pPr marL="1371600" indent="-4572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752600" indent="-3810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20980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08AD2C5-A406-47FD-8584-4AB1C75A4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/>
              <a:t>FE Exam Tutorial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C65DAF1F-4EAF-4EDC-91AF-9837877C1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62484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http://fe.eng.usf.edu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002E34-B427-4C77-82B3-3710F650DB4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36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4F758-C1ED-4F3B-AC00-E96ED1174C6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71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73771D-B89F-4339-8A35-A65DE068372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4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87B517-9EE1-42EF-A617-C8D4D9AF10F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1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84A007-D634-4589-BC5E-77BE77761E5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6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54907-3D39-469C-B40D-7F0C0133B69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60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378862-C443-4F93-8BCF-16B33B22559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82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148922-6F89-46CE-8B9D-F6EF6A8DBE8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652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6DE5CE-0F7C-4C5E-B8FC-5DA59D1387B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31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95F7D7-2DC7-4EFB-9D9F-4E8EA82C8D6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49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DDC424-A7D4-4FD5-97E4-D5E5D23CA3A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0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959A61-DB0A-4207-B2D6-DBFB1BCAD45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50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C7154C-B832-4C5D-820D-E2A8BD85288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17FB4-C8DB-49F6-9F0F-86C5E0903B6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79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A13BB6-5640-49D3-99D7-078E0E4C9B7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77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577A84-C668-4C1D-BF7D-8660A5A887B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61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B20A96-1203-4FEA-9626-B70599897B2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5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0D842-7A7F-4CC2-9701-07249FA608E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74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A848D9-B46E-454F-A4ED-3A6C67F990E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3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E571EE-8BB5-457F-B059-98B921BB7E6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70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3E4324-6BDE-49C5-B011-3ADC7821780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34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CAC28E-20BB-4DB3-8374-1738B6866E5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22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768C28-5F72-4282-A136-1FCC2986773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0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A0C4C2-5122-4C95-B4EB-118BF8DA4C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86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7EB9FD-8FF8-406E-8451-6C678B5EE0B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47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D9E9A4-BCC5-4C7E-A1FF-7CFD004188A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90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3693C9-B6A9-417F-AB43-CA8ABE5781E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283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5368EE-C9E7-42BF-ADA7-BA6D010D8B4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4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5C8869-9D6C-4E52-87CC-452179B12A3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6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VERSION" val="11.0"/>
  <p:tag name="DELIMITERS" val="3.1"/>
  <p:tag name="SHOWBARVISIBLE" val="True"/>
  <p:tag name="EXPANDSHOWBAR" val="True"/>
  <p:tag name="USESECONDARYMONITOR" val="True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0"/>
  <p:tag name="RESETCHARTS" val="True"/>
  <p:tag name="INCLUDENONRESPONDERS" val="False"/>
  <p:tag name="MULTIRESPDIVISOR" val="1"/>
  <p:tag name="PARTLISTDEFAULT" val="0"/>
  <p:tag name="INCLUDEPPT" val="True"/>
  <p:tag name="ALLOWUSERFEEDBACK" val="True"/>
  <p:tag name="CORRECTPOINTVALUE" val="100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POWERPOINTVERSION" val="14.0"/>
  <p:tag name="TASKPANEKEY" val="4ab04ac9-eb50-4d28-8704-b67991f622f7"/>
  <p:tag name="WASPOLLED" val="A084DD25C3484A1389A483AB5A44A98E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3e21a91-74c0-46ac-8398-58b95872190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0228a8a-428f-4dec-a2ca-446b93e8633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2da6057-e568-41bc-a882-622534ffdf6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6257dce-14c3-4149-86dd-61a649e341f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bdba756-65e0-43ae-b9cb-186da5a6dd7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3dabbc0-89a4-4873-9b44-96f1219fcb3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a065689-6e57-4e63-a70c-36cacc17b2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3b70acc-ec6a-4d1a-a9d2-84b2346ad03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4a37bff-a243-4fca-b2fb-63d3ba12e7e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2994684-288d-4a35-abd9-b70c6e9f54c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aa62328-e23b-4cf8-a166-9f4dfc3afd2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f53c382-2c1a-47df-9021-80ad6daf78b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43a67eb-d0f0-4f00-abec-2c002e450b9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a792ebe-49d2-44a6-b9fd-b349f61cc91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c94c8ab-c7af-4793-9da0-f9f5ac6c6bc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8d3814f-5307-42de-b991-bc1d7a90d56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e50576c-3c6b-4c0d-a728-29608f5d784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b4cd9bd-df6b-4da9-b03c-f599074097a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31683bb-1e57-4c8d-98fd-02171efa588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b5efb40-a1a5-4010-afb2-ba0023a4f7f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e6a7c79-3f4c-461a-97a4-6bf0c8b174b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4f3d394-ee5d-4252-b2bf-71c79fa4aceb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1bd024d-f81e-442a-a794-ff2c469c2b6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50099b5-aa98-4446-a3ff-11a95c37a59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c04b227-d005-49bd-98c0-f193c842614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b2a9bdf-e8b6-44d2-b7de-a4d7c506f92f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a8041de-cfe2-45f3-bbaf-31b95e07574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b4b5990-3d00-4b2b-8f8c-8c97a896e9b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7acb89f-e1e1-4c3e-ad35-4a9ea7c6209a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2419</Words>
  <Application>Microsoft Office PowerPoint</Application>
  <PresentationFormat>On-screen Show (4:3)</PresentationFormat>
  <Paragraphs>61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Tahoma</vt:lpstr>
      <vt:lpstr>Times New Roman</vt:lpstr>
      <vt:lpstr>Georgia</vt:lpstr>
      <vt:lpstr>Default Design</vt:lpstr>
      <vt:lpstr>FE Exam Tutorial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Autar Kaw</dc:creator>
  <cp:lastModifiedBy>Autar Kaw</cp:lastModifiedBy>
  <cp:revision>123</cp:revision>
  <cp:lastPrinted>2022-02-08T19:24:24Z</cp:lastPrinted>
  <dcterms:created xsi:type="dcterms:W3CDTF">2008-01-18T00:25:06Z</dcterms:created>
  <dcterms:modified xsi:type="dcterms:W3CDTF">2022-02-08T19:29:07Z</dcterms:modified>
</cp:coreProperties>
</file>