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ppt/notesSlides/notesSlide4.xml" ContentType="application/vnd.openxmlformats-officedocument.presentationml.notesSlide+xml"/>
  <Override PartName="/ppt/tags/tag8.xml" ContentType="application/vnd.openxmlformats-officedocument.presentationml.tags+xml"/>
  <Override PartName="/ppt/notesSlides/notesSlide5.xml" ContentType="application/vnd.openxmlformats-officedocument.presentationml.notesSlide+xml"/>
  <Override PartName="/ppt/tags/tag9.xml" ContentType="application/vnd.openxmlformats-officedocument.presentationml.tags+xml"/>
  <Override PartName="/ppt/notesSlides/notesSlide6.xml" ContentType="application/vnd.openxmlformats-officedocument.presentationml.notesSlide+xml"/>
  <Override PartName="/ppt/tags/tag10.xml" ContentType="application/vnd.openxmlformats-officedocument.presentationml.tags+xml"/>
  <Override PartName="/ppt/notesSlides/notesSlide7.xml" ContentType="application/vnd.openxmlformats-officedocument.presentationml.notesSlide+xml"/>
  <Override PartName="/ppt/tags/tag11.xml" ContentType="application/vnd.openxmlformats-officedocument.presentationml.tags+xml"/>
  <Override PartName="/ppt/notesSlides/notesSlide8.xml" ContentType="application/vnd.openxmlformats-officedocument.presentationml.notesSlide+xml"/>
  <Override PartName="/ppt/tags/tag12.xml" ContentType="application/vnd.openxmlformats-officedocument.presentationml.tags+xml"/>
  <Override PartName="/ppt/notesSlides/notesSlide9.xml" ContentType="application/vnd.openxmlformats-officedocument.presentationml.notesSlide+xml"/>
  <Override PartName="/ppt/tags/tag13.xml" ContentType="application/vnd.openxmlformats-officedocument.presentationml.tags+xml"/>
  <Override PartName="/ppt/notesSlides/notesSlide10.xml" ContentType="application/vnd.openxmlformats-officedocument.presentationml.notesSlide+xml"/>
  <Override PartName="/ppt/tags/tag14.xml" ContentType="application/vnd.openxmlformats-officedocument.presentationml.tags+xml"/>
  <Override PartName="/ppt/notesSlides/notesSlide11.xml" ContentType="application/vnd.openxmlformats-officedocument.presentationml.notesSlide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12.xml" ContentType="application/vnd.openxmlformats-officedocument.presentationml.notesSlide+xml"/>
  <Override PartName="/ppt/tags/tag18.xml" ContentType="application/vnd.openxmlformats-officedocument.presentationml.tags+xml"/>
  <Override PartName="/ppt/notesSlides/notesSlide13.xml" ContentType="application/vnd.openxmlformats-officedocument.presentationml.notesSlide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notesSlides/notesSlide14.xml" ContentType="application/vnd.openxmlformats-officedocument.presentationml.notesSlide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notesSlides/notesSlide15.xml" ContentType="application/vnd.openxmlformats-officedocument.presentationml.notesSlide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notesSlides/notesSlide16.xml" ContentType="application/vnd.openxmlformats-officedocument.presentationml.notesSlide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notesSlides/notesSlide17.xml" ContentType="application/vnd.openxmlformats-officedocument.presentationml.notesSlide+xml"/>
  <Override PartName="/ppt/tags/tag31.xml" ContentType="application/vnd.openxmlformats-officedocument.presentationml.tags+xml"/>
  <Override PartName="/ppt/notesSlides/notesSlide18.xml" ContentType="application/vnd.openxmlformats-officedocument.presentationml.notesSlide+xml"/>
  <Override PartName="/ppt/tags/tag32.xml" ContentType="application/vnd.openxmlformats-officedocument.presentationml.tags+xml"/>
  <Override PartName="/ppt/notesSlides/notesSlide19.xml" ContentType="application/vnd.openxmlformats-officedocument.presentationml.notesSlide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notesSlides/notesSlide20.xml" ContentType="application/vnd.openxmlformats-officedocument.presentationml.notesSlide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notesSlides/notesSlide21.xml" ContentType="application/vnd.openxmlformats-officedocument.presentationml.notesSlide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notesSlides/notesSlide22.xml" ContentType="application/vnd.openxmlformats-officedocument.presentationml.notesSlide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notesSlides/notesSlide23.xml" ContentType="application/vnd.openxmlformats-officedocument.presentationml.notesSlide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notesSlides/notesSlide24.xml" ContentType="application/vnd.openxmlformats-officedocument.presentationml.notesSlide+xml"/>
  <Override PartName="/ppt/tags/tag48.xml" ContentType="application/vnd.openxmlformats-officedocument.presentationml.tags+xml"/>
  <Override PartName="/ppt/notesSlides/notesSlide25.xml" ContentType="application/vnd.openxmlformats-officedocument.presentationml.notesSlide+xml"/>
  <Override PartName="/ppt/tags/tag49.xml" ContentType="application/vnd.openxmlformats-officedocument.presentationml.tags+xml"/>
  <Override PartName="/ppt/notesSlides/notesSlide26.xml" ContentType="application/vnd.openxmlformats-officedocument.presentationml.notesSlide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notesSlides/notesSlide27.xml" ContentType="application/vnd.openxmlformats-officedocument.presentationml.notesSlide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notesSlides/notesSlide28.xml" ContentType="application/vnd.openxmlformats-officedocument.presentationml.notesSlide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notesSlides/notesSlide29.xml" ContentType="application/vnd.openxmlformats-officedocument.presentationml.notesSlide+xml"/>
  <Override PartName="/ppt/tags/tag59.xml" ContentType="application/vnd.openxmlformats-officedocument.presentationml.tags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handoutMasterIdLst>
    <p:handoutMasterId r:id="rId37"/>
  </p:handoutMasterIdLst>
  <p:sldIdLst>
    <p:sldId id="284" r:id="rId2"/>
    <p:sldId id="304" r:id="rId3"/>
    <p:sldId id="303" r:id="rId4"/>
    <p:sldId id="307" r:id="rId5"/>
    <p:sldId id="308" r:id="rId6"/>
    <p:sldId id="323" r:id="rId7"/>
    <p:sldId id="287" r:id="rId8"/>
    <p:sldId id="296" r:id="rId9"/>
    <p:sldId id="297" r:id="rId10"/>
    <p:sldId id="298" r:id="rId11"/>
    <p:sldId id="299" r:id="rId12"/>
    <p:sldId id="319" r:id="rId13"/>
    <p:sldId id="322" r:id="rId14"/>
    <p:sldId id="320" r:id="rId15"/>
    <p:sldId id="321" r:id="rId16"/>
    <p:sldId id="318" r:id="rId17"/>
    <p:sldId id="294" r:id="rId18"/>
    <p:sldId id="261" r:id="rId19"/>
    <p:sldId id="282" r:id="rId20"/>
    <p:sldId id="265" r:id="rId21"/>
    <p:sldId id="267" r:id="rId22"/>
    <p:sldId id="316" r:id="rId23"/>
    <p:sldId id="291" r:id="rId24"/>
    <p:sldId id="268" r:id="rId25"/>
    <p:sldId id="269" r:id="rId26"/>
    <p:sldId id="286" r:id="rId27"/>
    <p:sldId id="289" r:id="rId28"/>
    <p:sldId id="270" r:id="rId29"/>
    <p:sldId id="288" r:id="rId30"/>
    <p:sldId id="311" r:id="rId31"/>
    <p:sldId id="312" r:id="rId32"/>
    <p:sldId id="314" r:id="rId33"/>
    <p:sldId id="315" r:id="rId34"/>
    <p:sldId id="292" r:id="rId35"/>
  </p:sldIdLst>
  <p:sldSz cx="9144000" cy="6858000" type="screen4x3"/>
  <p:notesSz cx="9601200" cy="7315200"/>
  <p:custDataLst>
    <p:tags r:id="rId38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360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>
            <a:extLst>
              <a:ext uri="{FF2B5EF4-FFF2-40B4-BE49-F238E27FC236}">
                <a16:creationId xmlns:a16="http://schemas.microsoft.com/office/drawing/2014/main" id="{77827AB8-1783-492A-B153-2F58BF7A1F7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7" tIns="45714" rIns="91427" bIns="45714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5" name="Rectangle 3">
            <a:extLst>
              <a:ext uri="{FF2B5EF4-FFF2-40B4-BE49-F238E27FC236}">
                <a16:creationId xmlns:a16="http://schemas.microsoft.com/office/drawing/2014/main" id="{B86836F7-DBAB-463D-8560-785D9597D7B5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438775" y="0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7" tIns="45714" rIns="91427" bIns="4571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6" name="Rectangle 4">
            <a:extLst>
              <a:ext uri="{FF2B5EF4-FFF2-40B4-BE49-F238E27FC236}">
                <a16:creationId xmlns:a16="http://schemas.microsoft.com/office/drawing/2014/main" id="{88BA780A-277D-4199-9C93-E5396568F48F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948488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7" tIns="45714" rIns="91427" bIns="45714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7" name="Rectangle 5">
            <a:extLst>
              <a:ext uri="{FF2B5EF4-FFF2-40B4-BE49-F238E27FC236}">
                <a16:creationId xmlns:a16="http://schemas.microsoft.com/office/drawing/2014/main" id="{F497A9BA-A935-411B-AFBC-68DFF8C80299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7" tIns="45714" rIns="91427" bIns="4571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D3947900-8280-428F-AD7B-8CC4CD27A71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3AFDBA61-B7CC-4DD2-BD3F-F81B9E8F92F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47" tIns="48324" rIns="96647" bIns="48324" numCol="1" anchor="t" anchorCtr="0" compatLnSpc="1">
            <a:prstTxWarp prst="textNoShape">
              <a:avLst/>
            </a:prstTxWarp>
          </a:bodyPr>
          <a:lstStyle>
            <a:lvl1pPr defTabSz="966646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69268887-0401-48BB-80BD-CBE56603D237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5438775" y="0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47" tIns="48324" rIns="96647" bIns="48324" numCol="1" anchor="t" anchorCtr="0" compatLnSpc="1">
            <a:prstTxWarp prst="textNoShape">
              <a:avLst/>
            </a:prstTxWarp>
          </a:bodyPr>
          <a:lstStyle>
            <a:lvl1pPr algn="r" defTabSz="966646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6DF82D54-C18B-4AAE-9C62-F151295A99C3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2FC92ED3-FB4F-4567-9C8A-F7CEBDA7A6B1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47" tIns="48324" rIns="96647" bIns="483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004A6CD5-EB8B-4AE2-AE3A-52CE1FE5442C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948488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47" tIns="48324" rIns="96647" bIns="48324" numCol="1" anchor="b" anchorCtr="0" compatLnSpc="1">
            <a:prstTxWarp prst="textNoShape">
              <a:avLst/>
            </a:prstTxWarp>
          </a:bodyPr>
          <a:lstStyle>
            <a:lvl1pPr defTabSz="966646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2AF36D4B-2936-4FEA-B13B-0F7CD9F2939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47" tIns="48324" rIns="96647" bIns="48324" numCol="1" anchor="b" anchorCtr="0" compatLnSpc="1">
            <a:prstTxWarp prst="textNoShape">
              <a:avLst/>
            </a:prstTxWarp>
          </a:bodyPr>
          <a:lstStyle>
            <a:lvl1pPr algn="r" defTabSz="965200" eaLnBrk="1" hangingPunct="1">
              <a:defRPr sz="1300"/>
            </a:lvl1pPr>
          </a:lstStyle>
          <a:p>
            <a:fld id="{029C5AF7-285C-4098-B470-11CFB47E402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id="{21A306B5-7AA5-4F92-B9DE-C0A53B317B3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1E8670D-89F2-475A-AC00-1295F928B29B}" type="slidenum">
              <a:rPr lang="en-US" altLang="en-US" sz="1300"/>
              <a:pPr>
                <a:spcBef>
                  <a:spcPct val="0"/>
                </a:spcBef>
              </a:pPr>
              <a:t>1</a:t>
            </a:fld>
            <a:endParaRPr lang="en-US" altLang="en-US" sz="1300"/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922C1562-D6B9-4864-B343-E57DBF31D0B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801A84E4-D67A-4833-8BA2-CBCF2B9D51B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>
            <a:extLst>
              <a:ext uri="{FF2B5EF4-FFF2-40B4-BE49-F238E27FC236}">
                <a16:creationId xmlns:a16="http://schemas.microsoft.com/office/drawing/2014/main" id="{DD62C459-7A94-443D-B11F-2E9806BD3AC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Notes Placeholder 2">
            <a:extLst>
              <a:ext uri="{FF2B5EF4-FFF2-40B4-BE49-F238E27FC236}">
                <a16:creationId xmlns:a16="http://schemas.microsoft.com/office/drawing/2014/main" id="{FD1F4A05-0D26-4444-89BC-0D4C1FFA97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1268" name="Slide Number Placeholder 3">
            <a:extLst>
              <a:ext uri="{FF2B5EF4-FFF2-40B4-BE49-F238E27FC236}">
                <a16:creationId xmlns:a16="http://schemas.microsoft.com/office/drawing/2014/main" id="{0522139D-5739-4CCC-96A5-738EF7EE9F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AC5FBA1-841C-47A5-B1DF-0113F2A4BFB9}" type="slidenum">
              <a:rPr lang="en-US" altLang="en-US" sz="1300"/>
              <a:pPr>
                <a:spcBef>
                  <a:spcPct val="0"/>
                </a:spcBef>
              </a:pPr>
              <a:t>2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1B866877-AFCE-4E50-8180-EAF604C697F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41638" y="522288"/>
            <a:ext cx="3717925" cy="2787650"/>
          </a:xfrm>
          <a:ln/>
        </p:spPr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DFC96A96-3C77-45E6-8935-7E39E25052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00163" y="3482975"/>
            <a:ext cx="7000875" cy="33099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01EAC56A-1893-4B90-B314-547C966B957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73388" y="549275"/>
            <a:ext cx="3659187" cy="2743200"/>
          </a:xfrm>
          <a:noFill/>
          <a:ln/>
        </p:spPr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F6A30C88-179D-4643-A4C3-805EF809701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0C1C580F-A427-4191-8D6B-E08B92914C5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73388" y="549275"/>
            <a:ext cx="3659187" cy="2743200"/>
          </a:xfrm>
          <a:noFill/>
          <a:ln/>
        </p:spPr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09666B0E-BEEF-4D44-BBF4-9D099C52D0F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>
            <a:extLst>
              <a:ext uri="{FF2B5EF4-FFF2-40B4-BE49-F238E27FC236}">
                <a16:creationId xmlns:a16="http://schemas.microsoft.com/office/drawing/2014/main" id="{02D4FB08-79B9-4995-9617-94A400A48C5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FC4379A-B87B-44C8-A050-77F9990F82DE}" type="slidenum">
              <a:rPr lang="en-US" altLang="en-US" sz="1300"/>
              <a:pPr>
                <a:spcBef>
                  <a:spcPct val="0"/>
                </a:spcBef>
              </a:pPr>
              <a:t>7</a:t>
            </a:fld>
            <a:endParaRPr lang="en-US" altLang="en-US" sz="1300"/>
          </a:p>
        </p:txBody>
      </p:sp>
      <p:sp>
        <p:nvSpPr>
          <p:cNvPr id="19459" name="Rectangle 2">
            <a:extLst>
              <a:ext uri="{FF2B5EF4-FFF2-40B4-BE49-F238E27FC236}">
                <a16:creationId xmlns:a16="http://schemas.microsoft.com/office/drawing/2014/main" id="{C0D8B957-93E6-41F0-903A-F1CBA3603F6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>
            <a:extLst>
              <a:ext uri="{FF2B5EF4-FFF2-40B4-BE49-F238E27FC236}">
                <a16:creationId xmlns:a16="http://schemas.microsoft.com/office/drawing/2014/main" id="{0160D1DA-0F86-4049-B36E-B16CB059E6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>
            <a:extLst>
              <a:ext uri="{FF2B5EF4-FFF2-40B4-BE49-F238E27FC236}">
                <a16:creationId xmlns:a16="http://schemas.microsoft.com/office/drawing/2014/main" id="{30A55F7B-2C5C-4688-B240-060B12C95D1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Notes Placeholder 2">
            <a:extLst>
              <a:ext uri="{FF2B5EF4-FFF2-40B4-BE49-F238E27FC236}">
                <a16:creationId xmlns:a16="http://schemas.microsoft.com/office/drawing/2014/main" id="{CF4D0072-51E3-4864-A4D5-3E4D86790D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1508" name="Slide Number Placeholder 3">
            <a:extLst>
              <a:ext uri="{FF2B5EF4-FFF2-40B4-BE49-F238E27FC236}">
                <a16:creationId xmlns:a16="http://schemas.microsoft.com/office/drawing/2014/main" id="{DB56DA1B-0A3D-4FA2-94E8-F8A2CEDEF0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4837C64-0177-4FE7-8F80-DFCB31CE83C0}" type="slidenum">
              <a:rPr lang="en-US" altLang="en-US" sz="1300"/>
              <a:pPr>
                <a:spcBef>
                  <a:spcPct val="0"/>
                </a:spcBef>
              </a:pPr>
              <a:t>8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>
            <a:extLst>
              <a:ext uri="{FF2B5EF4-FFF2-40B4-BE49-F238E27FC236}">
                <a16:creationId xmlns:a16="http://schemas.microsoft.com/office/drawing/2014/main" id="{DB3EDAF8-125D-4965-872E-26A197AF5E4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Notes Placeholder 2">
            <a:extLst>
              <a:ext uri="{FF2B5EF4-FFF2-40B4-BE49-F238E27FC236}">
                <a16:creationId xmlns:a16="http://schemas.microsoft.com/office/drawing/2014/main" id="{14281C8E-1C86-4743-9D99-185E75D386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3556" name="Slide Number Placeholder 3">
            <a:extLst>
              <a:ext uri="{FF2B5EF4-FFF2-40B4-BE49-F238E27FC236}">
                <a16:creationId xmlns:a16="http://schemas.microsoft.com/office/drawing/2014/main" id="{578C0F67-ACC5-4829-B6CA-7AAFCE7D72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1FF2365-A042-476F-B1A7-6EF25FE662D7}" type="slidenum">
              <a:rPr lang="en-US" altLang="en-US" sz="1300"/>
              <a:pPr>
                <a:spcBef>
                  <a:spcPct val="0"/>
                </a:spcBef>
              </a:pPr>
              <a:t>9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>
            <a:extLst>
              <a:ext uri="{FF2B5EF4-FFF2-40B4-BE49-F238E27FC236}">
                <a16:creationId xmlns:a16="http://schemas.microsoft.com/office/drawing/2014/main" id="{E0731CBB-F274-4C83-B86E-7286F4CF4B0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Notes Placeholder 2">
            <a:extLst>
              <a:ext uri="{FF2B5EF4-FFF2-40B4-BE49-F238E27FC236}">
                <a16:creationId xmlns:a16="http://schemas.microsoft.com/office/drawing/2014/main" id="{15D710CB-7B10-4B53-96F7-BA40C3F318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5604" name="Slide Number Placeholder 3">
            <a:extLst>
              <a:ext uri="{FF2B5EF4-FFF2-40B4-BE49-F238E27FC236}">
                <a16:creationId xmlns:a16="http://schemas.microsoft.com/office/drawing/2014/main" id="{F6C1502E-0D85-40BC-84CB-D491589DBB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197C241-234B-45B9-B7AB-4EDA76EEDF3B}" type="slidenum">
              <a:rPr lang="en-US" altLang="en-US" sz="1300"/>
              <a:pPr>
                <a:spcBef>
                  <a:spcPct val="0"/>
                </a:spcBef>
              </a:pPr>
              <a:t>10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>
            <a:extLst>
              <a:ext uri="{FF2B5EF4-FFF2-40B4-BE49-F238E27FC236}">
                <a16:creationId xmlns:a16="http://schemas.microsoft.com/office/drawing/2014/main" id="{E259DD84-A57A-42A3-B5BC-A1C30E2CD01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Notes Placeholder 2">
            <a:extLst>
              <a:ext uri="{FF2B5EF4-FFF2-40B4-BE49-F238E27FC236}">
                <a16:creationId xmlns:a16="http://schemas.microsoft.com/office/drawing/2014/main" id="{1D67BB79-1A88-442A-8076-31C2FF86D9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7652" name="Slide Number Placeholder 3">
            <a:extLst>
              <a:ext uri="{FF2B5EF4-FFF2-40B4-BE49-F238E27FC236}">
                <a16:creationId xmlns:a16="http://schemas.microsoft.com/office/drawing/2014/main" id="{2C98141E-6E1C-49CF-8D75-4772D3F123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DB647A2-3E06-4979-8C01-CD6D9C77FD69}" type="slidenum">
              <a:rPr lang="en-US" altLang="en-US" sz="1300"/>
              <a:pPr>
                <a:spcBef>
                  <a:spcPct val="0"/>
                </a:spcBef>
              </a:pPr>
              <a:t>11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>
            <a:extLst>
              <a:ext uri="{FF2B5EF4-FFF2-40B4-BE49-F238E27FC236}">
                <a16:creationId xmlns:a16="http://schemas.microsoft.com/office/drawing/2014/main" id="{8571C897-0580-4D97-AF24-469C0A3F4FE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E746504-1DF0-493B-99F1-171E0FB189D7}" type="slidenum">
              <a:rPr lang="en-US" altLang="en-US" sz="1300"/>
              <a:pPr>
                <a:spcBef>
                  <a:spcPct val="0"/>
                </a:spcBef>
              </a:pPr>
              <a:t>13</a:t>
            </a:fld>
            <a:endParaRPr lang="en-US" altLang="en-US" sz="1300"/>
          </a:p>
        </p:txBody>
      </p:sp>
      <p:sp>
        <p:nvSpPr>
          <p:cNvPr id="32771" name="Rectangle 2">
            <a:extLst>
              <a:ext uri="{FF2B5EF4-FFF2-40B4-BE49-F238E27FC236}">
                <a16:creationId xmlns:a16="http://schemas.microsoft.com/office/drawing/2014/main" id="{89B12ACA-5D47-400D-BD20-96BEAF0FA68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>
            <a:extLst>
              <a:ext uri="{FF2B5EF4-FFF2-40B4-BE49-F238E27FC236}">
                <a16:creationId xmlns:a16="http://schemas.microsoft.com/office/drawing/2014/main" id="{4676DC05-6087-434C-891A-8E6DC29871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>
            <a:extLst>
              <a:ext uri="{FF2B5EF4-FFF2-40B4-BE49-F238E27FC236}">
                <a16:creationId xmlns:a16="http://schemas.microsoft.com/office/drawing/2014/main" id="{787DCDDE-9D00-40CD-873F-A7F8E95331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1" name="Notes Placeholder 2">
            <a:extLst>
              <a:ext uri="{FF2B5EF4-FFF2-40B4-BE49-F238E27FC236}">
                <a16:creationId xmlns:a16="http://schemas.microsoft.com/office/drawing/2014/main" id="{FD167203-075A-4BB7-8240-09384614FB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7172" name="Slide Number Placeholder 3">
            <a:extLst>
              <a:ext uri="{FF2B5EF4-FFF2-40B4-BE49-F238E27FC236}">
                <a16:creationId xmlns:a16="http://schemas.microsoft.com/office/drawing/2014/main" id="{742EE245-5067-4610-94D5-A153CBA71D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36F2679-E265-4DEA-9E82-80B931EE206E}" type="slidenum">
              <a:rPr lang="en-US" altLang="en-US" sz="1300"/>
              <a:pPr>
                <a:spcBef>
                  <a:spcPct val="0"/>
                </a:spcBef>
              </a:pPr>
              <a:t>16</a:t>
            </a:fld>
            <a:endParaRPr lang="en-US" altLang="en-US" sz="1300"/>
          </a:p>
        </p:txBody>
      </p:sp>
    </p:spTree>
    <p:extLst>
      <p:ext uri="{BB962C8B-B14F-4D97-AF65-F5344CB8AC3E}">
        <p14:creationId xmlns:p14="http://schemas.microsoft.com/office/powerpoint/2010/main" val="22189224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0D369758-F469-4644-9E7A-6A6AACB3EB9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41638" y="522288"/>
            <a:ext cx="3717925" cy="2787650"/>
          </a:xfrm>
          <a:ln/>
        </p:spPr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DBD73094-3C8E-4B1A-AE6E-3C15DD7501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00163" y="3482975"/>
            <a:ext cx="7000875" cy="33099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47099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>
            <a:extLst>
              <a:ext uri="{FF2B5EF4-FFF2-40B4-BE49-F238E27FC236}">
                <a16:creationId xmlns:a16="http://schemas.microsoft.com/office/drawing/2014/main" id="{F755F539-F427-42AA-95C9-B1D0F8D4B76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28017FA-304B-4F96-902D-6FA2669E8EA2}" type="slidenum">
              <a:rPr lang="en-US" altLang="en-US" sz="1300"/>
              <a:pPr>
                <a:spcBef>
                  <a:spcPct val="0"/>
                </a:spcBef>
              </a:pPr>
              <a:t>18</a:t>
            </a:fld>
            <a:endParaRPr lang="en-US" altLang="en-US" sz="1300"/>
          </a:p>
        </p:txBody>
      </p:sp>
      <p:sp>
        <p:nvSpPr>
          <p:cNvPr id="34819" name="Rectangle 2">
            <a:extLst>
              <a:ext uri="{FF2B5EF4-FFF2-40B4-BE49-F238E27FC236}">
                <a16:creationId xmlns:a16="http://schemas.microsoft.com/office/drawing/2014/main" id="{E7133582-CB95-40D1-A388-3C94AAB45A8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>
            <a:extLst>
              <a:ext uri="{FF2B5EF4-FFF2-40B4-BE49-F238E27FC236}">
                <a16:creationId xmlns:a16="http://schemas.microsoft.com/office/drawing/2014/main" id="{297ED2AF-8049-4242-BB73-3E739E955C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>
            <a:extLst>
              <a:ext uri="{FF2B5EF4-FFF2-40B4-BE49-F238E27FC236}">
                <a16:creationId xmlns:a16="http://schemas.microsoft.com/office/drawing/2014/main" id="{8BF719E7-C204-4C54-AA4D-F6E40C6225D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A1CB9B5-B74A-478F-9829-29CADA546ED6}" type="slidenum">
              <a:rPr lang="en-US" altLang="en-US" sz="1300"/>
              <a:pPr>
                <a:spcBef>
                  <a:spcPct val="0"/>
                </a:spcBef>
              </a:pPr>
              <a:t>19</a:t>
            </a:fld>
            <a:endParaRPr lang="en-US" altLang="en-US" sz="1300"/>
          </a:p>
        </p:txBody>
      </p:sp>
      <p:sp>
        <p:nvSpPr>
          <p:cNvPr id="36867" name="Rectangle 2">
            <a:extLst>
              <a:ext uri="{FF2B5EF4-FFF2-40B4-BE49-F238E27FC236}">
                <a16:creationId xmlns:a16="http://schemas.microsoft.com/office/drawing/2014/main" id="{3B22F801-4DB4-4621-9245-1E2DFB4D5B1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>
            <a:extLst>
              <a:ext uri="{FF2B5EF4-FFF2-40B4-BE49-F238E27FC236}">
                <a16:creationId xmlns:a16="http://schemas.microsoft.com/office/drawing/2014/main" id="{5AF9124C-ADBD-4EBE-A4B3-2D0CB5632D5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>
            <a:extLst>
              <a:ext uri="{FF2B5EF4-FFF2-40B4-BE49-F238E27FC236}">
                <a16:creationId xmlns:a16="http://schemas.microsoft.com/office/drawing/2014/main" id="{A0820808-5552-4EDC-BB16-4E3049CE274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0D9146B-9C3C-43BE-9ABB-C74B15229C07}" type="slidenum">
              <a:rPr lang="en-US" altLang="en-US" sz="1300"/>
              <a:pPr>
                <a:spcBef>
                  <a:spcPct val="0"/>
                </a:spcBef>
              </a:pPr>
              <a:t>20</a:t>
            </a:fld>
            <a:endParaRPr lang="en-US" altLang="en-US" sz="1300"/>
          </a:p>
        </p:txBody>
      </p:sp>
      <p:sp>
        <p:nvSpPr>
          <p:cNvPr id="38915" name="Rectangle 2">
            <a:extLst>
              <a:ext uri="{FF2B5EF4-FFF2-40B4-BE49-F238E27FC236}">
                <a16:creationId xmlns:a16="http://schemas.microsoft.com/office/drawing/2014/main" id="{2F3E9ED6-DAC9-4228-A585-3EF945EDED8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>
            <a:extLst>
              <a:ext uri="{FF2B5EF4-FFF2-40B4-BE49-F238E27FC236}">
                <a16:creationId xmlns:a16="http://schemas.microsoft.com/office/drawing/2014/main" id="{82E5F389-ECA9-48D5-A13F-1E9E169292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>
            <a:extLst>
              <a:ext uri="{FF2B5EF4-FFF2-40B4-BE49-F238E27FC236}">
                <a16:creationId xmlns:a16="http://schemas.microsoft.com/office/drawing/2014/main" id="{7BBC0CB4-56F4-4891-9D26-202681F5ECC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2C95354-4B47-4826-B7F7-8610AEBA4E99}" type="slidenum">
              <a:rPr lang="en-US" altLang="en-US" sz="1300"/>
              <a:pPr>
                <a:spcBef>
                  <a:spcPct val="0"/>
                </a:spcBef>
              </a:pPr>
              <a:t>21</a:t>
            </a:fld>
            <a:endParaRPr lang="en-US" altLang="en-US" sz="1300"/>
          </a:p>
        </p:txBody>
      </p:sp>
      <p:sp>
        <p:nvSpPr>
          <p:cNvPr id="40963" name="Rectangle 2">
            <a:extLst>
              <a:ext uri="{FF2B5EF4-FFF2-40B4-BE49-F238E27FC236}">
                <a16:creationId xmlns:a16="http://schemas.microsoft.com/office/drawing/2014/main" id="{34D8DFFF-15FC-4810-9528-F4E5EB74918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>
            <a:extLst>
              <a:ext uri="{FF2B5EF4-FFF2-40B4-BE49-F238E27FC236}">
                <a16:creationId xmlns:a16="http://schemas.microsoft.com/office/drawing/2014/main" id="{C596A09F-F8B9-41C3-86A0-A1E8C3E2BDB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>
            <a:extLst>
              <a:ext uri="{FF2B5EF4-FFF2-40B4-BE49-F238E27FC236}">
                <a16:creationId xmlns:a16="http://schemas.microsoft.com/office/drawing/2014/main" id="{5757BCC4-A7FA-4E6A-9BAA-D02C93D834E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FA55B00-5B3C-409D-B22C-0B4EB9C68A60}" type="slidenum">
              <a:rPr lang="en-US" altLang="en-US" sz="1300"/>
              <a:pPr>
                <a:spcBef>
                  <a:spcPct val="0"/>
                </a:spcBef>
              </a:pPr>
              <a:t>22</a:t>
            </a:fld>
            <a:endParaRPr lang="en-US" altLang="en-US" sz="1300"/>
          </a:p>
        </p:txBody>
      </p:sp>
      <p:sp>
        <p:nvSpPr>
          <p:cNvPr id="43011" name="Rectangle 2">
            <a:extLst>
              <a:ext uri="{FF2B5EF4-FFF2-40B4-BE49-F238E27FC236}">
                <a16:creationId xmlns:a16="http://schemas.microsoft.com/office/drawing/2014/main" id="{6F83C276-F06B-44E3-9E9C-22B525EF382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>
            <a:extLst>
              <a:ext uri="{FF2B5EF4-FFF2-40B4-BE49-F238E27FC236}">
                <a16:creationId xmlns:a16="http://schemas.microsoft.com/office/drawing/2014/main" id="{8B0FA11A-BC0D-42D7-BE05-3ED66EC9FE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>
            <a:extLst>
              <a:ext uri="{FF2B5EF4-FFF2-40B4-BE49-F238E27FC236}">
                <a16:creationId xmlns:a16="http://schemas.microsoft.com/office/drawing/2014/main" id="{9495EF9F-3792-4D84-9388-992DECDBDD0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C2309FC-7B06-4860-93B8-0BBCC735DA5D}" type="slidenum">
              <a:rPr lang="en-US" altLang="en-US" sz="1300"/>
              <a:pPr>
                <a:spcBef>
                  <a:spcPct val="0"/>
                </a:spcBef>
              </a:pPr>
              <a:t>23</a:t>
            </a:fld>
            <a:endParaRPr lang="en-US" altLang="en-US" sz="1300"/>
          </a:p>
        </p:txBody>
      </p:sp>
      <p:sp>
        <p:nvSpPr>
          <p:cNvPr id="45059" name="Rectangle 2">
            <a:extLst>
              <a:ext uri="{FF2B5EF4-FFF2-40B4-BE49-F238E27FC236}">
                <a16:creationId xmlns:a16="http://schemas.microsoft.com/office/drawing/2014/main" id="{50E5ECB3-6D8D-4EC9-AC80-8B5FFD6B66A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>
            <a:extLst>
              <a:ext uri="{FF2B5EF4-FFF2-40B4-BE49-F238E27FC236}">
                <a16:creationId xmlns:a16="http://schemas.microsoft.com/office/drawing/2014/main" id="{A6BF1445-9F1D-4D12-99AB-0E55A62062F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>
            <a:extLst>
              <a:ext uri="{FF2B5EF4-FFF2-40B4-BE49-F238E27FC236}">
                <a16:creationId xmlns:a16="http://schemas.microsoft.com/office/drawing/2014/main" id="{152F4819-5491-4E23-A76E-E2D0B74F677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514B4DA-33CC-4C93-94E1-10306F8AF86D}" type="slidenum">
              <a:rPr lang="en-US" altLang="en-US" sz="1300"/>
              <a:pPr>
                <a:spcBef>
                  <a:spcPct val="0"/>
                </a:spcBef>
              </a:pPr>
              <a:t>24</a:t>
            </a:fld>
            <a:endParaRPr lang="en-US" altLang="en-US" sz="1300"/>
          </a:p>
        </p:txBody>
      </p:sp>
      <p:sp>
        <p:nvSpPr>
          <p:cNvPr id="47107" name="Rectangle 2">
            <a:extLst>
              <a:ext uri="{FF2B5EF4-FFF2-40B4-BE49-F238E27FC236}">
                <a16:creationId xmlns:a16="http://schemas.microsoft.com/office/drawing/2014/main" id="{A4A83B53-C76B-4D88-BF33-C4C3D30E864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>
            <a:extLst>
              <a:ext uri="{FF2B5EF4-FFF2-40B4-BE49-F238E27FC236}">
                <a16:creationId xmlns:a16="http://schemas.microsoft.com/office/drawing/2014/main" id="{504E9292-BD3B-4574-B539-0D27CFE20D8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>
            <a:extLst>
              <a:ext uri="{FF2B5EF4-FFF2-40B4-BE49-F238E27FC236}">
                <a16:creationId xmlns:a16="http://schemas.microsoft.com/office/drawing/2014/main" id="{4FF2730B-C6FB-4BBC-A76E-F89D21C3D9A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A5CEA30-0F62-491B-92EF-4149348022C9}" type="slidenum">
              <a:rPr lang="en-US" altLang="en-US" sz="1300"/>
              <a:pPr>
                <a:spcBef>
                  <a:spcPct val="0"/>
                </a:spcBef>
              </a:pPr>
              <a:t>25</a:t>
            </a:fld>
            <a:endParaRPr lang="en-US" altLang="en-US" sz="1300"/>
          </a:p>
        </p:txBody>
      </p:sp>
      <p:sp>
        <p:nvSpPr>
          <p:cNvPr id="49155" name="Rectangle 2">
            <a:extLst>
              <a:ext uri="{FF2B5EF4-FFF2-40B4-BE49-F238E27FC236}">
                <a16:creationId xmlns:a16="http://schemas.microsoft.com/office/drawing/2014/main" id="{4AD82EB6-A1FD-4D38-AEFA-3EB8BF14ED7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>
            <a:extLst>
              <a:ext uri="{FF2B5EF4-FFF2-40B4-BE49-F238E27FC236}">
                <a16:creationId xmlns:a16="http://schemas.microsoft.com/office/drawing/2014/main" id="{7CBE009D-352A-4A73-BE72-B52BC9C6BCF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>
            <a:extLst>
              <a:ext uri="{FF2B5EF4-FFF2-40B4-BE49-F238E27FC236}">
                <a16:creationId xmlns:a16="http://schemas.microsoft.com/office/drawing/2014/main" id="{9C01A560-A5C7-4AB2-958B-596BF7EDF61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E191148-6FFD-4EF3-806D-2E6842B1F504}" type="slidenum">
              <a:rPr lang="en-US" altLang="en-US" sz="1300"/>
              <a:pPr>
                <a:spcBef>
                  <a:spcPct val="0"/>
                </a:spcBef>
              </a:pPr>
              <a:t>26</a:t>
            </a:fld>
            <a:endParaRPr lang="en-US" altLang="en-US" sz="1300"/>
          </a:p>
        </p:txBody>
      </p:sp>
      <p:sp>
        <p:nvSpPr>
          <p:cNvPr id="51203" name="Rectangle 2">
            <a:extLst>
              <a:ext uri="{FF2B5EF4-FFF2-40B4-BE49-F238E27FC236}">
                <a16:creationId xmlns:a16="http://schemas.microsoft.com/office/drawing/2014/main" id="{61842742-EF23-4875-9A85-A200CDF83DD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>
            <a:extLst>
              <a:ext uri="{FF2B5EF4-FFF2-40B4-BE49-F238E27FC236}">
                <a16:creationId xmlns:a16="http://schemas.microsoft.com/office/drawing/2014/main" id="{6FCC10BC-BD85-4106-9ABD-75EBF1602AD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>
            <a:extLst>
              <a:ext uri="{FF2B5EF4-FFF2-40B4-BE49-F238E27FC236}">
                <a16:creationId xmlns:a16="http://schemas.microsoft.com/office/drawing/2014/main" id="{B0B5837F-B84D-4639-AA39-EA3E1704434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F633001-2858-4F93-B518-36B82331F86A}" type="slidenum">
              <a:rPr lang="en-US" altLang="en-US" sz="1300"/>
              <a:pPr>
                <a:spcBef>
                  <a:spcPct val="0"/>
                </a:spcBef>
              </a:pPr>
              <a:t>27</a:t>
            </a:fld>
            <a:endParaRPr lang="en-US" altLang="en-US" sz="1300"/>
          </a:p>
        </p:txBody>
      </p:sp>
      <p:sp>
        <p:nvSpPr>
          <p:cNvPr id="53251" name="Rectangle 2">
            <a:extLst>
              <a:ext uri="{FF2B5EF4-FFF2-40B4-BE49-F238E27FC236}">
                <a16:creationId xmlns:a16="http://schemas.microsoft.com/office/drawing/2014/main" id="{A13A5FA6-9151-4F30-B06B-D6151F24B48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>
            <a:extLst>
              <a:ext uri="{FF2B5EF4-FFF2-40B4-BE49-F238E27FC236}">
                <a16:creationId xmlns:a16="http://schemas.microsoft.com/office/drawing/2014/main" id="{F2138ECA-6AC5-43BB-8964-623482F9668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>
            <a:extLst>
              <a:ext uri="{FF2B5EF4-FFF2-40B4-BE49-F238E27FC236}">
                <a16:creationId xmlns:a16="http://schemas.microsoft.com/office/drawing/2014/main" id="{FC58CFD8-282E-4DE0-9D47-6F243F463EA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2A77B86-B8F2-4E1C-9B97-0B00518B1A0D}" type="slidenum">
              <a:rPr lang="en-US" altLang="en-US" sz="1300"/>
              <a:pPr>
                <a:spcBef>
                  <a:spcPct val="0"/>
                </a:spcBef>
              </a:pPr>
              <a:t>28</a:t>
            </a:fld>
            <a:endParaRPr lang="en-US" altLang="en-US" sz="1300"/>
          </a:p>
        </p:txBody>
      </p:sp>
      <p:sp>
        <p:nvSpPr>
          <p:cNvPr id="55299" name="Rectangle 2">
            <a:extLst>
              <a:ext uri="{FF2B5EF4-FFF2-40B4-BE49-F238E27FC236}">
                <a16:creationId xmlns:a16="http://schemas.microsoft.com/office/drawing/2014/main" id="{55A5DDE0-E4C4-4A5C-BBE4-12005DF4391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>
            <a:extLst>
              <a:ext uri="{FF2B5EF4-FFF2-40B4-BE49-F238E27FC236}">
                <a16:creationId xmlns:a16="http://schemas.microsoft.com/office/drawing/2014/main" id="{1910C0DD-946C-4792-98C3-94D17AEE4EF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>
            <a:extLst>
              <a:ext uri="{FF2B5EF4-FFF2-40B4-BE49-F238E27FC236}">
                <a16:creationId xmlns:a16="http://schemas.microsoft.com/office/drawing/2014/main" id="{33D36061-D832-4BC3-BC66-1FA55FC2DB7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CC680D1-5A8C-4AB1-B16F-B1FCA2D2DCB8}" type="slidenum">
              <a:rPr lang="en-US" altLang="en-US" sz="1300"/>
              <a:pPr>
                <a:spcBef>
                  <a:spcPct val="0"/>
                </a:spcBef>
              </a:pPr>
              <a:t>29</a:t>
            </a:fld>
            <a:endParaRPr lang="en-US" altLang="en-US" sz="1300"/>
          </a:p>
        </p:txBody>
      </p:sp>
      <p:sp>
        <p:nvSpPr>
          <p:cNvPr id="57347" name="Rectangle 2">
            <a:extLst>
              <a:ext uri="{FF2B5EF4-FFF2-40B4-BE49-F238E27FC236}">
                <a16:creationId xmlns:a16="http://schemas.microsoft.com/office/drawing/2014/main" id="{C27B183F-5BD3-4486-979A-7B38AFDCFE5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>
            <a:extLst>
              <a:ext uri="{FF2B5EF4-FFF2-40B4-BE49-F238E27FC236}">
                <a16:creationId xmlns:a16="http://schemas.microsoft.com/office/drawing/2014/main" id="{3D50CBFD-251C-49E5-98CC-5239F5BC808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>
            <a:extLst>
              <a:ext uri="{FF2B5EF4-FFF2-40B4-BE49-F238E27FC236}">
                <a16:creationId xmlns:a16="http://schemas.microsoft.com/office/drawing/2014/main" id="{88F7D437-FA26-4B17-BF7C-C525F02D539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6B109BA-8F9C-4828-9E5B-22977CF29E5D}" type="slidenum">
              <a:rPr lang="en-US" altLang="en-US" sz="1300"/>
              <a:pPr>
                <a:spcBef>
                  <a:spcPct val="0"/>
                </a:spcBef>
              </a:pPr>
              <a:t>30</a:t>
            </a:fld>
            <a:endParaRPr lang="en-US" altLang="en-US" sz="1300"/>
          </a:p>
        </p:txBody>
      </p:sp>
      <p:sp>
        <p:nvSpPr>
          <p:cNvPr id="59395" name="Rectangle 2">
            <a:extLst>
              <a:ext uri="{FF2B5EF4-FFF2-40B4-BE49-F238E27FC236}">
                <a16:creationId xmlns:a16="http://schemas.microsoft.com/office/drawing/2014/main" id="{2F01D226-A79C-4543-8C4E-0A172D9CB9E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>
            <a:extLst>
              <a:ext uri="{FF2B5EF4-FFF2-40B4-BE49-F238E27FC236}">
                <a16:creationId xmlns:a16="http://schemas.microsoft.com/office/drawing/2014/main" id="{3F45E6E5-EFF2-4DAE-A8A8-13801590313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>
            <a:extLst>
              <a:ext uri="{FF2B5EF4-FFF2-40B4-BE49-F238E27FC236}">
                <a16:creationId xmlns:a16="http://schemas.microsoft.com/office/drawing/2014/main" id="{BD0B3F43-7C95-441F-998A-7AED6679A07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DED4E0B-96F1-4117-A85B-30304F86CC72}" type="slidenum">
              <a:rPr lang="en-US" altLang="en-US" sz="1300"/>
              <a:pPr>
                <a:spcBef>
                  <a:spcPct val="0"/>
                </a:spcBef>
              </a:pPr>
              <a:t>31</a:t>
            </a:fld>
            <a:endParaRPr lang="en-US" altLang="en-US" sz="1300"/>
          </a:p>
        </p:txBody>
      </p:sp>
      <p:sp>
        <p:nvSpPr>
          <p:cNvPr id="61443" name="Rectangle 2">
            <a:extLst>
              <a:ext uri="{FF2B5EF4-FFF2-40B4-BE49-F238E27FC236}">
                <a16:creationId xmlns:a16="http://schemas.microsoft.com/office/drawing/2014/main" id="{7DB60169-85C2-46B6-8314-8CAC0F83910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>
            <a:extLst>
              <a:ext uri="{FF2B5EF4-FFF2-40B4-BE49-F238E27FC236}">
                <a16:creationId xmlns:a16="http://schemas.microsoft.com/office/drawing/2014/main" id="{0056E2CB-3655-4CEC-AB81-0F0A4E1A056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>
            <a:extLst>
              <a:ext uri="{FF2B5EF4-FFF2-40B4-BE49-F238E27FC236}">
                <a16:creationId xmlns:a16="http://schemas.microsoft.com/office/drawing/2014/main" id="{10E1457C-8DB0-4471-B392-32CA612F63D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3DE8ED3-657A-46E1-BB9D-9C4C03DAC21A}" type="slidenum">
              <a:rPr lang="en-US" altLang="en-US" sz="1300"/>
              <a:pPr>
                <a:spcBef>
                  <a:spcPct val="0"/>
                </a:spcBef>
              </a:pPr>
              <a:t>32</a:t>
            </a:fld>
            <a:endParaRPr lang="en-US" altLang="en-US" sz="1300"/>
          </a:p>
        </p:txBody>
      </p:sp>
      <p:sp>
        <p:nvSpPr>
          <p:cNvPr id="63491" name="Rectangle 2">
            <a:extLst>
              <a:ext uri="{FF2B5EF4-FFF2-40B4-BE49-F238E27FC236}">
                <a16:creationId xmlns:a16="http://schemas.microsoft.com/office/drawing/2014/main" id="{7DD631A7-EEAA-459E-B9A0-D8D6FA12E23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>
            <a:extLst>
              <a:ext uri="{FF2B5EF4-FFF2-40B4-BE49-F238E27FC236}">
                <a16:creationId xmlns:a16="http://schemas.microsoft.com/office/drawing/2014/main" id="{1E49D02D-C666-43D4-9080-36C585C4BE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>
            <a:extLst>
              <a:ext uri="{FF2B5EF4-FFF2-40B4-BE49-F238E27FC236}">
                <a16:creationId xmlns:a16="http://schemas.microsoft.com/office/drawing/2014/main" id="{A24C8C2E-80E8-47D0-B0AE-7D9FF79EF4D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F4BC2B0-A2E8-4435-BCDF-69C2A8911344}" type="slidenum">
              <a:rPr lang="en-US" altLang="en-US" sz="1300"/>
              <a:pPr>
                <a:spcBef>
                  <a:spcPct val="0"/>
                </a:spcBef>
              </a:pPr>
              <a:t>33</a:t>
            </a:fld>
            <a:endParaRPr lang="en-US" altLang="en-US" sz="1300"/>
          </a:p>
        </p:txBody>
      </p:sp>
      <p:sp>
        <p:nvSpPr>
          <p:cNvPr id="65539" name="Rectangle 2">
            <a:extLst>
              <a:ext uri="{FF2B5EF4-FFF2-40B4-BE49-F238E27FC236}">
                <a16:creationId xmlns:a16="http://schemas.microsoft.com/office/drawing/2014/main" id="{BAFA3895-D310-45E8-9759-52AA09C6626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>
            <a:extLst>
              <a:ext uri="{FF2B5EF4-FFF2-40B4-BE49-F238E27FC236}">
                <a16:creationId xmlns:a16="http://schemas.microsoft.com/office/drawing/2014/main" id="{C9B83D02-7DEF-4DB3-B4AA-598C5DA8219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>
            <a:extLst>
              <a:ext uri="{FF2B5EF4-FFF2-40B4-BE49-F238E27FC236}">
                <a16:creationId xmlns:a16="http://schemas.microsoft.com/office/drawing/2014/main" id="{7B725398-4FAF-4394-BC60-B7CFB5AD606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2408CB3-D818-4707-BEEA-4252DD6CF1BB}" type="slidenum">
              <a:rPr lang="en-US" altLang="en-US" sz="1300"/>
              <a:pPr>
                <a:spcBef>
                  <a:spcPct val="0"/>
                </a:spcBef>
              </a:pPr>
              <a:t>34</a:t>
            </a:fld>
            <a:endParaRPr lang="en-US" altLang="en-US" sz="1300"/>
          </a:p>
        </p:txBody>
      </p:sp>
      <p:sp>
        <p:nvSpPr>
          <p:cNvPr id="67587" name="Rectangle 2">
            <a:extLst>
              <a:ext uri="{FF2B5EF4-FFF2-40B4-BE49-F238E27FC236}">
                <a16:creationId xmlns:a16="http://schemas.microsoft.com/office/drawing/2014/main" id="{B9D21009-C55F-48F7-8D4E-9796A399461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>
            <a:extLst>
              <a:ext uri="{FF2B5EF4-FFF2-40B4-BE49-F238E27FC236}">
                <a16:creationId xmlns:a16="http://schemas.microsoft.com/office/drawing/2014/main" id="{BBCE0926-1A45-4758-8BB4-299E00306AA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75F85B3-6692-4CB5-A2E6-08FC21589AC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E06A26F-FE22-4FD9-AC1D-4EC8A391A0B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561370A-549A-4C88-B0E6-073F278211C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9BDBB5-7614-49EA-8BEA-C28D995C2E6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283382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Times New Roman" pitchFamily="18" charset="0"/>
                <a:cs typeface="Times New Roman" pitchFamily="18" charset="0"/>
              </a:defRPr>
            </a:lvl1pPr>
            <a:lvl2pPr>
              <a:defRPr>
                <a:latin typeface="Times New Roman" pitchFamily="18" charset="0"/>
                <a:cs typeface="Times New Roman" pitchFamily="18" charset="0"/>
              </a:defRPr>
            </a:lvl2pPr>
            <a:lvl3pPr>
              <a:defRPr>
                <a:latin typeface="Times New Roman" pitchFamily="18" charset="0"/>
                <a:cs typeface="Times New Roman" pitchFamily="18" charset="0"/>
              </a:defRPr>
            </a:lvl3pPr>
            <a:lvl4pPr>
              <a:defRPr>
                <a:latin typeface="Times New Roman" pitchFamily="18" charset="0"/>
                <a:cs typeface="Times New Roman" pitchFamily="18" charset="0"/>
              </a:defRPr>
            </a:lvl4pPr>
            <a:lvl5pPr>
              <a:defRPr>
                <a:latin typeface="Times New Roman" pitchFamily="18" charset="0"/>
                <a:cs typeface="Times New Roman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D7806A1-B945-4945-9FDA-6040BE15DFB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F629B15-05EF-4B40-A030-64F5F15B6FA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81DCD07-9BD0-449A-A9B7-3456E80ABD6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FB6041-97C0-41BB-9445-61F51E3D01F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63224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5AD3BC6-2538-4760-805D-CF63896C7DE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5523049-FB73-4ECC-B7D9-39D9ECFF22F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E7C7E8A-6DE5-4C2C-A1DC-421C197FA5C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D8A0DA2-601C-47D7-86E0-29A5172A9D0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982162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BF8D27D-E1F7-49CD-840A-33FFBC30DD6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B9F299B-0539-4D37-9319-C2AAE2E0138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AC99E49-1D33-4086-A95A-541891FBDB8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C034FF-8BE8-4C0B-B584-D7536D7FA15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47073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BD1FAC46-BC4B-43DC-ADFD-37A2A0FA410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2B252E6E-8050-4CDD-970B-797179DBE58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573EDF38-6201-4109-8569-C5F741E9AC2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F3E3272-CEB7-486D-8DA3-6F841D7E4EF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53349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A82AE50D-D512-410F-910D-6F52C78EF77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C911362C-F538-4D8D-A194-75AF0CB40BF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3A600F03-16C8-491C-A319-173034091D7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93229D1-D84C-4802-A9FD-A8ADD94E6A2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45770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9BB65344-B5D4-43E8-9BE5-847FF1D0BC1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AE62AA91-5426-495A-B768-C146533D54D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04B49040-0C23-48C1-A251-CAEBFD8BDC0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5C61BD-A071-442D-B911-1238D8C38B5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874396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FFB8D8B-1AE4-4BDF-86C8-48B994E544B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3FD320-973A-42C5-88DC-01CECBF3A87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064FFBA-A8B3-4733-A89E-24278929F7C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1903C63-02E2-454A-965D-9BD5C699BDD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102061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9694448-A6DD-4538-BA4C-9132E611E9E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6241AB8-826F-4EF0-A137-8B61B21501D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C3CED4D-CCE9-49D6-BE48-FB0B2EC547B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E5327D-A956-40AF-9A54-F486DC8169C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720082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B7F4201-0F68-450D-B355-8A914D02114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2F76D8D-3858-43B3-996F-705F9D6BA3C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E0D5477-4EB2-4421-8FA1-BC64CFA93F4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CAA58E-EC1C-4C25-8EE7-20CA07F39E5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103637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0278B11-7C1B-4072-8E05-978CCF67E39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42F1FBA-15A4-489D-A949-4C82A43BE4E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9C6CF99-182A-45F5-9F23-296442C23BC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58D2B5E-5FF2-4518-96D9-7A30E5D7736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778659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36E7637-CC4B-4B05-9531-05B5CF42296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75867B-6EEB-4C2A-883C-2D4ECA01109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C798520-41C2-49EE-BB6B-740B0B8ED50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912738-0F43-44EC-AC1E-4B4F83DA60C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69182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617538"/>
            <a:ext cx="7793037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29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84F9A2B-3769-4CB8-A58E-6D2A010F884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82EA1B3-B24C-4C75-BA67-24939EA89C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61D51AF-9E21-4C3F-9B81-3E87FE7BCC1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B764637-41DD-4358-B067-E70F38C4ABF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37653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CDAD2A8-7BD4-452F-8D64-F693F9D8B88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93CB539-1C8E-4FF2-A0D7-A68056B0369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858E5F6-6976-4B4C-8EFD-0634B90B7C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766028A-0F2A-40A4-BC37-2164A0C83D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877692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617538"/>
            <a:ext cx="7793037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1066800" y="1981200"/>
            <a:ext cx="38100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29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40FB6FF-F681-4DC7-91D1-E8EF2CA2963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1EE492E-1DA9-44A4-B0D1-C78624A5332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52DE609-1AB9-48CA-BDFC-C8D3C6219D6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779E09-627A-49D2-8209-E5872D85354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46012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accent1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CD941E01-A8B5-4A67-AAB4-EA29140ABA7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36399FBB-5A68-4BE4-B7CB-D4444D1C9FC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C75C2137-E61A-4856-A04A-0D10E471031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6F0D26E4-F645-441F-AB58-EFBAD8C1A91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b="1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5979D252-51D5-4B7B-BEF9-81B3D15A39E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EBB98DED-DDE9-45E7-8510-8145FBDC470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2" r:id="rId13"/>
    <p:sldLayoutId id="2147483663" r:id="rId14"/>
    <p:sldLayoutId id="2147483664" r:id="rId15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imes New Roman" pitchFamily="18" charset="0"/>
          <a:ea typeface="+mj-ea"/>
          <a:cs typeface="Times New Roman" pitchFamily="18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imes New Roman" pitchFamily="18" charset="0"/>
          <a:cs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imes New Roman" pitchFamily="18" charset="0"/>
          <a:cs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imes New Roman" pitchFamily="18" charset="0"/>
          <a:cs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imes New Roman" pitchFamily="18" charset="0"/>
          <a:cs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Times New Roman" pitchFamily="18" charset="0"/>
          <a:cs typeface="Times New Roman" pitchFamily="18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Times New Roman" pitchFamily="18" charset="0"/>
          <a:cs typeface="Times New Roman" pitchFamily="18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imes New Roman" pitchFamily="18" charset="0"/>
          <a:cs typeface="Times New Roman" pitchFamily="18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  <a:cs typeface="Times New Roman" pitchFamily="18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5.xml"/><Relationship Id="rId7" Type="http://schemas.openxmlformats.org/officeDocument/2006/relationships/image" Target="../media/image1.emf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oleObject" Target="../embeddings/oleObject1.bin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6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6" Type="http://schemas.openxmlformats.org/officeDocument/2006/relationships/image" Target="../media/image7.png"/><Relationship Id="rId5" Type="http://schemas.openxmlformats.org/officeDocument/2006/relationships/image" Target="../media/image4.wmf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6" Type="http://schemas.openxmlformats.org/officeDocument/2006/relationships/image" Target="../media/image13.png"/><Relationship Id="rId5" Type="http://schemas.openxmlformats.org/officeDocument/2006/relationships/image" Target="../media/image11.png"/><Relationship Id="rId10" Type="http://schemas.openxmlformats.org/officeDocument/2006/relationships/image" Target="../media/image15.png"/><Relationship Id="rId4" Type="http://schemas.openxmlformats.org/officeDocument/2006/relationships/image" Target="../media/image6.png"/><Relationship Id="rId9" Type="http://schemas.openxmlformats.org/officeDocument/2006/relationships/hyperlink" Target="http://nm.mathforcollege.com/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image" Target="../media/image16.wmf"/><Relationship Id="rId7" Type="http://schemas.openxmlformats.org/officeDocument/2006/relationships/image" Target="../media/image18.w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4.bin"/><Relationship Id="rId11" Type="http://schemas.openxmlformats.org/officeDocument/2006/relationships/image" Target="../media/image21.jpeg"/><Relationship Id="rId5" Type="http://schemas.openxmlformats.org/officeDocument/2006/relationships/image" Target="../media/image17.wmf"/><Relationship Id="rId10" Type="http://schemas.openxmlformats.org/officeDocument/2006/relationships/image" Target="../media/image20.emf"/><Relationship Id="rId4" Type="http://schemas.openxmlformats.org/officeDocument/2006/relationships/oleObject" Target="../embeddings/oleObject3.bin"/><Relationship Id="rId9" Type="http://schemas.openxmlformats.org/officeDocument/2006/relationships/image" Target="../media/image19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0.xml"/><Relationship Id="rId4" Type="http://schemas.openxmlformats.org/officeDocument/2006/relationships/image" Target="../media/image22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1.xml"/><Relationship Id="rId4" Type="http://schemas.openxmlformats.org/officeDocument/2006/relationships/image" Target="../media/image23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2.xml"/><Relationship Id="rId4" Type="http://schemas.openxmlformats.org/officeDocument/2006/relationships/image" Target="../media/image24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3.xml"/><Relationship Id="rId4" Type="http://schemas.openxmlformats.org/officeDocument/2006/relationships/image" Target="../media/image25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4" Type="http://schemas.openxmlformats.org/officeDocument/2006/relationships/hyperlink" Target="http://nm.mathforcollege.com/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tags" Target="../tags/tag17.xml"/><Relationship Id="rId7" Type="http://schemas.openxmlformats.org/officeDocument/2006/relationships/image" Target="../media/image28.emf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6" Type="http://schemas.openxmlformats.org/officeDocument/2006/relationships/oleObject" Target="../embeddings/oleObject6.bin"/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27.png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18.xml"/><Relationship Id="rId5" Type="http://schemas.openxmlformats.org/officeDocument/2006/relationships/image" Target="../media/image29.png"/><Relationship Id="rId4" Type="http://schemas.openxmlformats.org/officeDocument/2006/relationships/oleObject" Target="../embeddings/oleObject7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tags" Target="../tags/tag21.xml"/><Relationship Id="rId7" Type="http://schemas.openxmlformats.org/officeDocument/2006/relationships/image" Target="../media/image31.emf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6" Type="http://schemas.openxmlformats.org/officeDocument/2006/relationships/oleObject" Target="../embeddings/oleObject8.bin"/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tags" Target="../tags/tag24.xml"/><Relationship Id="rId7" Type="http://schemas.openxmlformats.org/officeDocument/2006/relationships/image" Target="../media/image32.emf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oleObject" Target="../embeddings/oleObject9.bin"/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tags" Target="../tags/tag27.xml"/><Relationship Id="rId7" Type="http://schemas.openxmlformats.org/officeDocument/2006/relationships/image" Target="../media/image33.emf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6" Type="http://schemas.openxmlformats.org/officeDocument/2006/relationships/oleObject" Target="../embeddings/oleObject10.bin"/><Relationship Id="rId5" Type="http://schemas.openxmlformats.org/officeDocument/2006/relationships/notesSlide" Target="../notesSlides/notesSlide16.xml"/><Relationship Id="rId4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tags" Target="../tags/tag30.xml"/><Relationship Id="rId7" Type="http://schemas.openxmlformats.org/officeDocument/2006/relationships/image" Target="../media/image34.emf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oleObject" Target="../embeddings/oleObject11.bin"/><Relationship Id="rId5" Type="http://schemas.openxmlformats.org/officeDocument/2006/relationships/notesSlide" Target="../notesSlides/notesSlide17.xml"/><Relationship Id="rId4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tags" Target="../tags/tag35.xml"/><Relationship Id="rId7" Type="http://schemas.openxmlformats.org/officeDocument/2006/relationships/image" Target="../media/image35.emf"/><Relationship Id="rId2" Type="http://schemas.openxmlformats.org/officeDocument/2006/relationships/tags" Target="../tags/tag34.xml"/><Relationship Id="rId1" Type="http://schemas.openxmlformats.org/officeDocument/2006/relationships/tags" Target="../tags/tag33.xml"/><Relationship Id="rId6" Type="http://schemas.openxmlformats.org/officeDocument/2006/relationships/oleObject" Target="../embeddings/oleObject12.bin"/><Relationship Id="rId5" Type="http://schemas.openxmlformats.org/officeDocument/2006/relationships/notesSlide" Target="../notesSlides/notesSlide20.xml"/><Relationship Id="rId4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tags" Target="../tags/tag38.xml"/><Relationship Id="rId7" Type="http://schemas.openxmlformats.org/officeDocument/2006/relationships/image" Target="../media/image36.emf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6" Type="http://schemas.openxmlformats.org/officeDocument/2006/relationships/oleObject" Target="../embeddings/oleObject13.bin"/><Relationship Id="rId5" Type="http://schemas.openxmlformats.org/officeDocument/2006/relationships/notesSlide" Target="../notesSlides/notesSlide21.xml"/><Relationship Id="rId4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tags" Target="../tags/tag41.xml"/><Relationship Id="rId7" Type="http://schemas.openxmlformats.org/officeDocument/2006/relationships/image" Target="../media/image37.emf"/><Relationship Id="rId2" Type="http://schemas.openxmlformats.org/officeDocument/2006/relationships/tags" Target="../tags/tag40.xml"/><Relationship Id="rId1" Type="http://schemas.openxmlformats.org/officeDocument/2006/relationships/tags" Target="../tags/tag39.xml"/><Relationship Id="rId6" Type="http://schemas.openxmlformats.org/officeDocument/2006/relationships/oleObject" Target="../embeddings/oleObject14.bin"/><Relationship Id="rId5" Type="http://schemas.openxmlformats.org/officeDocument/2006/relationships/notesSlide" Target="../notesSlides/notesSlide22.xml"/><Relationship Id="rId4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tags" Target="../tags/tag44.xml"/><Relationship Id="rId7" Type="http://schemas.openxmlformats.org/officeDocument/2006/relationships/image" Target="../media/image38.emf"/><Relationship Id="rId2" Type="http://schemas.openxmlformats.org/officeDocument/2006/relationships/tags" Target="../tags/tag43.xml"/><Relationship Id="rId1" Type="http://schemas.openxmlformats.org/officeDocument/2006/relationships/tags" Target="../tags/tag42.xml"/><Relationship Id="rId6" Type="http://schemas.openxmlformats.org/officeDocument/2006/relationships/oleObject" Target="../embeddings/oleObject15.bin"/><Relationship Id="rId5" Type="http://schemas.openxmlformats.org/officeDocument/2006/relationships/notesSlide" Target="../notesSlides/notesSlide23.xml"/><Relationship Id="rId4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tags" Target="../tags/tag47.xml"/><Relationship Id="rId7" Type="http://schemas.openxmlformats.org/officeDocument/2006/relationships/image" Target="../media/image39.emf"/><Relationship Id="rId2" Type="http://schemas.openxmlformats.org/officeDocument/2006/relationships/tags" Target="../tags/tag46.xml"/><Relationship Id="rId1" Type="http://schemas.openxmlformats.org/officeDocument/2006/relationships/tags" Target="../tags/tag45.xml"/><Relationship Id="rId6" Type="http://schemas.openxmlformats.org/officeDocument/2006/relationships/oleObject" Target="../embeddings/oleObject16.bin"/><Relationship Id="rId5" Type="http://schemas.openxmlformats.org/officeDocument/2006/relationships/notesSlide" Target="../notesSlides/notesSlide24.xml"/><Relationship Id="rId4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tags" Target="../tags/tag52.xml"/><Relationship Id="rId7" Type="http://schemas.openxmlformats.org/officeDocument/2006/relationships/image" Target="../media/image40.emf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oleObject" Target="../embeddings/oleObject17.bin"/><Relationship Id="rId5" Type="http://schemas.openxmlformats.org/officeDocument/2006/relationships/notesSlide" Target="../notesSlides/notesSlide27.xml"/><Relationship Id="rId4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tags" Target="../tags/tag55.xml"/><Relationship Id="rId7" Type="http://schemas.openxmlformats.org/officeDocument/2006/relationships/image" Target="../media/image41.emf"/><Relationship Id="rId2" Type="http://schemas.openxmlformats.org/officeDocument/2006/relationships/tags" Target="../tags/tag54.xml"/><Relationship Id="rId1" Type="http://schemas.openxmlformats.org/officeDocument/2006/relationships/tags" Target="../tags/tag53.xml"/><Relationship Id="rId6" Type="http://schemas.openxmlformats.org/officeDocument/2006/relationships/oleObject" Target="../embeddings/oleObject18.bin"/><Relationship Id="rId5" Type="http://schemas.openxmlformats.org/officeDocument/2006/relationships/notesSlide" Target="../notesSlides/notesSlide28.xml"/><Relationship Id="rId4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tags" Target="../tags/tag58.xml"/><Relationship Id="rId7" Type="http://schemas.openxmlformats.org/officeDocument/2006/relationships/image" Target="../media/image42.emf"/><Relationship Id="rId12" Type="http://schemas.openxmlformats.org/officeDocument/2006/relationships/image" Target="../media/image44.png"/><Relationship Id="rId2" Type="http://schemas.openxmlformats.org/officeDocument/2006/relationships/tags" Target="../tags/tag57.xml"/><Relationship Id="rId1" Type="http://schemas.openxmlformats.org/officeDocument/2006/relationships/tags" Target="../tags/tag56.xml"/><Relationship Id="rId6" Type="http://schemas.openxmlformats.org/officeDocument/2006/relationships/oleObject" Target="../embeddings/oleObject19.bin"/><Relationship Id="rId11" Type="http://schemas.openxmlformats.org/officeDocument/2006/relationships/image" Target="../media/image43.png"/><Relationship Id="rId5" Type="http://schemas.openxmlformats.org/officeDocument/2006/relationships/notesSlide" Target="../notesSlides/notesSlide29.xml"/><Relationship Id="rId10" Type="http://schemas.openxmlformats.org/officeDocument/2006/relationships/image" Target="../media/image42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4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9.xml"/><Relationship Id="rId4" Type="http://schemas.openxmlformats.org/officeDocument/2006/relationships/hyperlink" Target="http://numericalmethods.eng.usf.ed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BC8763A6-BB38-4D45-ADF9-86E70EC58A9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762000"/>
            <a:ext cx="8229600" cy="25146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br>
              <a:rPr lang="en-US" altLang="en-US" sz="4400" b="1" dirty="0"/>
            </a:br>
            <a:br>
              <a:rPr lang="en-US" altLang="en-US" sz="4400" b="1" dirty="0"/>
            </a:br>
            <a:br>
              <a:rPr lang="en-US" altLang="en-US" sz="3200" dirty="0"/>
            </a:br>
            <a:br>
              <a:rPr lang="en-US" altLang="en-US" sz="3200" dirty="0"/>
            </a:br>
            <a:br>
              <a:rPr lang="en-US" altLang="en-US" sz="3200" dirty="0"/>
            </a:br>
            <a:br>
              <a:rPr lang="en-US" altLang="en-US" sz="4400" b="1" dirty="0"/>
            </a:br>
            <a:r>
              <a:rPr lang="en-US" altLang="en-US" sz="6000" b="1" dirty="0"/>
              <a:t>Nonlinear Equations</a:t>
            </a:r>
            <a:br>
              <a:rPr lang="en-US" altLang="en-US" sz="6000" b="1" dirty="0"/>
            </a:br>
            <a:br>
              <a:rPr lang="en-US" altLang="en-US" sz="6000" b="1" dirty="0"/>
            </a:br>
            <a:r>
              <a:rPr lang="en-US" altLang="en-US" sz="4400" dirty="0"/>
              <a:t>Your nonlinearity confuses me</a:t>
            </a:r>
            <a:br>
              <a:rPr lang="en-US" altLang="en-US" sz="4400" b="1" dirty="0"/>
            </a:br>
            <a:br>
              <a:rPr lang="en-US" altLang="en-US" sz="4400" b="1" dirty="0"/>
            </a:br>
            <a:br>
              <a:rPr lang="en-US" altLang="en-US" sz="4400" b="1" dirty="0"/>
            </a:br>
            <a:br>
              <a:rPr lang="en-US" altLang="en-US" sz="4400" b="1" dirty="0"/>
            </a:br>
            <a:br>
              <a:rPr lang="en-US" altLang="en-US" sz="4400" b="1" dirty="0"/>
            </a:br>
            <a:br>
              <a:rPr lang="en-US" altLang="en-US" sz="4400" b="1" dirty="0"/>
            </a:br>
            <a:endParaRPr lang="en-US" altLang="en-US" sz="4400" b="1" dirty="0"/>
          </a:p>
        </p:txBody>
      </p:sp>
      <p:sp>
        <p:nvSpPr>
          <p:cNvPr id="4099" name="Rectangle 4">
            <a:extLst>
              <a:ext uri="{FF2B5EF4-FFF2-40B4-BE49-F238E27FC236}">
                <a16:creationId xmlns:a16="http://schemas.microsoft.com/office/drawing/2014/main" id="{07626DB4-CFD0-482C-9D1A-3F014381D5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00" name="Object 3">
                <a:extLst>
                  <a:ext uri="{FF2B5EF4-FFF2-40B4-BE49-F238E27FC236}">
                    <a16:creationId xmlns:a16="http://schemas.microsoft.com/office/drawing/2014/main" id="{390EE785-CBDA-45ED-8567-0D7A1B687BE4}"/>
                  </a:ext>
                </a:extLst>
              </p:cNvPr>
              <p:cNvSpPr txBox="1"/>
              <p:nvPr/>
            </p:nvSpPr>
            <p:spPr bwMode="auto">
              <a:xfrm>
                <a:off x="2362200" y="3278819"/>
                <a:ext cx="3962400" cy="7667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𝑒𝑥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100" name="Object 3">
                <a:extLst>
                  <a:ext uri="{FF2B5EF4-FFF2-40B4-BE49-F238E27FC236}">
                    <a16:creationId xmlns:a16="http://schemas.microsoft.com/office/drawing/2014/main" id="{390EE785-CBDA-45ED-8567-0D7A1B687B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62200" y="3278819"/>
                <a:ext cx="3962400" cy="76676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01" name="Object 2">
                <a:extLst>
                  <a:ext uri="{FF2B5EF4-FFF2-40B4-BE49-F238E27FC236}">
                    <a16:creationId xmlns:a16="http://schemas.microsoft.com/office/drawing/2014/main" id="{EDB69801-1B69-4417-81A5-D5650F327294}"/>
                  </a:ext>
                </a:extLst>
              </p:cNvPr>
              <p:cNvSpPr txBox="1"/>
              <p:nvPr/>
            </p:nvSpPr>
            <p:spPr bwMode="auto">
              <a:xfrm>
                <a:off x="3484563" y="4162425"/>
                <a:ext cx="2174875" cy="6064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tanh</m:t>
                          </m:r>
                        </m:fName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</m:e>
                      </m:func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4101" name="Object 2">
                <a:extLst>
                  <a:ext uri="{FF2B5EF4-FFF2-40B4-BE49-F238E27FC236}">
                    <a16:creationId xmlns:a16="http://schemas.microsoft.com/office/drawing/2014/main" id="{EDB69801-1B69-4417-81A5-D5650F3272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484563" y="4162425"/>
                <a:ext cx="2174875" cy="60642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471E304-978A-48FF-B18F-56128011FF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http://nm.mathforcollege.com</a:t>
            </a: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PQuestion">
            <a:extLst>
              <a:ext uri="{FF2B5EF4-FFF2-40B4-BE49-F238E27FC236}">
                <a16:creationId xmlns:a16="http://schemas.microsoft.com/office/drawing/2014/main" id="{874C3185-8095-4C28-A352-EB34D692341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8534400" cy="2209800"/>
          </a:xfrm>
        </p:spPr>
        <p:txBody>
          <a:bodyPr/>
          <a:lstStyle/>
          <a:p>
            <a:pPr algn="l" eaLnBrk="1" hangingPunct="1">
              <a:lnSpc>
                <a:spcPct val="90000"/>
              </a:lnSpc>
            </a:pPr>
            <a:r>
              <a:rPr lang="en-US" altLang="en-US" sz="3200"/>
              <a:t>For the trunnion-hub problem  discussed on first day of class where we were seeking contraction of 0.015″, did the trunnion shrink enough when dipped in dry-ice/alcohol mixture?</a:t>
            </a:r>
          </a:p>
        </p:txBody>
      </p:sp>
      <p:graphicFrame>
        <p:nvGraphicFramePr>
          <p:cNvPr id="4" name="TPChart">
            <a:extLst>
              <a:ext uri="{FF2B5EF4-FFF2-40B4-BE49-F238E27FC236}">
                <a16:creationId xmlns:a16="http://schemas.microsoft.com/office/drawing/2014/main" id="{D32F2E33-8565-456C-B798-928718CB8BD8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5546725" y="2819400"/>
          <a:ext cx="3533775" cy="3975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6" imgW="4572071" imgH="5143560" progId="MSGraph.Chart.8">
                  <p:embed followColorScheme="full"/>
                </p:oleObj>
              </mc:Choice>
              <mc:Fallback>
                <p:oleObj name="Chart" r:id="rId6" imgW="4572071" imgH="5143560" progId="MSGraph.Chart.8">
                  <p:embed followColorScheme="full"/>
                  <p:pic>
                    <p:nvPicPr>
                      <p:cNvPr id="0" name="TPChart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46725" y="2819400"/>
                        <a:ext cx="3533775" cy="3975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4" name="TPAnswers">
            <a:extLst>
              <a:ext uri="{FF2B5EF4-FFF2-40B4-BE49-F238E27FC236}">
                <a16:creationId xmlns:a16="http://schemas.microsoft.com/office/drawing/2014/main" id="{953C46E6-3BF3-4111-AF71-3BD347E8F80E}"/>
              </a:ext>
            </a:extLst>
          </p:cNvPr>
          <p:cNvSpPr>
            <a:spLocks noGrp="1" noChangeArrowheads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457200" y="2819400"/>
            <a:ext cx="4114800" cy="3306763"/>
          </a:xfrm>
        </p:spPr>
        <p:txBody>
          <a:bodyPr/>
          <a:lstStyle/>
          <a:p>
            <a:pPr marL="514350" indent="-514350">
              <a:buFontTx/>
              <a:buAutoNum type="arabicPeriod"/>
            </a:pPr>
            <a:r>
              <a:rPr lang="en-US" altLang="en-US"/>
              <a:t>Yes</a:t>
            </a:r>
          </a:p>
          <a:p>
            <a:pPr marL="514350" indent="-514350">
              <a:buFontTx/>
              <a:buAutoNum type="arabicPeriod"/>
            </a:pPr>
            <a:r>
              <a:rPr lang="en-US" altLang="en-US"/>
              <a:t>No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AF9A62-2B42-484D-A415-B7113940A3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B4ACAABF-F0EB-4665-8829-6B971148142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617538"/>
            <a:ext cx="8715375" cy="1143000"/>
          </a:xfrm>
        </p:spPr>
        <p:txBody>
          <a:bodyPr/>
          <a:lstStyle/>
          <a:p>
            <a:pPr eaLnBrk="1" hangingPunct="1"/>
            <a:r>
              <a:rPr lang="en-US" altLang="en-US" b="1"/>
              <a:t>Example – Mechanical Engineering</a:t>
            </a:r>
          </a:p>
        </p:txBody>
      </p:sp>
      <p:sp>
        <p:nvSpPr>
          <p:cNvPr id="12291" name="Rectangle 7">
            <a:extLst>
              <a:ext uri="{FF2B5EF4-FFF2-40B4-BE49-F238E27FC236}">
                <a16:creationId xmlns:a16="http://schemas.microsoft.com/office/drawing/2014/main" id="{12D521B5-F5F3-40D1-9DEF-6D99A0FBDC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3750" y="24431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12292" name="Rectangle 1040">
            <a:extLst>
              <a:ext uri="{FF2B5EF4-FFF2-40B4-BE49-F238E27FC236}">
                <a16:creationId xmlns:a16="http://schemas.microsoft.com/office/drawing/2014/main" id="{6B16FB69-B490-4A64-823E-944593CDDA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0002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pic>
        <p:nvPicPr>
          <p:cNvPr id="12293" name="Picture 1041" descr="image_trunnion_in_hub">
            <a:extLst>
              <a:ext uri="{FF2B5EF4-FFF2-40B4-BE49-F238E27FC236}">
                <a16:creationId xmlns:a16="http://schemas.microsoft.com/office/drawing/2014/main" id="{C0AEEB21-A626-48EA-9BBD-5B9E57CB0466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62600" y="2590800"/>
            <a:ext cx="3276600" cy="2532063"/>
          </a:xfrm>
          <a:noFill/>
        </p:spPr>
      </p:pic>
      <p:sp>
        <p:nvSpPr>
          <p:cNvPr id="10" name="Rectangle 3">
            <a:extLst>
              <a:ext uri="{FF2B5EF4-FFF2-40B4-BE49-F238E27FC236}">
                <a16:creationId xmlns:a16="http://schemas.microsoft.com/office/drawing/2014/main" id="{AC7CC465-F444-4376-8540-589E623DDB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2362200"/>
            <a:ext cx="51816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  <a:defRPr/>
            </a:pPr>
            <a:r>
              <a:rPr lang="en-US" sz="2200" kern="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3200" kern="0" dirty="0">
                <a:latin typeface="Times New Roman" pitchFamily="18" charset="0"/>
                <a:cs typeface="Times New Roman" pitchFamily="18" charset="0"/>
              </a:rPr>
              <a:t>Since the answer was a resounding NO, a logical question to ask would be: </a:t>
            </a: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  <a:defRPr/>
            </a:pPr>
            <a:endParaRPr lang="en-US" sz="3200" kern="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  <a:defRPr/>
            </a:pPr>
            <a:r>
              <a:rPr lang="en-US" sz="3200" kern="0" dirty="0">
                <a:latin typeface="Times New Roman" pitchFamily="18" charset="0"/>
                <a:cs typeface="Times New Roman" pitchFamily="18" charset="0"/>
              </a:rPr>
              <a:t>   If the temperature of </a:t>
            </a: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  <a:defRPr/>
            </a:pPr>
            <a:r>
              <a:rPr lang="en-US" sz="3200" kern="0" dirty="0">
                <a:latin typeface="Times New Roman" pitchFamily="18" charset="0"/>
                <a:cs typeface="Times New Roman" pitchFamily="18" charset="0"/>
              </a:rPr>
              <a:t>   -108</a:t>
            </a:r>
            <a:r>
              <a:rPr lang="en-US" sz="3200" kern="0" baseline="30000" dirty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3200" kern="0" dirty="0">
                <a:latin typeface="Times New Roman" pitchFamily="18" charset="0"/>
                <a:cs typeface="Times New Roman" pitchFamily="18" charset="0"/>
              </a:rPr>
              <a:t>F is not enough for the contraction, what is?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89F8525-7409-44A3-8982-17593EBFA3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11914764-3AD5-41FC-9546-A7E12C68AC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555038" cy="1143000"/>
          </a:xfrm>
        </p:spPr>
        <p:txBody>
          <a:bodyPr/>
          <a:lstStyle/>
          <a:p>
            <a:pPr eaLnBrk="1" hangingPunct="1"/>
            <a:r>
              <a:rPr lang="en-US" altLang="en-US"/>
              <a:t>Finding The Temperature of the Fluid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0F3C27F5-C726-4222-9502-1CD994D0FA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7650" y="31765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340" name="Object 4">
                <a:extLst>
                  <a:ext uri="{FF2B5EF4-FFF2-40B4-BE49-F238E27FC236}">
                    <a16:creationId xmlns:a16="http://schemas.microsoft.com/office/drawing/2014/main" id="{C5FB7B2E-6312-42BF-889D-A0899E710832}"/>
                  </a:ext>
                </a:extLst>
              </p:cNvPr>
              <p:cNvSpPr txBox="1"/>
              <p:nvPr/>
            </p:nvSpPr>
            <p:spPr bwMode="auto">
              <a:xfrm>
                <a:off x="1006475" y="1295400"/>
                <a:ext cx="2401888" cy="10572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nary>
                        <m:naryPr>
                          <m:limLoc m:val="undOvr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sup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𝑑𝑇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340" name="Object 4">
                <a:extLst>
                  <a:ext uri="{FF2B5EF4-FFF2-40B4-BE49-F238E27FC236}">
                    <a16:creationId xmlns:a16="http://schemas.microsoft.com/office/drawing/2014/main" id="{C5FB7B2E-6312-42BF-889D-A0899E7108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06475" y="1295400"/>
                <a:ext cx="2401888" cy="10572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341" name="Text Box 7">
            <a:extLst>
              <a:ext uri="{FF2B5EF4-FFF2-40B4-BE49-F238E27FC236}">
                <a16:creationId xmlns:a16="http://schemas.microsoft.com/office/drawing/2014/main" id="{FA8A7816-CD67-49B6-B985-4DEE962624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2373313"/>
            <a:ext cx="152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i="1" dirty="0"/>
              <a:t>T</a:t>
            </a:r>
            <a:r>
              <a:rPr lang="en-US" altLang="en-US" sz="1800" baseline="-25000" dirty="0"/>
              <a:t>a </a:t>
            </a:r>
            <a:r>
              <a:rPr lang="en-US" altLang="en-US" sz="1800" dirty="0"/>
              <a:t>= 80</a:t>
            </a:r>
            <a:r>
              <a:rPr lang="en-US" altLang="en-US" sz="1800" baseline="30000" dirty="0"/>
              <a:t>o</a:t>
            </a:r>
            <a:r>
              <a:rPr lang="en-US" altLang="en-US" sz="1800" dirty="0"/>
              <a:t>F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i="1" dirty="0"/>
              <a:t>T</a:t>
            </a:r>
            <a:r>
              <a:rPr lang="en-US" altLang="en-US" sz="1800" baseline="-25000" dirty="0"/>
              <a:t>c </a:t>
            </a:r>
            <a:r>
              <a:rPr lang="en-US" altLang="en-US" sz="1800" dirty="0"/>
              <a:t>= ???</a:t>
            </a:r>
            <a:r>
              <a:rPr lang="en-US" altLang="en-US" sz="1800" baseline="30000" dirty="0" err="1"/>
              <a:t>o</a:t>
            </a:r>
            <a:r>
              <a:rPr lang="en-US" altLang="en-US" sz="1800" dirty="0" err="1"/>
              <a:t>F</a:t>
            </a:r>
            <a:endParaRPr lang="en-US" altLang="en-US" sz="1800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i="1" dirty="0"/>
              <a:t>D </a:t>
            </a:r>
            <a:r>
              <a:rPr lang="en-US" altLang="en-US" sz="1800" dirty="0"/>
              <a:t>= 12.363"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/>
              <a:t>∆</a:t>
            </a:r>
            <a:r>
              <a:rPr lang="en-US" altLang="en-US" sz="1800" i="1" dirty="0"/>
              <a:t>D = -</a:t>
            </a:r>
            <a:r>
              <a:rPr lang="en-US" altLang="en-US" sz="1800" dirty="0"/>
              <a:t>0.015"</a:t>
            </a:r>
          </a:p>
        </p:txBody>
      </p:sp>
      <p:pic>
        <p:nvPicPr>
          <p:cNvPr id="14342" name="Picture 11">
            <a:extLst>
              <a:ext uri="{FF2B5EF4-FFF2-40B4-BE49-F238E27FC236}">
                <a16:creationId xmlns:a16="http://schemas.microsoft.com/office/drawing/2014/main" id="{87F616DC-8E97-40AC-BD67-7974C3CC70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752600"/>
            <a:ext cx="2806700" cy="2525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343" name="Object 1">
                <a:extLst>
                  <a:ext uri="{FF2B5EF4-FFF2-40B4-BE49-F238E27FC236}">
                    <a16:creationId xmlns:a16="http://schemas.microsoft.com/office/drawing/2014/main" id="{3C216F67-F891-41C1-9DC6-D3682974E2F1}"/>
                  </a:ext>
                </a:extLst>
              </p:cNvPr>
              <p:cNvSpPr txBox="1"/>
              <p:nvPr/>
            </p:nvSpPr>
            <p:spPr bwMode="auto">
              <a:xfrm>
                <a:off x="838200" y="5029200"/>
                <a:ext cx="6507163" cy="5238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−0.015=5.992×1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−8</m:t>
                          </m:r>
                        </m:sup>
                      </m:sSup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+7.457×1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−5</m:t>
                          </m:r>
                        </m:sup>
                      </m:sSup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−6.349×1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343" name="Object 1">
                <a:extLst>
                  <a:ext uri="{FF2B5EF4-FFF2-40B4-BE49-F238E27FC236}">
                    <a16:creationId xmlns:a16="http://schemas.microsoft.com/office/drawing/2014/main" id="{3C216F67-F891-41C1-9DC6-D3682974E2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8200" y="5029200"/>
                <a:ext cx="6507163" cy="5238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344" name="Object 2">
                <a:extLst>
                  <a:ext uri="{FF2B5EF4-FFF2-40B4-BE49-F238E27FC236}">
                    <a16:creationId xmlns:a16="http://schemas.microsoft.com/office/drawing/2014/main" id="{F32E1EAB-473C-4BF9-B37E-1D49A5312EB2}"/>
                  </a:ext>
                </a:extLst>
              </p:cNvPr>
              <p:cNvSpPr txBox="1"/>
              <p:nvPr/>
            </p:nvSpPr>
            <p:spPr bwMode="auto">
              <a:xfrm>
                <a:off x="937249" y="3672771"/>
                <a:ext cx="3082925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=6.033+0.009696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344" name="Object 2">
                <a:extLst>
                  <a:ext uri="{FF2B5EF4-FFF2-40B4-BE49-F238E27FC236}">
                    <a16:creationId xmlns:a16="http://schemas.microsoft.com/office/drawing/2014/main" id="{F32E1EAB-473C-4BF9-B37E-1D49A5312E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37249" y="3672771"/>
                <a:ext cx="3082925" cy="41910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345" name="Object 3">
                <a:extLst>
                  <a:ext uri="{FF2B5EF4-FFF2-40B4-BE49-F238E27FC236}">
                    <a16:creationId xmlns:a16="http://schemas.microsoft.com/office/drawing/2014/main" id="{2B6F8F8E-43F9-4A73-9377-9C29E721A99A}"/>
                  </a:ext>
                </a:extLst>
              </p:cNvPr>
              <p:cNvSpPr txBox="1"/>
              <p:nvPr/>
            </p:nvSpPr>
            <p:spPr bwMode="auto">
              <a:xfrm>
                <a:off x="685800" y="5715000"/>
                <a:ext cx="6729413" cy="5238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)=5.992×1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−8</m:t>
                          </m:r>
                        </m:sup>
                      </m:sSup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+7.457×1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−5</m:t>
                          </m:r>
                        </m:sup>
                      </m:sSup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+8.651×1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345" name="Object 3">
                <a:extLst>
                  <a:ext uri="{FF2B5EF4-FFF2-40B4-BE49-F238E27FC236}">
                    <a16:creationId xmlns:a16="http://schemas.microsoft.com/office/drawing/2014/main" id="{2B6F8F8E-43F9-4A73-9377-9C29E721A9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800" y="5715000"/>
                <a:ext cx="6729413" cy="523875"/>
              </a:xfrm>
              <a:prstGeom prst="rect">
                <a:avLst/>
              </a:prstGeom>
              <a:blipFill>
                <a:blip r:embed="rId8"/>
                <a:stretch>
                  <a:fillRect l="-27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7CF82E6-C2C1-4C58-8917-C8BC3038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876F9C53-36E1-4BED-82CF-0912B11D2508}"/>
                  </a:ext>
                </a:extLst>
              </p:cNvPr>
              <p:cNvSpPr txBox="1"/>
              <p:nvPr/>
            </p:nvSpPr>
            <p:spPr>
              <a:xfrm>
                <a:off x="992811" y="3987012"/>
                <a:ext cx="4572000" cy="9612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0.015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12.363</m:t>
                      </m:r>
                      <m:nary>
                        <m:naryPr>
                          <m:limLoc m:val="undOvr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sup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6.033+0.009696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𝑑𝑇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876F9C53-36E1-4BED-82CF-0912B11D25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2811" y="3987012"/>
                <a:ext cx="4572000" cy="96122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AF7E6578-3447-4259-93E0-9535D524000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555038" cy="1143000"/>
          </a:xfrm>
        </p:spPr>
        <p:txBody>
          <a:bodyPr/>
          <a:lstStyle/>
          <a:p>
            <a:pPr eaLnBrk="1" hangingPunct="1"/>
            <a:r>
              <a:rPr lang="en-US" altLang="en-US"/>
              <a:t>Finding The Temperature of the Fluid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C2932DA1-06C2-42DF-B82F-58F3AF112B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7650" y="31765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6388" name="Object 4">
                <a:extLst>
                  <a:ext uri="{FF2B5EF4-FFF2-40B4-BE49-F238E27FC236}">
                    <a16:creationId xmlns:a16="http://schemas.microsoft.com/office/drawing/2014/main" id="{140E76F0-BBE2-4A74-9CDF-AB0A63420952}"/>
                  </a:ext>
                </a:extLst>
              </p:cNvPr>
              <p:cNvSpPr txBox="1"/>
              <p:nvPr/>
            </p:nvSpPr>
            <p:spPr bwMode="auto">
              <a:xfrm>
                <a:off x="594326" y="1120294"/>
                <a:ext cx="2401888" cy="10572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nary>
                        <m:naryPr>
                          <m:limLoc m:val="undOvr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sup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𝑑𝑇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6388" name="Object 4">
                <a:extLst>
                  <a:ext uri="{FF2B5EF4-FFF2-40B4-BE49-F238E27FC236}">
                    <a16:creationId xmlns:a16="http://schemas.microsoft.com/office/drawing/2014/main" id="{140E76F0-BBE2-4A74-9CDF-AB0A634209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4326" y="1120294"/>
                <a:ext cx="2401888" cy="10572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389" name="Text Box 7">
            <a:extLst>
              <a:ext uri="{FF2B5EF4-FFF2-40B4-BE49-F238E27FC236}">
                <a16:creationId xmlns:a16="http://schemas.microsoft.com/office/drawing/2014/main" id="{1AA77E08-6033-4FBC-8D92-E62F058EE3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1418" y="1253207"/>
            <a:ext cx="2286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i="1" dirty="0"/>
              <a:t>T</a:t>
            </a:r>
            <a:r>
              <a:rPr lang="en-US" altLang="en-US" sz="1800" baseline="-25000" dirty="0"/>
              <a:t>a </a:t>
            </a:r>
            <a:r>
              <a:rPr lang="en-US" altLang="en-US" sz="1800" dirty="0"/>
              <a:t>= 80</a:t>
            </a:r>
            <a:r>
              <a:rPr lang="en-US" altLang="en-US" sz="1800" baseline="30000" dirty="0"/>
              <a:t>o</a:t>
            </a:r>
            <a:r>
              <a:rPr lang="en-US" altLang="en-US" sz="1800" dirty="0"/>
              <a:t>F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i="1" dirty="0"/>
              <a:t>T</a:t>
            </a:r>
            <a:r>
              <a:rPr lang="en-US" altLang="en-US" sz="1800" baseline="-25000" dirty="0"/>
              <a:t>c </a:t>
            </a:r>
            <a:r>
              <a:rPr lang="en-US" altLang="en-US" sz="1800" dirty="0"/>
              <a:t>= ???</a:t>
            </a:r>
            <a:r>
              <a:rPr lang="en-US" altLang="en-US" sz="1800" baseline="30000" dirty="0" err="1"/>
              <a:t>o</a:t>
            </a:r>
            <a:r>
              <a:rPr lang="en-US" altLang="en-US" sz="1800" dirty="0" err="1"/>
              <a:t>F</a:t>
            </a:r>
            <a:endParaRPr lang="en-US" altLang="en-US" sz="1800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i="1" dirty="0"/>
              <a:t>D </a:t>
            </a:r>
            <a:r>
              <a:rPr lang="en-US" altLang="en-US" sz="1800" dirty="0"/>
              <a:t>= 12.363"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/>
              <a:t>∆</a:t>
            </a:r>
            <a:r>
              <a:rPr lang="en-US" altLang="en-US" sz="1800" i="1" dirty="0"/>
              <a:t>D = -</a:t>
            </a:r>
            <a:r>
              <a:rPr lang="en-US" altLang="en-US" sz="1800" dirty="0"/>
              <a:t>0.015"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6390" name="Object 1">
                <a:extLst>
                  <a:ext uri="{FF2B5EF4-FFF2-40B4-BE49-F238E27FC236}">
                    <a16:creationId xmlns:a16="http://schemas.microsoft.com/office/drawing/2014/main" id="{79667A2C-B97A-4F45-BFA4-FEFFCEF755CB}"/>
                  </a:ext>
                </a:extLst>
              </p:cNvPr>
              <p:cNvSpPr txBox="1"/>
              <p:nvPr/>
            </p:nvSpPr>
            <p:spPr bwMode="auto">
              <a:xfrm>
                <a:off x="277813" y="5029200"/>
                <a:ext cx="8661400" cy="5238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−0.015=−5.059×1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sup>
                      </m:sSup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+3.829×1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sup>
                      </m:sSup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+7.435×1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−5</m:t>
                          </m:r>
                        </m:sup>
                      </m:sSup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−6.166×1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6390" name="Object 1">
                <a:extLst>
                  <a:ext uri="{FF2B5EF4-FFF2-40B4-BE49-F238E27FC236}">
                    <a16:creationId xmlns:a16="http://schemas.microsoft.com/office/drawing/2014/main" id="{79667A2C-B97A-4F45-BFA4-FEFFCEF755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7813" y="5029200"/>
                <a:ext cx="8661400" cy="5238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391" name="Object 8">
                <a:extLst>
                  <a:ext uri="{FF2B5EF4-FFF2-40B4-BE49-F238E27FC236}">
                    <a16:creationId xmlns:a16="http://schemas.microsoft.com/office/drawing/2014/main" id="{076EE44A-9CFD-4EDE-AF8A-ADE735E9A619}"/>
                  </a:ext>
                </a:extLst>
              </p:cNvPr>
              <p:cNvSpPr txBox="1"/>
              <p:nvPr/>
            </p:nvSpPr>
            <p:spPr bwMode="auto">
              <a:xfrm>
                <a:off x="277813" y="3764149"/>
                <a:ext cx="6529388" cy="488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=−1.228×1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−5</m:t>
                          </m:r>
                        </m:sup>
                      </m:sSup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+6.195×1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+6.015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391" name="Object 8">
                <a:extLst>
                  <a:ext uri="{FF2B5EF4-FFF2-40B4-BE49-F238E27FC236}">
                    <a16:creationId xmlns:a16="http://schemas.microsoft.com/office/drawing/2014/main" id="{076EE44A-9CFD-4EDE-AF8A-ADE735E9A6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7813" y="3764149"/>
                <a:ext cx="6529388" cy="48895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392" name="Object 5">
                <a:extLst>
                  <a:ext uri="{FF2B5EF4-FFF2-40B4-BE49-F238E27FC236}">
                    <a16:creationId xmlns:a16="http://schemas.microsoft.com/office/drawing/2014/main" id="{B70D9F17-6BE7-47BD-B96D-4006FC28A0A1}"/>
                  </a:ext>
                </a:extLst>
              </p:cNvPr>
              <p:cNvSpPr txBox="1"/>
              <p:nvPr/>
            </p:nvSpPr>
            <p:spPr bwMode="auto">
              <a:xfrm>
                <a:off x="180975" y="5638800"/>
                <a:ext cx="8909050" cy="5238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)=−5.059×1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sup>
                      </m:sSup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+3.829×1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sup>
                      </m:sSup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+7.435×1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−5</m:t>
                          </m:r>
                        </m:sup>
                      </m:sSup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+8.834×1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6392" name="Object 5">
                <a:extLst>
                  <a:ext uri="{FF2B5EF4-FFF2-40B4-BE49-F238E27FC236}">
                    <a16:creationId xmlns:a16="http://schemas.microsoft.com/office/drawing/2014/main" id="{B70D9F17-6BE7-47BD-B96D-4006FC28A0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0975" y="5638800"/>
                <a:ext cx="8909050" cy="523875"/>
              </a:xfrm>
              <a:prstGeom prst="rect">
                <a:avLst/>
              </a:prstGeom>
              <a:blipFill>
                <a:blip r:embed="rId7"/>
                <a:stretch>
                  <a:fillRect l="-20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393" name="Picture 12" descr="regression_pointspoly_youtube">
            <a:extLst>
              <a:ext uri="{FF2B5EF4-FFF2-40B4-BE49-F238E27FC236}">
                <a16:creationId xmlns:a16="http://schemas.microsoft.com/office/drawing/2014/main" id="{7F4333E6-DCF2-4832-8E4D-F21FED6099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2" y="1338932"/>
            <a:ext cx="2590800" cy="194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A9E0FF30-17B6-44BD-908D-B528E428F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3962400" cy="476250"/>
          </a:xfrm>
        </p:spPr>
        <p:txBody>
          <a:bodyPr/>
          <a:lstStyle/>
          <a:p>
            <a:pPr>
              <a:defRPr/>
            </a:pPr>
            <a:r>
              <a:rPr lang="en-US" dirty="0">
                <a:hlinkClick r:id="rId9"/>
              </a:rPr>
              <a:t>http://nm.mathforcollege.com</a:t>
            </a:r>
            <a:r>
              <a:rPr lang="en-US" dirty="0"/>
              <a:t> </a:t>
            </a:r>
            <a:r>
              <a:rPr lang="en-US" sz="1000" b="0" dirty="0"/>
              <a:t>(-802,-128,1688)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2A1A8A4-0D9A-40CA-9BFB-39B9C54DB6E1}"/>
                  </a:ext>
                </a:extLst>
              </p:cNvPr>
              <p:cNvSpPr txBox="1"/>
              <p:nvPr/>
            </p:nvSpPr>
            <p:spPr>
              <a:xfrm>
                <a:off x="277813" y="4143588"/>
                <a:ext cx="8812212" cy="92737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0.015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12.363</m:t>
                      </m:r>
                      <m:nary>
                        <m:naryPr>
                          <m:limLoc m:val="undOvr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sup>
                        <m:e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−1.228×1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−5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+6.195×1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−3</m:t>
                                  </m:r>
                                </m:sup>
                              </m:s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+6.015</m:t>
                              </m:r>
                            </m:e>
                          </m:d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(1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−6</m:t>
                              </m:r>
                            </m:sup>
                          </m:sSup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𝑑𝑇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2A1A8A4-0D9A-40CA-9BFB-39B9C54DB6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813" y="4143588"/>
                <a:ext cx="8812212" cy="92737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455AD9-3A0E-4527-8E2B-35776C88A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r>
              <a:rPr lang="en-US" dirty="0"/>
              <a:t>How tall can a vertical mast be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8A169B7-EFF2-4EE0-B44B-AD8036987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21" name="Rectangle 19">
            <a:extLst>
              <a:ext uri="{FF2B5EF4-FFF2-40B4-BE49-F238E27FC236}">
                <a16:creationId xmlns:a16="http://schemas.microsoft.com/office/drawing/2014/main" id="{DBDADF13-53A8-46D2-AD10-6D5238965C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2" name="Object 21">
            <a:extLst>
              <a:ext uri="{FF2B5EF4-FFF2-40B4-BE49-F238E27FC236}">
                <a16:creationId xmlns:a16="http://schemas.microsoft.com/office/drawing/2014/main" id="{3659C2A4-4B13-41FE-98A3-FA2B34F128A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3157260"/>
              </p:ext>
            </p:extLst>
          </p:nvPr>
        </p:nvGraphicFramePr>
        <p:xfrm>
          <a:off x="752474" y="836649"/>
          <a:ext cx="2119385" cy="9259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977900" imgH="431800" progId="Equation.3">
                  <p:embed/>
                </p:oleObj>
              </mc:Choice>
              <mc:Fallback>
                <p:oleObj r:id="rId2" imgW="977900" imgH="431800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2474" y="836649"/>
                        <a:ext cx="2119385" cy="92594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Rectangle 21">
            <a:extLst>
              <a:ext uri="{FF2B5EF4-FFF2-40B4-BE49-F238E27FC236}">
                <a16:creationId xmlns:a16="http://schemas.microsoft.com/office/drawing/2014/main" id="{EBF5756C-4B53-4826-B058-31E588BE1E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4" name="Object 23">
            <a:extLst>
              <a:ext uri="{FF2B5EF4-FFF2-40B4-BE49-F238E27FC236}">
                <a16:creationId xmlns:a16="http://schemas.microsoft.com/office/drawing/2014/main" id="{30222AB1-6AD0-445E-98AA-712697ED35B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4349306"/>
              </p:ext>
            </p:extLst>
          </p:nvPr>
        </p:nvGraphicFramePr>
        <p:xfrm>
          <a:off x="838200" y="1828800"/>
          <a:ext cx="1143000" cy="8520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520474" imgH="393529" progId="Equation.3">
                  <p:embed/>
                </p:oleObj>
              </mc:Choice>
              <mc:Fallback>
                <p:oleObj r:id="rId4" imgW="520474" imgH="393529" progId="Equation.3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1828800"/>
                        <a:ext cx="1143000" cy="85205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25">
            <a:extLst>
              <a:ext uri="{FF2B5EF4-FFF2-40B4-BE49-F238E27FC236}">
                <a16:creationId xmlns:a16="http://schemas.microsoft.com/office/drawing/2014/main" id="{1F98C130-F054-4704-8576-B6D0DDE187B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32478124"/>
              </p:ext>
            </p:extLst>
          </p:nvPr>
        </p:nvGraphicFramePr>
        <p:xfrm>
          <a:off x="804909" y="2812222"/>
          <a:ext cx="3632208" cy="8592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6" imgW="1778000" imgH="419100" progId="Equation.3">
                  <p:embed/>
                </p:oleObj>
              </mc:Choice>
              <mc:Fallback>
                <p:oleObj r:id="rId6" imgW="1778000" imgH="419100" progId="Equation.3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4909" y="2812222"/>
                        <a:ext cx="3632208" cy="85923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28">
            <a:extLst>
              <a:ext uri="{FF2B5EF4-FFF2-40B4-BE49-F238E27FC236}">
                <a16:creationId xmlns:a16="http://schemas.microsoft.com/office/drawing/2014/main" id="{92CFA995-5057-4CF4-9A52-49A024AAECC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0600370"/>
              </p:ext>
            </p:extLst>
          </p:nvPr>
        </p:nvGraphicFramePr>
        <p:xfrm>
          <a:off x="838200" y="3813175"/>
          <a:ext cx="1295400" cy="7829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8" imgW="863225" imgH="520474" progId="Equation.3">
                  <p:embed/>
                </p:oleObj>
              </mc:Choice>
              <mc:Fallback>
                <p:oleObj r:id="rId8" imgW="863225" imgH="520474" progId="Equation.3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3813175"/>
                        <a:ext cx="1295400" cy="78293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" name="Picture 29">
            <a:extLst>
              <a:ext uri="{FF2B5EF4-FFF2-40B4-BE49-F238E27FC236}">
                <a16:creationId xmlns:a16="http://schemas.microsoft.com/office/drawing/2014/main" id="{EC06D55F-64F2-494B-9A24-268CB21ECE4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2400" y="4988303"/>
            <a:ext cx="4792641" cy="859209"/>
          </a:xfrm>
          <a:prstGeom prst="rect">
            <a:avLst/>
          </a:prstGeom>
        </p:spPr>
      </p:pic>
      <p:pic>
        <p:nvPicPr>
          <p:cNvPr id="86044" name="Picture 28" descr="USA flag">
            <a:extLst>
              <a:ext uri="{FF2B5EF4-FFF2-40B4-BE49-F238E27FC236}">
                <a16:creationId xmlns:a16="http://schemas.microsoft.com/office/drawing/2014/main" id="{991BA67C-D94D-435D-B39D-DB61346E1B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914399"/>
            <a:ext cx="3187083" cy="4780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7912499D-9FD4-4FF1-B3E7-430FA4A0BA51}"/>
              </a:ext>
            </a:extLst>
          </p:cNvPr>
          <p:cNvSpPr txBox="1"/>
          <p:nvPr/>
        </p:nvSpPr>
        <p:spPr>
          <a:xfrm>
            <a:off x="5791200" y="5847512"/>
            <a:ext cx="3187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Thanks to Markus </a:t>
            </a:r>
            <a:r>
              <a:rPr lang="en-US" sz="900" dirty="0" err="1"/>
              <a:t>Gjengaar</a:t>
            </a:r>
            <a:r>
              <a:rPr lang="en-US" sz="900" dirty="0"/>
              <a:t> for sharing their work on </a:t>
            </a:r>
            <a:r>
              <a:rPr lang="en-US" sz="900" dirty="0" err="1"/>
              <a:t>Unsplash</a:t>
            </a:r>
            <a:r>
              <a:rPr lang="en-US" sz="9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78678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7FE85C1A-E43B-4FF2-B216-5F78321F362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8575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z="4400" b="1"/>
              <a:t>Nonlinear Equations</a:t>
            </a:r>
            <a:br>
              <a:rPr lang="en-US" altLang="en-US" sz="4400" b="1"/>
            </a:br>
            <a:r>
              <a:rPr lang="en-US" altLang="en-US" sz="1800" b="1"/>
              <a:t>(Background)</a:t>
            </a:r>
            <a:endParaRPr lang="en-US" altLang="en-US" sz="4400" b="1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FFDAA36-8F2A-47C3-AF84-9F5E56F9B9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>
            <a:extLst>
              <a:ext uri="{FF2B5EF4-FFF2-40B4-BE49-F238E27FC236}">
                <a16:creationId xmlns:a16="http://schemas.microsoft.com/office/drawing/2014/main" id="{E54C2A0F-D817-4FB8-A5DA-28862D7066A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How many real roots can a nonlinear equation have?</a:t>
            </a:r>
          </a:p>
        </p:txBody>
      </p:sp>
      <p:pic>
        <p:nvPicPr>
          <p:cNvPr id="20483" name="Picture 2">
            <a:extLst>
              <a:ext uri="{FF2B5EF4-FFF2-40B4-BE49-F238E27FC236}">
                <a16:creationId xmlns:a16="http://schemas.microsoft.com/office/drawing/2014/main" id="{323EC7EB-36BA-4645-ABBF-5E8B8E2DA0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981200"/>
            <a:ext cx="4978400" cy="373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853A31-5B8E-45DE-92C6-E79807C36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  <p:custDataLst>
      <p:tags r:id="rId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>
            <a:extLst>
              <a:ext uri="{FF2B5EF4-FFF2-40B4-BE49-F238E27FC236}">
                <a16:creationId xmlns:a16="http://schemas.microsoft.com/office/drawing/2014/main" id="{F52E9302-B5B3-4D27-B392-DE6B3A5CDDC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How many real roots can a nonlinear equation have?</a:t>
            </a:r>
          </a:p>
        </p:txBody>
      </p:sp>
      <p:pic>
        <p:nvPicPr>
          <p:cNvPr id="22531" name="Picture 2">
            <a:extLst>
              <a:ext uri="{FF2B5EF4-FFF2-40B4-BE49-F238E27FC236}">
                <a16:creationId xmlns:a16="http://schemas.microsoft.com/office/drawing/2014/main" id="{2283B5B5-AF35-4C5E-80A0-3E3662DC35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905000"/>
            <a:ext cx="4905375" cy="367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68532A-60B6-43EF-8BD4-A4DF161EC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  <p:custDataLst>
      <p:tags r:id="rId1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>
            <a:extLst>
              <a:ext uri="{FF2B5EF4-FFF2-40B4-BE49-F238E27FC236}">
                <a16:creationId xmlns:a16="http://schemas.microsoft.com/office/drawing/2014/main" id="{1E48580E-3557-4DD5-AD41-EE2FF673CC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How many real roots can a nonlinear equation have?</a:t>
            </a:r>
          </a:p>
        </p:txBody>
      </p:sp>
      <p:pic>
        <p:nvPicPr>
          <p:cNvPr id="24579" name="Picture 2">
            <a:extLst>
              <a:ext uri="{FF2B5EF4-FFF2-40B4-BE49-F238E27FC236}">
                <a16:creationId xmlns:a16="http://schemas.microsoft.com/office/drawing/2014/main" id="{15DF62E1-4AA4-41C6-A156-5634FF6D86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1363" y="1798638"/>
            <a:ext cx="5121275" cy="384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4A4112-2016-4344-9D05-22C4E9E81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  <p:custDataLst>
      <p:tags r:id="rId1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>
            <a:extLst>
              <a:ext uri="{FF2B5EF4-FFF2-40B4-BE49-F238E27FC236}">
                <a16:creationId xmlns:a16="http://schemas.microsoft.com/office/drawing/2014/main" id="{F2E4F33E-D438-4DE2-AFC3-707B4BB5CE9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How many real roots can a nonlinear equation have?</a:t>
            </a:r>
          </a:p>
        </p:txBody>
      </p:sp>
      <p:pic>
        <p:nvPicPr>
          <p:cNvPr id="26627" name="Picture 2">
            <a:extLst>
              <a:ext uri="{FF2B5EF4-FFF2-40B4-BE49-F238E27FC236}">
                <a16:creationId xmlns:a16="http://schemas.microsoft.com/office/drawing/2014/main" id="{95D1B090-9994-4832-ADC9-0433611B6C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905000"/>
            <a:ext cx="5461000" cy="409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A137EBF-C51A-4515-B6B0-06C2FE86A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Box 1">
            <a:extLst>
              <a:ext uri="{FF2B5EF4-FFF2-40B4-BE49-F238E27FC236}">
                <a16:creationId xmlns:a16="http://schemas.microsoft.com/office/drawing/2014/main" id="{D6E996C1-7E03-432D-A244-45E8E7D44C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2643188"/>
            <a:ext cx="7162800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Arial" panose="020B0604020202020204" pitchFamily="34" charset="0"/>
              </a:rPr>
              <a:t>“The problem of not knowing what we missed is that we believe we haven't missed anything”</a:t>
            </a:r>
            <a:r>
              <a:rPr lang="en-US" altLang="en-US" sz="1800">
                <a:latin typeface="Arial" panose="020B0604020202020204" pitchFamily="34" charset="0"/>
              </a:rPr>
              <a:t> – </a:t>
            </a:r>
            <a:r>
              <a:rPr lang="en-US" altLang="en-US" sz="1800" i="1">
                <a:latin typeface="Arial" panose="020B0604020202020204" pitchFamily="34" charset="0"/>
              </a:rPr>
              <a:t>Stephen Chew on Multitasking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755F86-C851-43FB-B1B2-C348ED2143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http://nm.mathforcollege.com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637A0DF9-C5E9-4E34-9CB6-70D7100C0F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2971800"/>
            <a:ext cx="8229600" cy="1143000"/>
          </a:xfrm>
        </p:spPr>
        <p:txBody>
          <a:bodyPr/>
          <a:lstStyle/>
          <a:p>
            <a:pPr eaLnBrk="1" hangingPunct="1"/>
            <a:br>
              <a:rPr lang="en-US" altLang="en-US" sz="7200" b="1"/>
            </a:br>
            <a:br>
              <a:rPr lang="en-US" altLang="en-US" sz="7200" b="1"/>
            </a:br>
            <a:r>
              <a:rPr lang="en-US" altLang="en-US" sz="7200" b="1"/>
              <a:t>END</a:t>
            </a:r>
            <a:br>
              <a:rPr lang="en-US" altLang="en-US" sz="7200" b="1"/>
            </a:br>
            <a:br>
              <a:rPr lang="en-US" altLang="en-US" sz="4400" b="1"/>
            </a:br>
            <a:br>
              <a:rPr lang="en-US" altLang="en-US" sz="4400" b="1"/>
            </a:br>
            <a:br>
              <a:rPr lang="en-US" altLang="en-US" sz="4400" b="1"/>
            </a:br>
            <a:r>
              <a:rPr lang="en-US" altLang="en-US" sz="2400" b="1">
                <a:hlinkClick r:id="rId4"/>
              </a:rPr>
              <a:t>http://nm.MathForCollege.com</a:t>
            </a:r>
            <a:r>
              <a:rPr lang="en-US" altLang="en-US" sz="2400" b="1"/>
              <a:t> </a:t>
            </a:r>
            <a:br>
              <a:rPr lang="en-US" altLang="en-US" sz="2400" b="1"/>
            </a:br>
            <a:r>
              <a:rPr lang="en-US" altLang="en-US" sz="1800" b="1"/>
              <a:t>Numerical Methods for the STEM undergraduate</a:t>
            </a:r>
            <a:endParaRPr lang="en-US" altLang="en-US" sz="4400" b="1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8EDAA8C-D6DD-46C0-ADB2-7828FDF35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  <p:custDataLst>
      <p:tags r:id="rId1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8C6ADF3-F0D8-47F9-BEEB-BB0F5618E6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  <p:pic>
        <p:nvPicPr>
          <p:cNvPr id="28675" name="Picture 3">
            <a:extLst>
              <a:ext uri="{FF2B5EF4-FFF2-40B4-BE49-F238E27FC236}">
                <a16:creationId xmlns:a16="http://schemas.microsoft.com/office/drawing/2014/main" id="{23411C0B-230A-45A4-B53E-806AA6778D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413" y="765175"/>
            <a:ext cx="7115175" cy="532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88597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4A4ECB8-A1FE-4115-976A-724279D1F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  <p:pic>
        <p:nvPicPr>
          <p:cNvPr id="29699" name="Picture 3">
            <a:extLst>
              <a:ext uri="{FF2B5EF4-FFF2-40B4-BE49-F238E27FC236}">
                <a16:creationId xmlns:a16="http://schemas.microsoft.com/office/drawing/2014/main" id="{18646797-E865-4FFD-84CF-FFEF21F600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476375"/>
            <a:ext cx="6407150" cy="479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9700" name="Object 4">
                <a:extLst>
                  <a:ext uri="{FF2B5EF4-FFF2-40B4-BE49-F238E27FC236}">
                    <a16:creationId xmlns:a16="http://schemas.microsoft.com/office/drawing/2014/main" id="{85799B6D-F3AA-463A-A388-204438E2E8C7}"/>
                  </a:ext>
                </a:extLst>
              </p:cNvPr>
              <p:cNvSpPr txBox="1"/>
              <p:nvPr/>
            </p:nvSpPr>
            <p:spPr bwMode="auto">
              <a:xfrm>
                <a:off x="76200" y="-23813"/>
                <a:ext cx="2401888" cy="10572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nary>
                        <m:naryPr>
                          <m:limLoc m:val="undOvr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sup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𝑑𝑇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29700" name="Object 4">
                <a:extLst>
                  <a:ext uri="{FF2B5EF4-FFF2-40B4-BE49-F238E27FC236}">
                    <a16:creationId xmlns:a16="http://schemas.microsoft.com/office/drawing/2014/main" id="{85799B6D-F3AA-463A-A388-204438E2E8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200" y="-23813"/>
                <a:ext cx="2401888" cy="105727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701" name="Object 5">
                <a:extLst>
                  <a:ext uri="{FF2B5EF4-FFF2-40B4-BE49-F238E27FC236}">
                    <a16:creationId xmlns:a16="http://schemas.microsoft.com/office/drawing/2014/main" id="{6BAC6EB0-0D8E-4818-82BC-9E0293DC8309}"/>
                  </a:ext>
                </a:extLst>
              </p:cNvPr>
              <p:cNvSpPr txBox="1"/>
              <p:nvPr/>
            </p:nvSpPr>
            <p:spPr bwMode="auto">
              <a:xfrm>
                <a:off x="0" y="914400"/>
                <a:ext cx="8909050" cy="5238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)=−5.059×1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−9</m:t>
                          </m:r>
                        </m:sup>
                      </m:sSup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+3.829×1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−6</m:t>
                          </m:r>
                        </m:sup>
                      </m:sSup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+7.435×1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−5</m:t>
                          </m:r>
                        </m:sup>
                      </m:sSup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+8.834×1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29701" name="Object 5">
                <a:extLst>
                  <a:ext uri="{FF2B5EF4-FFF2-40B4-BE49-F238E27FC236}">
                    <a16:creationId xmlns:a16="http://schemas.microsoft.com/office/drawing/2014/main" id="{6BAC6EB0-0D8E-4818-82BC-9E0293DC83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0" y="914400"/>
                <a:ext cx="8909050" cy="523875"/>
              </a:xfrm>
              <a:prstGeom prst="rect">
                <a:avLst/>
              </a:prstGeom>
              <a:blipFill>
                <a:blip r:embed="rId4"/>
                <a:stretch>
                  <a:fillRect l="-20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165037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PQuestion">
            <a:extLst>
              <a:ext uri="{FF2B5EF4-FFF2-40B4-BE49-F238E27FC236}">
                <a16:creationId xmlns:a16="http://schemas.microsoft.com/office/drawing/2014/main" id="{281E5619-F832-4167-90D9-8E9201A3DA6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r>
              <a:rPr lang="en-US" altLang="en-US" dirty="0"/>
              <a:t>This is what you have been saying about your TI-30Xa</a:t>
            </a:r>
          </a:p>
        </p:txBody>
      </p:sp>
      <p:graphicFrame>
        <p:nvGraphicFramePr>
          <p:cNvPr id="5" name="TPChart">
            <a:extLst>
              <a:ext uri="{FF2B5EF4-FFF2-40B4-BE49-F238E27FC236}">
                <a16:creationId xmlns:a16="http://schemas.microsoft.com/office/drawing/2014/main" id="{8C6E0705-F4F4-485B-8CAB-C3A642703B7B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6096000" y="2895600"/>
          <a:ext cx="3048000" cy="342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6" imgW="4572071" imgH="5143560" progId="MSGraph.Chart.8">
                  <p:embed followColorScheme="full"/>
                </p:oleObj>
              </mc:Choice>
              <mc:Fallback>
                <p:oleObj name="Chart" r:id="rId6" imgW="4572071" imgH="5143560" progId="MSGraph.Chart.8">
                  <p:embed followColorScheme="full"/>
                  <p:pic>
                    <p:nvPicPr>
                      <p:cNvPr id="5" name="TPChart">
                        <a:extLst>
                          <a:ext uri="{FF2B5EF4-FFF2-40B4-BE49-F238E27FC236}">
                            <a16:creationId xmlns:a16="http://schemas.microsoft.com/office/drawing/2014/main" id="{8C6E0705-F4F4-485B-8CAB-C3A642703B7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0" y="2895600"/>
                        <a:ext cx="3048000" cy="342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8" name="TPAnswers">
            <a:extLst>
              <a:ext uri="{FF2B5EF4-FFF2-40B4-BE49-F238E27FC236}">
                <a16:creationId xmlns:a16="http://schemas.microsoft.com/office/drawing/2014/main" id="{157232D9-DD90-43A5-84B0-F31B0F8C90E0}"/>
              </a:ext>
            </a:extLst>
          </p:cNvPr>
          <p:cNvSpPr>
            <a:spLocks noGrp="1" noChangeArrowheads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152400" y="1905000"/>
            <a:ext cx="6705600" cy="3505200"/>
          </a:xfrm>
        </p:spPr>
        <p:txBody>
          <a:bodyPr/>
          <a:lstStyle/>
          <a:p>
            <a:pPr marL="514350" indent="-514350">
              <a:buFont typeface="Tahoma" panose="020B0604030504040204" pitchFamily="34" charset="0"/>
              <a:buAutoNum type="alphaUcPeriod"/>
            </a:pPr>
            <a:r>
              <a:rPr lang="en-US" altLang="en-US" sz="2400" dirty="0"/>
              <a:t>I don't care what people say </a:t>
            </a:r>
            <a:br>
              <a:rPr lang="en-US" altLang="en-US" sz="2400" dirty="0"/>
            </a:br>
            <a:r>
              <a:rPr lang="en-US" altLang="en-US" sz="2400" dirty="0"/>
              <a:t>The rush is worth the price</a:t>
            </a:r>
            <a:br>
              <a:rPr lang="en-US" altLang="en-US" sz="2400" dirty="0"/>
            </a:br>
            <a:r>
              <a:rPr lang="en-US" altLang="en-US" sz="2400" dirty="0"/>
              <a:t>I pay I get so high when you're with me</a:t>
            </a:r>
            <a:br>
              <a:rPr lang="en-US" altLang="en-US" sz="2400" dirty="0"/>
            </a:br>
            <a:r>
              <a:rPr lang="en-US" altLang="en-US" sz="2400" dirty="0"/>
              <a:t>But crash and crave you when you are away</a:t>
            </a:r>
          </a:p>
          <a:p>
            <a:pPr marL="514350" indent="-514350">
              <a:buFont typeface="Tahoma" panose="020B0604030504040204" pitchFamily="34" charset="0"/>
              <a:buAutoNum type="alphaUcPeriod"/>
            </a:pPr>
            <a:r>
              <a:rPr lang="en-US" altLang="en-US" sz="2400" dirty="0"/>
              <a:t>Give me back now my TI89</a:t>
            </a:r>
            <a:br>
              <a:rPr lang="en-US" altLang="en-US" sz="2400" dirty="0"/>
            </a:br>
            <a:r>
              <a:rPr lang="en-US" altLang="en-US" sz="2400" dirty="0"/>
              <a:t>Before I start to drink and whine </a:t>
            </a:r>
            <a:br>
              <a:rPr lang="en-US" altLang="en-US" sz="2400" dirty="0"/>
            </a:br>
            <a:r>
              <a:rPr lang="en-US" altLang="en-US" sz="2400" dirty="0"/>
              <a:t>TI30Xa calculators you make me cry</a:t>
            </a:r>
            <a:br>
              <a:rPr lang="en-US" altLang="en-US" sz="2400" dirty="0"/>
            </a:br>
            <a:r>
              <a:rPr lang="en-US" altLang="en-US" sz="2400" dirty="0"/>
              <a:t>Incarnation of Jason will you ever die</a:t>
            </a:r>
          </a:p>
          <a:p>
            <a:pPr marL="514350" indent="-514350">
              <a:buFont typeface="Tahoma" panose="020B0604030504040204" pitchFamily="34" charset="0"/>
              <a:buAutoNum type="alphaUcPeriod"/>
            </a:pPr>
            <a:r>
              <a:rPr lang="en-US" altLang="en-US" sz="2400" dirty="0"/>
              <a:t>TI30Xa – you make me forget the high maintenance TI89.</a:t>
            </a:r>
          </a:p>
          <a:p>
            <a:pPr marL="514350" indent="-514350">
              <a:buFont typeface="Tahoma" panose="020B0604030504040204" pitchFamily="34" charset="0"/>
              <a:buAutoNum type="alphaUcPeriod"/>
            </a:pPr>
            <a:r>
              <a:rPr lang="en-US" altLang="en-US" sz="2400" dirty="0"/>
              <a:t>I never thought I will fall in love again!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57005F-A5CA-4C27-872A-455A0F70E2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38487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592FE25E-1E0B-4C66-91CE-2AA44844B0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152400"/>
            <a:ext cx="7793038" cy="1143000"/>
          </a:xfrm>
        </p:spPr>
        <p:txBody>
          <a:bodyPr/>
          <a:lstStyle/>
          <a:p>
            <a:r>
              <a:rPr lang="en-US" altLang="en-US"/>
              <a:t>Example – General Engineering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95C9369C-29D3-443B-8FC7-E1AE7B8EBA50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609600" y="1066800"/>
            <a:ext cx="8229600" cy="1828800"/>
          </a:xfrm>
        </p:spPr>
        <p:txBody>
          <a:bodyPr/>
          <a:lstStyle/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400"/>
              <a:t>	You are working for ‘DOWN THE TOILET COMPANY’ that makes floats for ABC commodes.  The floating ball has a specific gravity of 0.6 and has a radius of 5.5 cm.  You are asked to find the depth to which the ball is submerged when floating in water.</a:t>
            </a:r>
          </a:p>
          <a:p>
            <a:pPr>
              <a:lnSpc>
                <a:spcPct val="90000"/>
              </a:lnSpc>
            </a:pPr>
            <a:endParaRPr lang="en-US" altLang="en-US" sz="2400"/>
          </a:p>
        </p:txBody>
      </p:sp>
      <p:sp>
        <p:nvSpPr>
          <p:cNvPr id="8196" name="Rectangle 4">
            <a:extLst>
              <a:ext uri="{FF2B5EF4-FFF2-40B4-BE49-F238E27FC236}">
                <a16:creationId xmlns:a16="http://schemas.microsoft.com/office/drawing/2014/main" id="{8364ED6F-1E25-4672-83A2-84E616C0A4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3750" y="24431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graphicFrame>
        <p:nvGraphicFramePr>
          <p:cNvPr id="8197" name="Object 5">
            <a:extLst>
              <a:ext uri="{FF2B5EF4-FFF2-40B4-BE49-F238E27FC236}">
                <a16:creationId xmlns:a16="http://schemas.microsoft.com/office/drawing/2014/main" id="{8A5C0CFD-932F-41A5-B199-CD57537A878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19200" y="2895600"/>
          <a:ext cx="3124200" cy="2487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4" imgW="3685714" imgH="2572109" progId="Paint.Picture">
                  <p:embed/>
                </p:oleObj>
              </mc:Choice>
              <mc:Fallback>
                <p:oleObj name="Bitmap Image" r:id="rId4" imgW="3685714" imgH="2572109" progId="Paint.Picture">
                  <p:embed/>
                  <p:pic>
                    <p:nvPicPr>
                      <p:cNvPr id="8197" name="Object 5">
                        <a:extLst>
                          <a:ext uri="{FF2B5EF4-FFF2-40B4-BE49-F238E27FC236}">
                            <a16:creationId xmlns:a16="http://schemas.microsoft.com/office/drawing/2014/main" id="{8A5C0CFD-932F-41A5-B199-CD57537A878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2895600"/>
                        <a:ext cx="3124200" cy="2487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8" name="TextBox 7">
            <a:extLst>
              <a:ext uri="{FF2B5EF4-FFF2-40B4-BE49-F238E27FC236}">
                <a16:creationId xmlns:a16="http://schemas.microsoft.com/office/drawing/2014/main" id="{6277CA27-AF09-4346-BFEA-ADE3A43784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5486400"/>
            <a:ext cx="3962400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900" b="1"/>
              <a:t>Figure:</a:t>
            </a:r>
            <a:r>
              <a:rPr lang="en-US" altLang="en-US" sz="1900"/>
              <a:t> Diagram of the floating ball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199" name="Object 3">
                <a:extLst>
                  <a:ext uri="{FF2B5EF4-FFF2-40B4-BE49-F238E27FC236}">
                    <a16:creationId xmlns:a16="http://schemas.microsoft.com/office/drawing/2014/main" id="{9E9B1A88-00E6-4F39-A3A2-40629DB2B1FB}"/>
                  </a:ext>
                </a:extLst>
              </p:cNvPr>
              <p:cNvSpPr txBox="1"/>
              <p:nvPr/>
            </p:nvSpPr>
            <p:spPr bwMode="auto">
              <a:xfrm>
                <a:off x="4800600" y="2971800"/>
                <a:ext cx="3524250" cy="3810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−0.165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+3.993×1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−4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8199" name="Object 3">
                <a:extLst>
                  <a:ext uri="{FF2B5EF4-FFF2-40B4-BE49-F238E27FC236}">
                    <a16:creationId xmlns:a16="http://schemas.microsoft.com/office/drawing/2014/main" id="{9E9B1A88-00E6-4F39-A3A2-40629DB2B1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00600" y="2971800"/>
                <a:ext cx="3524250" cy="38100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200" name="Picture 8" descr="floating_ball_figure">
            <a:extLst>
              <a:ext uri="{FF2B5EF4-FFF2-40B4-BE49-F238E27FC236}">
                <a16:creationId xmlns:a16="http://schemas.microsoft.com/office/drawing/2014/main" id="{A25ECE1D-C188-415B-B75F-FC770319B2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6188" y="3505200"/>
            <a:ext cx="2849562" cy="2136775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2FE3DCD4-A35B-45AB-9E10-C42F85545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537958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PQuestion">
            <a:extLst>
              <a:ext uri="{FF2B5EF4-FFF2-40B4-BE49-F238E27FC236}">
                <a16:creationId xmlns:a16="http://schemas.microsoft.com/office/drawing/2014/main" id="{832627ED-D5FC-4AEE-B597-C41DC2396B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229600" cy="639763"/>
          </a:xfrm>
        </p:spPr>
        <p:txBody>
          <a:bodyPr/>
          <a:lstStyle/>
          <a:p>
            <a:pPr algn="l" eaLnBrk="1" hangingPunct="1"/>
            <a:r>
              <a:rPr lang="en-US" altLang="en-US" sz="3200"/>
              <a:t>The value of </a:t>
            </a:r>
            <a:r>
              <a:rPr lang="en-US" altLang="en-US" sz="3200" i="1"/>
              <a:t>x</a:t>
            </a:r>
            <a:r>
              <a:rPr lang="en-US" altLang="en-US" sz="3200"/>
              <a:t> that satisfies </a:t>
            </a:r>
            <a:r>
              <a:rPr lang="en-US" altLang="en-US" sz="3200" i="1"/>
              <a:t>f </a:t>
            </a:r>
            <a:r>
              <a:rPr lang="en-US" altLang="en-US" sz="3200"/>
              <a:t>(</a:t>
            </a:r>
            <a:r>
              <a:rPr lang="en-US" altLang="en-US" sz="3200" i="1"/>
              <a:t>x</a:t>
            </a:r>
            <a:r>
              <a:rPr lang="en-US" altLang="en-US" sz="3200"/>
              <a:t>)=0 is called the</a:t>
            </a:r>
          </a:p>
        </p:txBody>
      </p:sp>
      <p:graphicFrame>
        <p:nvGraphicFramePr>
          <p:cNvPr id="20484" name="TPChart">
            <a:extLst>
              <a:ext uri="{FF2B5EF4-FFF2-40B4-BE49-F238E27FC236}">
                <a16:creationId xmlns:a16="http://schemas.microsoft.com/office/drawing/2014/main" id="{E6F6FF3A-591C-4088-B1AF-2AF129A2EFBB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5638800" y="2438400"/>
          <a:ext cx="3003550" cy="337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6" imgW="4572071" imgH="5143560" progId="MSGraph.Chart.8">
                  <p:embed followColorScheme="full"/>
                </p:oleObj>
              </mc:Choice>
              <mc:Fallback>
                <p:oleObj name="Chart" r:id="rId6" imgW="4572071" imgH="5143560" progId="MSGraph.Chart.8">
                  <p:embed followColorScheme="full"/>
                  <p:pic>
                    <p:nvPicPr>
                      <p:cNvPr id="0" name="TPChart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38800" y="2438400"/>
                        <a:ext cx="3003550" cy="337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796" name="Rectangle 17">
            <a:extLst>
              <a:ext uri="{FF2B5EF4-FFF2-40B4-BE49-F238E27FC236}">
                <a16:creationId xmlns:a16="http://schemas.microsoft.com/office/drawing/2014/main" id="{798B3AB0-790C-448A-8AA7-BBD0C4C4AC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9925" y="3246438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33797" name="TPAnswers">
            <a:extLst>
              <a:ext uri="{FF2B5EF4-FFF2-40B4-BE49-F238E27FC236}">
                <a16:creationId xmlns:a16="http://schemas.microsoft.com/office/drawing/2014/main" id="{EBF75555-96DB-4DDA-B931-841A8E255CE9}"/>
              </a:ext>
            </a:extLst>
          </p:cNvPr>
          <p:cNvSpPr>
            <a:spLocks noGrp="1" noChangeArrowheads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457200" y="1676400"/>
            <a:ext cx="5105400" cy="1981200"/>
          </a:xfrm>
        </p:spPr>
        <p:txBody>
          <a:bodyPr/>
          <a:lstStyle/>
          <a:p>
            <a:pPr marL="609600" indent="-609600" eaLnBrk="1" hangingPunct="1">
              <a:buFont typeface="Tahoma" panose="020B0604030504040204" pitchFamily="34" charset="0"/>
              <a:buAutoNum type="alphaUcPeriod"/>
            </a:pPr>
            <a:r>
              <a:rPr lang="en-US" altLang="en-US" sz="2400"/>
              <a:t>root of equation </a:t>
            </a:r>
            <a:r>
              <a:rPr lang="en-US" altLang="en-US" sz="2400" i="1"/>
              <a:t>f </a:t>
            </a:r>
            <a:r>
              <a:rPr lang="en-US" altLang="en-US" sz="2400"/>
              <a:t>(</a:t>
            </a:r>
            <a:r>
              <a:rPr lang="en-US" altLang="en-US" sz="2400" i="1"/>
              <a:t>x</a:t>
            </a:r>
            <a:r>
              <a:rPr lang="en-US" altLang="en-US" sz="2400"/>
              <a:t>)</a:t>
            </a:r>
            <a:r>
              <a:rPr lang="en-US" altLang="en-US" sz="2400" i="1"/>
              <a:t>=0 </a:t>
            </a:r>
          </a:p>
          <a:p>
            <a:pPr marL="609600" indent="-609600" eaLnBrk="1" hangingPunct="1">
              <a:buFont typeface="Tahoma" panose="020B0604030504040204" pitchFamily="34" charset="0"/>
              <a:buAutoNum type="alphaUcPeriod"/>
            </a:pPr>
            <a:r>
              <a:rPr lang="en-US" altLang="en-US" sz="2400"/>
              <a:t>root of function </a:t>
            </a:r>
            <a:r>
              <a:rPr lang="en-US" altLang="en-US" sz="2400" i="1"/>
              <a:t>f </a:t>
            </a:r>
            <a:r>
              <a:rPr lang="en-US" altLang="en-US" sz="2400"/>
              <a:t>(</a:t>
            </a:r>
            <a:r>
              <a:rPr lang="en-US" altLang="en-US" sz="2400" i="1"/>
              <a:t>x</a:t>
            </a:r>
            <a:r>
              <a:rPr lang="en-US" altLang="en-US" sz="2400"/>
              <a:t>)</a:t>
            </a:r>
            <a:r>
              <a:rPr lang="en-US" altLang="en-US" sz="2400" i="1"/>
              <a:t> </a:t>
            </a:r>
          </a:p>
          <a:p>
            <a:pPr marL="609600" indent="-609600" eaLnBrk="1" hangingPunct="1">
              <a:buFont typeface="Tahoma" panose="020B0604030504040204" pitchFamily="34" charset="0"/>
              <a:buAutoNum type="alphaUcPeriod"/>
            </a:pPr>
            <a:r>
              <a:rPr lang="en-US" altLang="en-US" sz="2400"/>
              <a:t>zero of equation </a:t>
            </a:r>
            <a:r>
              <a:rPr lang="en-US" altLang="en-US" sz="2400" i="1"/>
              <a:t>f </a:t>
            </a:r>
            <a:r>
              <a:rPr lang="en-US" altLang="en-US" sz="2400"/>
              <a:t>(</a:t>
            </a:r>
            <a:r>
              <a:rPr lang="en-US" altLang="en-US" sz="2400" i="1"/>
              <a:t>x</a:t>
            </a:r>
            <a:r>
              <a:rPr lang="en-US" altLang="en-US" sz="2400"/>
              <a:t>)</a:t>
            </a:r>
            <a:r>
              <a:rPr lang="en-US" altLang="en-US" sz="2400" i="1"/>
              <a:t>=0 </a:t>
            </a:r>
          </a:p>
          <a:p>
            <a:pPr marL="609600" indent="-609600" eaLnBrk="1" hangingPunct="1">
              <a:buFont typeface="Tahoma" panose="020B0604030504040204" pitchFamily="34" charset="0"/>
              <a:buAutoNum type="alphaUcPeriod"/>
            </a:pPr>
            <a:r>
              <a:rPr lang="en-US" altLang="en-US" sz="2400"/>
              <a:t>none of the above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7A97C8-7C76-4A23-BB41-6D034F1453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2048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PQuestion">
            <a:extLst>
              <a:ext uri="{FF2B5EF4-FFF2-40B4-BE49-F238E27FC236}">
                <a16:creationId xmlns:a16="http://schemas.microsoft.com/office/drawing/2014/main" id="{D2468C26-5C88-413C-B56B-88D658A772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457200"/>
            <a:ext cx="8610600" cy="1554163"/>
          </a:xfrm>
        </p:spPr>
        <p:txBody>
          <a:bodyPr/>
          <a:lstStyle/>
          <a:p>
            <a:pPr algn="l" eaLnBrk="1" hangingPunct="1"/>
            <a:r>
              <a:rPr lang="en-US" altLang="en-US" sz="3200"/>
              <a:t>For a certain cubic equation, at least one of the roots is known to be a complex root.  The total number of complex roots the cubic equation has is</a:t>
            </a:r>
          </a:p>
        </p:txBody>
      </p:sp>
      <p:graphicFrame>
        <p:nvGraphicFramePr>
          <p:cNvPr id="77827" name="TPChart">
            <a:extLst>
              <a:ext uri="{FF2B5EF4-FFF2-40B4-BE49-F238E27FC236}">
                <a16:creationId xmlns:a16="http://schemas.microsoft.com/office/drawing/2014/main" id="{DBB7FD89-9E86-4A14-842D-D532B738CFA8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5486400" y="2286000"/>
          <a:ext cx="3217863" cy="361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6" imgW="4572071" imgH="5143560" progId="MSGraph.Chart.8">
                  <p:embed followColorScheme="full"/>
                </p:oleObj>
              </mc:Choice>
              <mc:Fallback>
                <p:oleObj name="Chart" r:id="rId6" imgW="4572071" imgH="5143560" progId="MSGraph.Chart.8">
                  <p:embed followColorScheme="full"/>
                  <p:pic>
                    <p:nvPicPr>
                      <p:cNvPr id="0" name="TPChart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6400" y="2286000"/>
                        <a:ext cx="3217863" cy="3619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44" name="Rectangle 5">
            <a:extLst>
              <a:ext uri="{FF2B5EF4-FFF2-40B4-BE49-F238E27FC236}">
                <a16:creationId xmlns:a16="http://schemas.microsoft.com/office/drawing/2014/main" id="{AAAB2292-DF5E-48FC-B1D5-F8DD254FDF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9925" y="3246438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35845" name="Rectangle 6">
            <a:extLst>
              <a:ext uri="{FF2B5EF4-FFF2-40B4-BE49-F238E27FC236}">
                <a16:creationId xmlns:a16="http://schemas.microsoft.com/office/drawing/2014/main" id="{7606FF6A-A7B7-456B-A9C8-BA541A1828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9925" y="3246438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BE3FD301-3352-4EDE-9FE7-F38F16E51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8" name="TPAnswers">
            <a:extLst>
              <a:ext uri="{FF2B5EF4-FFF2-40B4-BE49-F238E27FC236}">
                <a16:creationId xmlns:a16="http://schemas.microsoft.com/office/drawing/2014/main" id="{F2A50D92-3229-40E4-B404-0B88D07E7D49}"/>
              </a:ext>
            </a:extLst>
          </p:cNvPr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81000" y="2514600"/>
            <a:ext cx="44196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9600" eaLnBrk="1" hangingPunct="1">
              <a:spcBef>
                <a:spcPct val="20000"/>
              </a:spcBef>
              <a:buFont typeface="+mj-lt"/>
              <a:buAutoNum type="alphaUcPeriod"/>
              <a:defRPr/>
            </a:pPr>
            <a:r>
              <a:rPr lang="en-US" altLang="en-US" sz="3200" kern="0" dirty="0">
                <a:latin typeface="Times New Roman" pitchFamily="18" charset="0"/>
                <a:cs typeface="Times New Roman" pitchFamily="18" charset="0"/>
              </a:rPr>
              <a:t> one</a:t>
            </a:r>
          </a:p>
          <a:p>
            <a:pPr marL="609600" indent="-609600" eaLnBrk="1" hangingPunct="1">
              <a:spcBef>
                <a:spcPct val="20000"/>
              </a:spcBef>
              <a:buFont typeface="+mj-lt"/>
              <a:buAutoNum type="alphaUcPeriod"/>
              <a:defRPr/>
            </a:pPr>
            <a:r>
              <a:rPr lang="en-US" altLang="en-US" sz="3200" kern="0" dirty="0">
                <a:latin typeface="Times New Roman" pitchFamily="18" charset="0"/>
                <a:cs typeface="Times New Roman" pitchFamily="18" charset="0"/>
              </a:rPr>
              <a:t> two</a:t>
            </a:r>
          </a:p>
          <a:p>
            <a:pPr marL="609600" indent="-609600" eaLnBrk="1" hangingPunct="1">
              <a:spcBef>
                <a:spcPct val="20000"/>
              </a:spcBef>
              <a:buFont typeface="+mj-lt"/>
              <a:buAutoNum type="alphaUcPeriod"/>
              <a:defRPr/>
            </a:pPr>
            <a:r>
              <a:rPr lang="en-US" altLang="en-US" sz="3200" kern="0" dirty="0">
                <a:latin typeface="Times New Roman" pitchFamily="18" charset="0"/>
                <a:cs typeface="Times New Roman" pitchFamily="18" charset="0"/>
              </a:rPr>
              <a:t> three</a:t>
            </a:r>
          </a:p>
          <a:p>
            <a:pPr marL="609600" indent="-609600" eaLnBrk="1" hangingPunct="1">
              <a:spcBef>
                <a:spcPct val="20000"/>
              </a:spcBef>
              <a:buFont typeface="+mj-lt"/>
              <a:buAutoNum type="alphaUcPeriod"/>
              <a:defRPr/>
            </a:pPr>
            <a:r>
              <a:rPr lang="en-US" altLang="en-US" sz="3200" kern="0" dirty="0">
                <a:latin typeface="Times New Roman" pitchFamily="18" charset="0"/>
                <a:cs typeface="Times New Roman" pitchFamily="18" charset="0"/>
              </a:rPr>
              <a:t> cannot be determined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7782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PQuestion">
            <a:extLst>
              <a:ext uri="{FF2B5EF4-FFF2-40B4-BE49-F238E27FC236}">
                <a16:creationId xmlns:a16="http://schemas.microsoft.com/office/drawing/2014/main" id="{0B689AF2-DCF7-4E26-AAEF-BBFE4EB57D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533400"/>
            <a:ext cx="8610600" cy="715963"/>
          </a:xfrm>
        </p:spPr>
        <p:txBody>
          <a:bodyPr/>
          <a:lstStyle/>
          <a:p>
            <a:pPr algn="l" eaLnBrk="1" hangingPunct="1"/>
            <a:r>
              <a:rPr lang="en-US" altLang="en-US" sz="3200"/>
              <a:t>A polynomial of order </a:t>
            </a:r>
            <a:r>
              <a:rPr lang="en-US" altLang="en-US" sz="3200" i="1"/>
              <a:t>n</a:t>
            </a:r>
            <a:r>
              <a:rPr lang="en-US" altLang="en-US" sz="3200"/>
              <a:t> has </a:t>
            </a:r>
            <a:r>
              <a:rPr lang="en-US" altLang="en-US" sz="3200" u="sng"/>
              <a:t>               </a:t>
            </a:r>
            <a:r>
              <a:rPr lang="en-US" altLang="en-US" sz="3200"/>
              <a:t> zeros</a:t>
            </a:r>
          </a:p>
        </p:txBody>
      </p:sp>
      <p:graphicFrame>
        <p:nvGraphicFramePr>
          <p:cNvPr id="30724" name="TPChart">
            <a:extLst>
              <a:ext uri="{FF2B5EF4-FFF2-40B4-BE49-F238E27FC236}">
                <a16:creationId xmlns:a16="http://schemas.microsoft.com/office/drawing/2014/main" id="{A084DE7C-0934-49FC-B57F-5172549C6F29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5334000" y="1981200"/>
          <a:ext cx="3352800" cy="3771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6" imgW="4572071" imgH="5143560" progId="MSGraph.Chart.8">
                  <p:embed followColorScheme="full"/>
                </p:oleObj>
              </mc:Choice>
              <mc:Fallback>
                <p:oleObj name="Chart" r:id="rId6" imgW="4572071" imgH="5143560" progId="MSGraph.Chart.8">
                  <p:embed followColorScheme="full"/>
                  <p:pic>
                    <p:nvPicPr>
                      <p:cNvPr id="0" name="TPChart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0" y="1981200"/>
                        <a:ext cx="3352800" cy="3771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892" name="TPAnswers">
            <a:extLst>
              <a:ext uri="{FF2B5EF4-FFF2-40B4-BE49-F238E27FC236}">
                <a16:creationId xmlns:a16="http://schemas.microsoft.com/office/drawing/2014/main" id="{BFEF3215-10BE-472F-9F42-8E44240B8B65}"/>
              </a:ext>
            </a:extLst>
          </p:cNvPr>
          <p:cNvSpPr>
            <a:spLocks noGrp="1" noChangeArrowheads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457200" y="1371600"/>
            <a:ext cx="4114800" cy="2925763"/>
          </a:xfrm>
        </p:spPr>
        <p:txBody>
          <a:bodyPr/>
          <a:lstStyle/>
          <a:p>
            <a:pPr marL="609600" indent="-609600" eaLnBrk="1" hangingPunct="1">
              <a:buFont typeface="Tahoma" panose="020B0604030504040204" pitchFamily="34" charset="0"/>
              <a:buAutoNum type="arabicPeriod"/>
            </a:pPr>
            <a:r>
              <a:rPr lang="en-US" altLang="en-US" i="1"/>
              <a:t>n </a:t>
            </a:r>
            <a:r>
              <a:rPr lang="en-US" altLang="en-US"/>
              <a:t>-1</a:t>
            </a:r>
          </a:p>
          <a:p>
            <a:pPr marL="609600" indent="-609600" eaLnBrk="1" hangingPunct="1">
              <a:buFont typeface="Tahoma" panose="020B0604030504040204" pitchFamily="34" charset="0"/>
              <a:buAutoNum type="arabicPeriod"/>
            </a:pPr>
            <a:r>
              <a:rPr lang="en-US" altLang="en-US"/>
              <a:t> </a:t>
            </a:r>
            <a:r>
              <a:rPr lang="en-US" altLang="en-US" i="1"/>
              <a:t>n</a:t>
            </a:r>
          </a:p>
          <a:p>
            <a:pPr marL="609600" indent="-609600" eaLnBrk="1" hangingPunct="1">
              <a:buFont typeface="Tahoma" panose="020B0604030504040204" pitchFamily="34" charset="0"/>
              <a:buAutoNum type="arabicPeriod"/>
            </a:pPr>
            <a:r>
              <a:rPr lang="en-US" altLang="en-US"/>
              <a:t> </a:t>
            </a:r>
            <a:r>
              <a:rPr lang="en-US" altLang="en-US" i="1"/>
              <a:t>n </a:t>
            </a:r>
            <a:r>
              <a:rPr lang="en-US" altLang="en-US"/>
              <a:t>+1</a:t>
            </a:r>
          </a:p>
          <a:p>
            <a:pPr marL="609600" indent="-609600" eaLnBrk="1" hangingPunct="1">
              <a:buFont typeface="Tahoma" panose="020B0604030504040204" pitchFamily="34" charset="0"/>
              <a:buAutoNum type="arabicPeriod"/>
            </a:pPr>
            <a:r>
              <a:rPr lang="en-US" altLang="en-US"/>
              <a:t> </a:t>
            </a:r>
            <a:r>
              <a:rPr lang="en-US" altLang="en-US" i="1"/>
              <a:t>n </a:t>
            </a:r>
            <a:r>
              <a:rPr lang="en-US" altLang="en-US"/>
              <a:t>+2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01BBFC-C0AF-4F64-AECE-3D66BAC65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3072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PQuestion">
            <a:extLst>
              <a:ext uri="{FF2B5EF4-FFF2-40B4-BE49-F238E27FC236}">
                <a16:creationId xmlns:a16="http://schemas.microsoft.com/office/drawing/2014/main" id="{4A77F532-9AAE-425D-BA6B-FCBB133E8FF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762000"/>
            <a:ext cx="8458200" cy="1143000"/>
          </a:xfrm>
        </p:spPr>
        <p:txBody>
          <a:bodyPr/>
          <a:lstStyle/>
          <a:p>
            <a:pPr algn="l" eaLnBrk="1" hangingPunct="1"/>
            <a:r>
              <a:rPr lang="en-US" altLang="en-US" sz="3200">
                <a:cs typeface="Arial" panose="020B0604020202020204" pitchFamily="34" charset="0"/>
              </a:rPr>
              <a:t>The velocity of a body is given by </a:t>
            </a:r>
            <a:br>
              <a:rPr lang="en-US" altLang="en-US" sz="3200">
                <a:cs typeface="Arial" panose="020B0604020202020204" pitchFamily="34" charset="0"/>
              </a:rPr>
            </a:br>
            <a:r>
              <a:rPr lang="en-US" altLang="en-US" i="1">
                <a:cs typeface="Arial" panose="020B0604020202020204" pitchFamily="34" charset="0"/>
              </a:rPr>
              <a:t>v </a:t>
            </a:r>
            <a:r>
              <a:rPr lang="en-US" altLang="en-US">
                <a:cs typeface="Arial" panose="020B0604020202020204" pitchFamily="34" charset="0"/>
              </a:rPr>
              <a:t>(</a:t>
            </a:r>
            <a:r>
              <a:rPr lang="en-US" altLang="en-US" i="1">
                <a:cs typeface="Arial" panose="020B0604020202020204" pitchFamily="34" charset="0"/>
              </a:rPr>
              <a:t>t</a:t>
            </a:r>
            <a:r>
              <a:rPr lang="en-US" altLang="en-US">
                <a:cs typeface="Arial" panose="020B0604020202020204" pitchFamily="34" charset="0"/>
              </a:rPr>
              <a:t>)</a:t>
            </a:r>
            <a:r>
              <a:rPr lang="en-US" altLang="en-US" i="1">
                <a:cs typeface="Arial" panose="020B0604020202020204" pitchFamily="34" charset="0"/>
              </a:rPr>
              <a:t>=</a:t>
            </a:r>
            <a:r>
              <a:rPr lang="en-US" altLang="en-US">
                <a:cs typeface="Arial" panose="020B0604020202020204" pitchFamily="34" charset="0"/>
              </a:rPr>
              <a:t>5</a:t>
            </a:r>
            <a:r>
              <a:rPr lang="en-US" altLang="en-US" i="1">
                <a:cs typeface="Arial" panose="020B0604020202020204" pitchFamily="34" charset="0"/>
              </a:rPr>
              <a:t>e</a:t>
            </a:r>
            <a:r>
              <a:rPr lang="en-US" altLang="en-US" baseline="30000">
                <a:cs typeface="Arial" panose="020B0604020202020204" pitchFamily="34" charset="0"/>
              </a:rPr>
              <a:t>-</a:t>
            </a:r>
            <a:r>
              <a:rPr lang="en-US" altLang="en-US" i="1" baseline="30000">
                <a:cs typeface="Arial" panose="020B0604020202020204" pitchFamily="34" charset="0"/>
              </a:rPr>
              <a:t>t</a:t>
            </a:r>
            <a:r>
              <a:rPr lang="en-US" altLang="en-US">
                <a:cs typeface="Arial" panose="020B0604020202020204" pitchFamily="34" charset="0"/>
              </a:rPr>
              <a:t>+4</a:t>
            </a:r>
            <a:r>
              <a:rPr lang="en-US" altLang="en-US" sz="3200">
                <a:cs typeface="Arial" panose="020B0604020202020204" pitchFamily="34" charset="0"/>
              </a:rPr>
              <a:t>, where </a:t>
            </a:r>
            <a:r>
              <a:rPr lang="en-US" altLang="en-US" sz="3200" i="1">
                <a:cs typeface="Arial" panose="020B0604020202020204" pitchFamily="34" charset="0"/>
              </a:rPr>
              <a:t>t</a:t>
            </a:r>
            <a:r>
              <a:rPr lang="en-US" altLang="en-US" sz="3200">
                <a:cs typeface="Arial" panose="020B0604020202020204" pitchFamily="34" charset="0"/>
              </a:rPr>
              <a:t> is in seconds and </a:t>
            </a:r>
            <a:r>
              <a:rPr lang="en-US" altLang="en-US" sz="3200" i="1">
                <a:cs typeface="Arial" panose="020B0604020202020204" pitchFamily="34" charset="0"/>
              </a:rPr>
              <a:t>v</a:t>
            </a:r>
            <a:r>
              <a:rPr lang="en-US" altLang="en-US" sz="3200">
                <a:cs typeface="Arial" panose="020B0604020202020204" pitchFamily="34" charset="0"/>
              </a:rPr>
              <a:t> is in m/s. The velocity of the body is </a:t>
            </a:r>
            <a:r>
              <a:rPr lang="en-US" altLang="en-US" sz="3200" i="1">
                <a:cs typeface="Arial" panose="020B0604020202020204" pitchFamily="34" charset="0"/>
              </a:rPr>
              <a:t>6 </a:t>
            </a:r>
            <a:r>
              <a:rPr lang="en-US" altLang="en-US" sz="3200">
                <a:cs typeface="Arial" panose="020B0604020202020204" pitchFamily="34" charset="0"/>
              </a:rPr>
              <a:t>m/s at </a:t>
            </a:r>
            <a:r>
              <a:rPr lang="en-US" altLang="en-US" sz="3200" i="1">
                <a:cs typeface="Arial" panose="020B0604020202020204" pitchFamily="34" charset="0"/>
              </a:rPr>
              <a:t>t </a:t>
            </a:r>
            <a:r>
              <a:rPr lang="en-US" altLang="en-US" sz="3200">
                <a:cs typeface="Arial" panose="020B0604020202020204" pitchFamily="34" charset="0"/>
              </a:rPr>
              <a:t>=___.</a:t>
            </a:r>
            <a:r>
              <a:rPr lang="en-US" altLang="en-US" sz="3200" u="sng">
                <a:cs typeface="Arial" panose="020B0604020202020204" pitchFamily="34" charset="0"/>
              </a:rPr>
              <a:t>              </a:t>
            </a:r>
            <a:r>
              <a:rPr lang="en-US" altLang="en-US" sz="3200">
                <a:cs typeface="Arial" panose="020B0604020202020204" pitchFamily="34" charset="0"/>
              </a:rPr>
              <a:t> </a:t>
            </a:r>
            <a:r>
              <a:rPr lang="en-US" altLang="en-US" sz="1800" u="sng">
                <a:cs typeface="Arial" panose="020B0604020202020204" pitchFamily="34" charset="0"/>
              </a:rPr>
              <a:t>     </a:t>
            </a:r>
          </a:p>
        </p:txBody>
      </p:sp>
      <p:graphicFrame>
        <p:nvGraphicFramePr>
          <p:cNvPr id="34820" name="TPChart">
            <a:extLst>
              <a:ext uri="{FF2B5EF4-FFF2-40B4-BE49-F238E27FC236}">
                <a16:creationId xmlns:a16="http://schemas.microsoft.com/office/drawing/2014/main" id="{4C1C7E0E-25DA-4A4B-BC36-4FC81D91CE76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5029200" y="2286000"/>
          <a:ext cx="3471863" cy="3905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6" imgW="4572071" imgH="5143560" progId="MSGraph.Chart.8">
                  <p:embed followColorScheme="full"/>
                </p:oleObj>
              </mc:Choice>
              <mc:Fallback>
                <p:oleObj name="Chart" r:id="rId6" imgW="4572071" imgH="5143560" progId="MSGraph.Chart.8">
                  <p:embed followColorScheme="full"/>
                  <p:pic>
                    <p:nvPicPr>
                      <p:cNvPr id="0" name="TPChart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29200" y="2286000"/>
                        <a:ext cx="3471863" cy="3905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940" name="TPAnswers">
            <a:extLst>
              <a:ext uri="{FF2B5EF4-FFF2-40B4-BE49-F238E27FC236}">
                <a16:creationId xmlns:a16="http://schemas.microsoft.com/office/drawing/2014/main" id="{C40129E2-3913-4F60-BF5A-03A6F26544E0}"/>
              </a:ext>
            </a:extLst>
          </p:cNvPr>
          <p:cNvSpPr>
            <a:spLocks noGrp="1" noChangeArrowheads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38200" y="2438400"/>
            <a:ext cx="4114800" cy="2438400"/>
          </a:xfrm>
        </p:spPr>
        <p:txBody>
          <a:bodyPr/>
          <a:lstStyle/>
          <a:p>
            <a:pPr marL="609600" indent="-609600" eaLnBrk="1" hangingPunct="1">
              <a:buFont typeface="Tahoma" panose="020B0604030504040204" pitchFamily="34" charset="0"/>
              <a:buAutoNum type="alphaUcPeriod"/>
            </a:pPr>
            <a:r>
              <a:rPr lang="en-US" altLang="en-US"/>
              <a:t> 0.1823 s</a:t>
            </a:r>
          </a:p>
          <a:p>
            <a:pPr marL="609600" indent="-609600" eaLnBrk="1" hangingPunct="1">
              <a:buFont typeface="Tahoma" panose="020B0604030504040204" pitchFamily="34" charset="0"/>
              <a:buAutoNum type="alphaUcPeriod"/>
            </a:pPr>
            <a:r>
              <a:rPr lang="en-US" altLang="en-US"/>
              <a:t> 0.3979 s</a:t>
            </a:r>
          </a:p>
          <a:p>
            <a:pPr marL="609600" indent="-609600" eaLnBrk="1" hangingPunct="1">
              <a:buFont typeface="Tahoma" panose="020B0604030504040204" pitchFamily="34" charset="0"/>
              <a:buAutoNum type="alphaUcPeriod"/>
            </a:pPr>
            <a:r>
              <a:rPr lang="en-US" altLang="en-US"/>
              <a:t> 0.9162 s</a:t>
            </a:r>
          </a:p>
          <a:p>
            <a:pPr marL="609600" indent="-609600" eaLnBrk="1" hangingPunct="1">
              <a:buFont typeface="Tahoma" panose="020B0604030504040204" pitchFamily="34" charset="0"/>
              <a:buAutoNum type="alphaUcPeriod"/>
            </a:pPr>
            <a:r>
              <a:rPr lang="en-US" altLang="en-US"/>
              <a:t> 1.609 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E6F7A8-6818-487D-85E6-1DB4F4F806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3482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570FA74D-D0FA-4F56-AF5A-F068BDF46AC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2971800"/>
            <a:ext cx="8229600" cy="1143000"/>
          </a:xfrm>
        </p:spPr>
        <p:txBody>
          <a:bodyPr/>
          <a:lstStyle/>
          <a:p>
            <a:pPr eaLnBrk="1" hangingPunct="1"/>
            <a:br>
              <a:rPr lang="en-US" altLang="en-US" sz="7200" b="1"/>
            </a:br>
            <a:br>
              <a:rPr lang="en-US" altLang="en-US" sz="7200" b="1"/>
            </a:br>
            <a:r>
              <a:rPr lang="en-US" altLang="en-US" sz="7200" b="1"/>
              <a:t>END</a:t>
            </a:r>
            <a:br>
              <a:rPr lang="en-US" altLang="en-US" sz="7200" b="1"/>
            </a:br>
            <a:br>
              <a:rPr lang="en-US" altLang="en-US" sz="4400" b="1"/>
            </a:br>
            <a:br>
              <a:rPr lang="en-US" altLang="en-US" sz="4400" b="1"/>
            </a:br>
            <a:br>
              <a:rPr lang="en-US" altLang="en-US" sz="4400" b="1"/>
            </a:br>
            <a:endParaRPr lang="en-US" altLang="en-US" sz="4400" b="1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3CC1697-6BBF-4580-8489-ED9EAEDBBA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  <p:custDataLst>
      <p:tags r:id="rId1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49053EE6-AA58-453E-B01F-54404ED9D33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29718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z="4400" b="1"/>
              <a:t>Bisection Method 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7A1F044-7F66-4BCC-8684-EF398B649C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  <p:custDataLst>
      <p:tags r:id="rId1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PQuestion">
            <a:extLst>
              <a:ext uri="{FF2B5EF4-FFF2-40B4-BE49-F238E27FC236}">
                <a16:creationId xmlns:a16="http://schemas.microsoft.com/office/drawing/2014/main" id="{D6993863-FFC5-4F0C-9107-45E3F444023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685800"/>
            <a:ext cx="8229600" cy="1143000"/>
          </a:xfrm>
        </p:spPr>
        <p:txBody>
          <a:bodyPr/>
          <a:lstStyle/>
          <a:p>
            <a:pPr algn="l" eaLnBrk="1" hangingPunct="1"/>
            <a:r>
              <a:rPr lang="en-US" altLang="en-US" sz="3200"/>
              <a:t>Bisection method of finding roots of nonlinear equations falls under the category of a (an)</a:t>
            </a:r>
            <a:r>
              <a:rPr lang="en-US" altLang="en-US" sz="3200" u="sng"/>
              <a:t>             </a:t>
            </a:r>
            <a:r>
              <a:rPr lang="en-US" altLang="en-US" sz="3200"/>
              <a:t>method.</a:t>
            </a:r>
          </a:p>
        </p:txBody>
      </p:sp>
      <p:graphicFrame>
        <p:nvGraphicFramePr>
          <p:cNvPr id="36868" name="TPChart">
            <a:extLst>
              <a:ext uri="{FF2B5EF4-FFF2-40B4-BE49-F238E27FC236}">
                <a16:creationId xmlns:a16="http://schemas.microsoft.com/office/drawing/2014/main" id="{BB733B3B-DE7F-4FCF-A495-BA91AC0AAB14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4953000" y="1895475"/>
          <a:ext cx="3813175" cy="4289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6" imgW="4572071" imgH="5143560" progId="MSGraph.Chart.8">
                  <p:embed followColorScheme="full"/>
                </p:oleObj>
              </mc:Choice>
              <mc:Fallback>
                <p:oleObj name="Chart" r:id="rId6" imgW="4572071" imgH="5143560" progId="MSGraph.Chart.8">
                  <p:embed followColorScheme="full"/>
                  <p:pic>
                    <p:nvPicPr>
                      <p:cNvPr id="0" name="TPChart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0" y="1895475"/>
                        <a:ext cx="3813175" cy="4289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084" name="TPAnswers">
            <a:extLst>
              <a:ext uri="{FF2B5EF4-FFF2-40B4-BE49-F238E27FC236}">
                <a16:creationId xmlns:a16="http://schemas.microsoft.com/office/drawing/2014/main" id="{A4DA8C7E-5044-44E6-8A88-E1250211E064}"/>
              </a:ext>
            </a:extLst>
          </p:cNvPr>
          <p:cNvSpPr>
            <a:spLocks noGrp="1" noChangeArrowheads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533400" y="2514600"/>
            <a:ext cx="4114800" cy="1828800"/>
          </a:xfrm>
        </p:spPr>
        <p:txBody>
          <a:bodyPr/>
          <a:lstStyle/>
          <a:p>
            <a:pPr marL="609600" indent="-609600" eaLnBrk="1" hangingPunct="1">
              <a:buFont typeface="Tahoma" panose="020B0604030504040204" pitchFamily="34" charset="0"/>
              <a:buAutoNum type="alphaUcPeriod"/>
            </a:pPr>
            <a:r>
              <a:rPr lang="en-US" altLang="en-US"/>
              <a:t>open</a:t>
            </a:r>
          </a:p>
          <a:p>
            <a:pPr marL="609600" indent="-609600" eaLnBrk="1" hangingPunct="1">
              <a:buFont typeface="Tahoma" panose="020B0604030504040204" pitchFamily="34" charset="0"/>
              <a:buAutoNum type="alphaUcPeriod"/>
            </a:pPr>
            <a:r>
              <a:rPr lang="en-US" altLang="en-US"/>
              <a:t> bracketing</a:t>
            </a:r>
          </a:p>
          <a:p>
            <a:pPr marL="609600" indent="-609600" eaLnBrk="1" hangingPunct="1">
              <a:buFont typeface="Tahoma" panose="020B0604030504040204" pitchFamily="34" charset="0"/>
              <a:buAutoNum type="alphaUcPeriod"/>
            </a:pPr>
            <a:r>
              <a:rPr lang="en-US" altLang="en-US"/>
              <a:t> random</a:t>
            </a:r>
          </a:p>
          <a:p>
            <a:pPr marL="609600" indent="-609600" eaLnBrk="1" hangingPunct="1">
              <a:buFont typeface="Tahoma" panose="020B0604030504040204" pitchFamily="34" charset="0"/>
              <a:buAutoNum type="alphaUcPeriod"/>
            </a:pPr>
            <a:r>
              <a:rPr lang="en-US" altLang="en-US"/>
              <a:t> graphical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42144B-CB12-4D36-9D01-97B8961AE9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3686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PQuestion">
            <a:extLst>
              <a:ext uri="{FF2B5EF4-FFF2-40B4-BE49-F238E27FC236}">
                <a16:creationId xmlns:a16="http://schemas.microsoft.com/office/drawing/2014/main" id="{EF0766D9-69BA-4AC8-B2D2-05B82D0AB2C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458200" cy="1143000"/>
          </a:xfrm>
        </p:spPr>
        <p:txBody>
          <a:bodyPr/>
          <a:lstStyle/>
          <a:p>
            <a:pPr algn="l" eaLnBrk="1" hangingPunct="1"/>
            <a:r>
              <a:rPr lang="en-US" altLang="en-US" sz="3200"/>
              <a:t>If for a real continuous function </a:t>
            </a:r>
            <a:r>
              <a:rPr lang="en-US" altLang="en-US" sz="3200" i="1"/>
              <a:t>f(x)</a:t>
            </a:r>
            <a:r>
              <a:rPr lang="en-US" altLang="en-US" sz="3200"/>
              <a:t>,</a:t>
            </a:r>
            <a:br>
              <a:rPr lang="en-US" altLang="en-US" sz="3200"/>
            </a:br>
            <a:r>
              <a:rPr lang="en-US" altLang="en-US" sz="3200" i="1"/>
              <a:t>f </a:t>
            </a:r>
            <a:r>
              <a:rPr lang="en-US" altLang="en-US" sz="3200"/>
              <a:t>(</a:t>
            </a:r>
            <a:r>
              <a:rPr lang="en-US" altLang="en-US" sz="3200" i="1"/>
              <a:t>a</a:t>
            </a:r>
            <a:r>
              <a:rPr lang="en-US" altLang="en-US" sz="3200"/>
              <a:t>) </a:t>
            </a:r>
            <a:r>
              <a:rPr lang="en-US" altLang="en-US" sz="3200" i="1"/>
              <a:t>f </a:t>
            </a:r>
            <a:r>
              <a:rPr lang="en-US" altLang="en-US" sz="3200"/>
              <a:t>(</a:t>
            </a:r>
            <a:r>
              <a:rPr lang="en-US" altLang="en-US" sz="3200" i="1"/>
              <a:t>b</a:t>
            </a:r>
            <a:r>
              <a:rPr lang="en-US" altLang="en-US" sz="3200"/>
              <a:t>)&lt;0, then in the range [</a:t>
            </a:r>
            <a:r>
              <a:rPr lang="en-US" altLang="en-US" sz="3200" i="1"/>
              <a:t>a,b</a:t>
            </a:r>
            <a:r>
              <a:rPr lang="en-US" altLang="en-US" sz="3200"/>
              <a:t>] for </a:t>
            </a:r>
            <a:r>
              <a:rPr lang="en-US" altLang="en-US" sz="3200" i="1"/>
              <a:t>f</a:t>
            </a:r>
            <a:r>
              <a:rPr lang="en-US" altLang="en-US" sz="3200"/>
              <a:t>(</a:t>
            </a:r>
            <a:r>
              <a:rPr lang="en-US" altLang="en-US" sz="3200" i="1"/>
              <a:t>x</a:t>
            </a:r>
            <a:r>
              <a:rPr lang="en-US" altLang="en-US" sz="3200"/>
              <a:t>)=0, there is (are)</a:t>
            </a:r>
          </a:p>
        </p:txBody>
      </p:sp>
      <p:graphicFrame>
        <p:nvGraphicFramePr>
          <p:cNvPr id="38916" name="TPChart">
            <a:extLst>
              <a:ext uri="{FF2B5EF4-FFF2-40B4-BE49-F238E27FC236}">
                <a16:creationId xmlns:a16="http://schemas.microsoft.com/office/drawing/2014/main" id="{0076C646-E6EE-4687-97B1-048D95FC73E6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5638800" y="2438400"/>
          <a:ext cx="3251200" cy="3657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6" imgW="4572071" imgH="5143560" progId="MSGraph.Chart.8">
                  <p:embed followColorScheme="full"/>
                </p:oleObj>
              </mc:Choice>
              <mc:Fallback>
                <p:oleObj name="Chart" r:id="rId6" imgW="4572071" imgH="5143560" progId="MSGraph.Chart.8">
                  <p:embed followColorScheme="full"/>
                  <p:pic>
                    <p:nvPicPr>
                      <p:cNvPr id="0" name="TPChart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38800" y="2438400"/>
                        <a:ext cx="3251200" cy="3657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132" name="TPAnswers">
            <a:extLst>
              <a:ext uri="{FF2B5EF4-FFF2-40B4-BE49-F238E27FC236}">
                <a16:creationId xmlns:a16="http://schemas.microsoft.com/office/drawing/2014/main" id="{CA861EDD-2473-430D-9A53-17022DB8DB16}"/>
              </a:ext>
            </a:extLst>
          </p:cNvPr>
          <p:cNvSpPr>
            <a:spLocks noGrp="1" noChangeArrowheads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457200" y="2743200"/>
            <a:ext cx="5638800" cy="1981200"/>
          </a:xfrm>
        </p:spPr>
        <p:txBody>
          <a:bodyPr/>
          <a:lstStyle/>
          <a:p>
            <a:pPr marL="609600" indent="-609600" eaLnBrk="1" hangingPunct="1">
              <a:buFont typeface="Tahoma" panose="020B0604030504040204" pitchFamily="34" charset="0"/>
              <a:buAutoNum type="alphaUcPeriod"/>
            </a:pPr>
            <a:r>
              <a:rPr lang="en-US" altLang="en-US" sz="2400"/>
              <a:t>one root</a:t>
            </a:r>
          </a:p>
          <a:p>
            <a:pPr marL="609600" indent="-609600" eaLnBrk="1" hangingPunct="1">
              <a:buFont typeface="Tahoma" panose="020B0604030504040204" pitchFamily="34" charset="0"/>
              <a:buAutoNum type="alphaUcPeriod"/>
            </a:pPr>
            <a:r>
              <a:rPr lang="en-US" altLang="en-US" sz="2400"/>
              <a:t> undeterminable number of roots</a:t>
            </a:r>
          </a:p>
          <a:p>
            <a:pPr marL="609600" indent="-609600" eaLnBrk="1" hangingPunct="1">
              <a:buFont typeface="Tahoma" panose="020B0604030504040204" pitchFamily="34" charset="0"/>
              <a:buAutoNum type="alphaUcPeriod"/>
            </a:pPr>
            <a:r>
              <a:rPr lang="en-US" altLang="en-US" sz="2400"/>
              <a:t> no root</a:t>
            </a:r>
          </a:p>
          <a:p>
            <a:pPr marL="609600" indent="-609600" eaLnBrk="1" hangingPunct="1">
              <a:buFont typeface="Tahoma" panose="020B0604030504040204" pitchFamily="34" charset="0"/>
              <a:buAutoNum type="alphaUcPeriod"/>
            </a:pPr>
            <a:r>
              <a:rPr lang="en-US" altLang="en-US" sz="2400"/>
              <a:t> at least one root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23B1A3-D7A5-466A-AEF2-C822FA9067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3891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PQuestion">
            <a:extLst>
              <a:ext uri="{FF2B5EF4-FFF2-40B4-BE49-F238E27FC236}">
                <a16:creationId xmlns:a16="http://schemas.microsoft.com/office/drawing/2014/main" id="{4813C967-A8B4-4065-BA4C-577C4E3638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458200" cy="1143000"/>
          </a:xfrm>
        </p:spPr>
        <p:txBody>
          <a:bodyPr/>
          <a:lstStyle/>
          <a:p>
            <a:pPr algn="l" eaLnBrk="1" hangingPunct="1"/>
            <a:r>
              <a:rPr lang="en-US" altLang="en-US" sz="2400">
                <a:cs typeface="Arial" panose="020B0604020202020204" pitchFamily="34" charset="0"/>
              </a:rPr>
              <a:t>The velocity of a body is given by </a:t>
            </a:r>
            <a:r>
              <a:rPr lang="en-US" altLang="en-US" sz="2400" i="1">
                <a:cs typeface="Arial" panose="020B0604020202020204" pitchFamily="34" charset="0"/>
              </a:rPr>
              <a:t>v </a:t>
            </a:r>
            <a:r>
              <a:rPr lang="en-US" altLang="en-US" sz="2400">
                <a:cs typeface="Arial" panose="020B0604020202020204" pitchFamily="34" charset="0"/>
              </a:rPr>
              <a:t>(</a:t>
            </a:r>
            <a:r>
              <a:rPr lang="en-US" altLang="en-US" sz="2400" i="1">
                <a:cs typeface="Arial" panose="020B0604020202020204" pitchFamily="34" charset="0"/>
              </a:rPr>
              <a:t>t</a:t>
            </a:r>
            <a:r>
              <a:rPr lang="en-US" altLang="en-US" sz="2400">
                <a:cs typeface="Arial" panose="020B0604020202020204" pitchFamily="34" charset="0"/>
              </a:rPr>
              <a:t>)</a:t>
            </a:r>
            <a:r>
              <a:rPr lang="en-US" altLang="en-US" sz="2400" i="1">
                <a:cs typeface="Arial" panose="020B0604020202020204" pitchFamily="34" charset="0"/>
              </a:rPr>
              <a:t>=5e</a:t>
            </a:r>
            <a:r>
              <a:rPr lang="en-US" altLang="en-US" sz="2400" i="1" baseline="30000">
                <a:cs typeface="Arial" panose="020B0604020202020204" pitchFamily="34" charset="0"/>
              </a:rPr>
              <a:t>-t</a:t>
            </a:r>
            <a:r>
              <a:rPr lang="en-US" altLang="en-US" sz="2400" i="1">
                <a:cs typeface="Arial" panose="020B0604020202020204" pitchFamily="34" charset="0"/>
              </a:rPr>
              <a:t>+4</a:t>
            </a:r>
            <a:r>
              <a:rPr lang="en-US" altLang="en-US" sz="2400">
                <a:cs typeface="Arial" panose="020B0604020202020204" pitchFamily="34" charset="0"/>
              </a:rPr>
              <a:t>, where </a:t>
            </a:r>
            <a:r>
              <a:rPr lang="en-US" altLang="en-US" sz="2400" i="1">
                <a:cs typeface="Arial" panose="020B0604020202020204" pitchFamily="34" charset="0"/>
              </a:rPr>
              <a:t>t</a:t>
            </a:r>
            <a:r>
              <a:rPr lang="en-US" altLang="en-US" sz="2400">
                <a:cs typeface="Arial" panose="020B0604020202020204" pitchFamily="34" charset="0"/>
              </a:rPr>
              <a:t> is in seconds and </a:t>
            </a:r>
            <a:r>
              <a:rPr lang="en-US" altLang="en-US" sz="2400" i="1">
                <a:cs typeface="Arial" panose="020B0604020202020204" pitchFamily="34" charset="0"/>
              </a:rPr>
              <a:t>v</a:t>
            </a:r>
            <a:r>
              <a:rPr lang="en-US" altLang="en-US" sz="2400">
                <a:cs typeface="Arial" panose="020B0604020202020204" pitchFamily="34" charset="0"/>
              </a:rPr>
              <a:t> is in m/s.  We want to find the time when the velocity of the body is 6 m/s. The equation form needed for bisection and Newton-Raphson methods is</a:t>
            </a:r>
            <a:endParaRPr lang="en-US" altLang="en-US" sz="2400" u="sng">
              <a:cs typeface="Arial" panose="020B0604020202020204" pitchFamily="34" charset="0"/>
            </a:endParaRPr>
          </a:p>
        </p:txBody>
      </p:sp>
      <p:graphicFrame>
        <p:nvGraphicFramePr>
          <p:cNvPr id="111619" name="TPChart">
            <a:extLst>
              <a:ext uri="{FF2B5EF4-FFF2-40B4-BE49-F238E27FC236}">
                <a16:creationId xmlns:a16="http://schemas.microsoft.com/office/drawing/2014/main" id="{40CB6DC7-3D28-489F-B60B-01C759D082DD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5148263" y="1981200"/>
          <a:ext cx="3995737" cy="449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6" imgW="4572071" imgH="5143560" progId="MSGraph.Chart.8">
                  <p:embed followColorScheme="full"/>
                </p:oleObj>
              </mc:Choice>
              <mc:Fallback>
                <p:oleObj name="Chart" r:id="rId6" imgW="4572071" imgH="5143560" progId="MSGraph.Chart.8">
                  <p:embed followColorScheme="full"/>
                  <p:pic>
                    <p:nvPicPr>
                      <p:cNvPr id="0" name="TPChart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48263" y="1981200"/>
                        <a:ext cx="3995737" cy="449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180" name="TPAnswers">
            <a:extLst>
              <a:ext uri="{FF2B5EF4-FFF2-40B4-BE49-F238E27FC236}">
                <a16:creationId xmlns:a16="http://schemas.microsoft.com/office/drawing/2014/main" id="{09B3F2EA-68DE-4294-91CC-CA9393DE94FD}"/>
              </a:ext>
            </a:extLst>
          </p:cNvPr>
          <p:cNvSpPr>
            <a:spLocks noGrp="1" noChangeArrowheads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457200" y="2286000"/>
            <a:ext cx="4114800" cy="3687763"/>
          </a:xfrm>
        </p:spPr>
        <p:txBody>
          <a:bodyPr/>
          <a:lstStyle/>
          <a:p>
            <a:pPr marL="609600" indent="-609600" eaLnBrk="1" hangingPunct="1">
              <a:buFont typeface="Tahoma" panose="020B0604030504040204" pitchFamily="34" charset="0"/>
              <a:buAutoNum type="alphaUcPeriod"/>
            </a:pPr>
            <a:r>
              <a:rPr lang="en-US" altLang="en-US" sz="2400"/>
              <a:t>f (t)= </a:t>
            </a:r>
            <a:r>
              <a:rPr lang="en-US" altLang="en-US" sz="2400">
                <a:cs typeface="Arial" panose="020B0604020202020204" pitchFamily="34" charset="0"/>
              </a:rPr>
              <a:t>5e</a:t>
            </a:r>
            <a:r>
              <a:rPr lang="en-US" altLang="en-US" sz="2400" baseline="30000">
                <a:cs typeface="Arial" panose="020B0604020202020204" pitchFamily="34" charset="0"/>
              </a:rPr>
              <a:t>-t</a:t>
            </a:r>
            <a:r>
              <a:rPr lang="en-US" altLang="en-US" sz="2400">
                <a:cs typeface="Arial" panose="020B0604020202020204" pitchFamily="34" charset="0"/>
              </a:rPr>
              <a:t>+4=0</a:t>
            </a:r>
          </a:p>
          <a:p>
            <a:pPr marL="609600" indent="-609600" eaLnBrk="1" hangingPunct="1">
              <a:buFont typeface="Tahoma" panose="020B0604030504040204" pitchFamily="34" charset="0"/>
              <a:buAutoNum type="alphaUcPeriod"/>
            </a:pPr>
            <a:r>
              <a:rPr lang="en-US" altLang="en-US" sz="2400"/>
              <a:t>f (t)= </a:t>
            </a:r>
            <a:r>
              <a:rPr lang="en-US" altLang="en-US" sz="2400">
                <a:cs typeface="Arial" panose="020B0604020202020204" pitchFamily="34" charset="0"/>
              </a:rPr>
              <a:t>5e</a:t>
            </a:r>
            <a:r>
              <a:rPr lang="en-US" altLang="en-US" sz="2400" baseline="30000">
                <a:cs typeface="Arial" panose="020B0604020202020204" pitchFamily="34" charset="0"/>
              </a:rPr>
              <a:t>-t</a:t>
            </a:r>
            <a:r>
              <a:rPr lang="en-US" altLang="en-US" sz="2400">
                <a:cs typeface="Arial" panose="020B0604020202020204" pitchFamily="34" charset="0"/>
              </a:rPr>
              <a:t>+4=6</a:t>
            </a:r>
          </a:p>
          <a:p>
            <a:pPr marL="609600" indent="-609600" eaLnBrk="1" hangingPunct="1">
              <a:buFont typeface="Tahoma" panose="020B0604030504040204" pitchFamily="34" charset="0"/>
              <a:buAutoNum type="alphaUcPeriod"/>
            </a:pPr>
            <a:r>
              <a:rPr lang="en-US" altLang="en-US" sz="2400"/>
              <a:t>f (t)= </a:t>
            </a:r>
            <a:r>
              <a:rPr lang="en-US" altLang="en-US" sz="2400">
                <a:cs typeface="Arial" panose="020B0604020202020204" pitchFamily="34" charset="0"/>
              </a:rPr>
              <a:t>5e</a:t>
            </a:r>
            <a:r>
              <a:rPr lang="en-US" altLang="en-US" sz="2400" baseline="30000">
                <a:cs typeface="Arial" panose="020B0604020202020204" pitchFamily="34" charset="0"/>
              </a:rPr>
              <a:t>-t</a:t>
            </a:r>
            <a:r>
              <a:rPr lang="en-US" altLang="en-US" sz="2400">
                <a:cs typeface="Arial" panose="020B0604020202020204" pitchFamily="34" charset="0"/>
              </a:rPr>
              <a:t>=2</a:t>
            </a:r>
          </a:p>
          <a:p>
            <a:pPr marL="609600" indent="-609600" eaLnBrk="1" hangingPunct="1">
              <a:buFont typeface="Tahoma" panose="020B0604030504040204" pitchFamily="34" charset="0"/>
              <a:buAutoNum type="alphaUcPeriod"/>
            </a:pPr>
            <a:r>
              <a:rPr lang="en-US" altLang="en-US" sz="2400"/>
              <a:t>f (t)= </a:t>
            </a:r>
            <a:r>
              <a:rPr lang="en-US" altLang="en-US" sz="2400">
                <a:cs typeface="Arial" panose="020B0604020202020204" pitchFamily="34" charset="0"/>
              </a:rPr>
              <a:t>5</a:t>
            </a:r>
            <a:r>
              <a:rPr lang="en-US" altLang="en-US" sz="2400"/>
              <a:t>e</a:t>
            </a:r>
            <a:r>
              <a:rPr lang="en-US" altLang="en-US" sz="2400" baseline="40000"/>
              <a:t>-t</a:t>
            </a:r>
            <a:r>
              <a:rPr lang="en-US" altLang="en-US" sz="2400"/>
              <a:t>-2=0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EE369-B75D-4BB5-B400-0CB2D3E2E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11161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PQuestion">
            <a:extLst>
              <a:ext uri="{FF2B5EF4-FFF2-40B4-BE49-F238E27FC236}">
                <a16:creationId xmlns:a16="http://schemas.microsoft.com/office/drawing/2014/main" id="{8D50F408-0037-4682-8593-BFBD3CD97D4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457200"/>
            <a:ext cx="8382000" cy="1600200"/>
          </a:xfrm>
        </p:spPr>
        <p:txBody>
          <a:bodyPr/>
          <a:lstStyle/>
          <a:p>
            <a:pPr algn="l" eaLnBrk="1" hangingPunct="1"/>
            <a:r>
              <a:rPr lang="en-US" altLang="en-US" sz="2400"/>
              <a:t>To find the root of an equation </a:t>
            </a:r>
            <a:r>
              <a:rPr lang="en-US" altLang="en-US" sz="2400" i="1"/>
              <a:t>f </a:t>
            </a:r>
            <a:r>
              <a:rPr lang="en-US" altLang="en-US" sz="2400"/>
              <a:t>(</a:t>
            </a:r>
            <a:r>
              <a:rPr lang="en-US" altLang="en-US" sz="2400" i="1"/>
              <a:t>x</a:t>
            </a:r>
            <a:r>
              <a:rPr lang="en-US" altLang="en-US" sz="2400"/>
              <a:t>)</a:t>
            </a:r>
            <a:r>
              <a:rPr lang="en-US" altLang="en-US" sz="2400" i="1"/>
              <a:t>=0</a:t>
            </a:r>
            <a:r>
              <a:rPr lang="en-US" altLang="en-US" sz="2400"/>
              <a:t>, a student started using the bisection method with a valid bracket of [20,40].   The smallest range for the absolute true error at the end of the 2</a:t>
            </a:r>
            <a:r>
              <a:rPr lang="en-US" altLang="en-US" sz="2400" baseline="30000"/>
              <a:t>nd</a:t>
            </a:r>
            <a:r>
              <a:rPr lang="en-US" altLang="en-US" sz="2400"/>
              <a:t> iteration is</a:t>
            </a:r>
            <a:endParaRPr lang="en-US" altLang="en-US" sz="2400" i="1"/>
          </a:p>
        </p:txBody>
      </p:sp>
      <p:graphicFrame>
        <p:nvGraphicFramePr>
          <p:cNvPr id="117763" name="TPChart">
            <a:extLst>
              <a:ext uri="{FF2B5EF4-FFF2-40B4-BE49-F238E27FC236}">
                <a16:creationId xmlns:a16="http://schemas.microsoft.com/office/drawing/2014/main" id="{11477705-CFE7-42DE-995F-EF5349598C50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5181600" y="2057400"/>
          <a:ext cx="3759200" cy="422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6" imgW="4572071" imgH="5143560" progId="MSGraph.Chart.8">
                  <p:embed followColorScheme="full"/>
                </p:oleObj>
              </mc:Choice>
              <mc:Fallback>
                <p:oleObj name="Chart" r:id="rId6" imgW="4572071" imgH="5143560" progId="MSGraph.Chart.8">
                  <p:embed followColorScheme="full"/>
                  <p:pic>
                    <p:nvPicPr>
                      <p:cNvPr id="0" name="TPChart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1600" y="2057400"/>
                        <a:ext cx="3759200" cy="422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228" name="Rectangle 4">
            <a:extLst>
              <a:ext uri="{FF2B5EF4-FFF2-40B4-BE49-F238E27FC236}">
                <a16:creationId xmlns:a16="http://schemas.microsoft.com/office/drawing/2014/main" id="{33CF8F0B-96BF-43F7-8DFA-1E84F5649E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511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2229" name="Rectangle 5">
            <a:extLst>
              <a:ext uri="{FF2B5EF4-FFF2-40B4-BE49-F238E27FC236}">
                <a16:creationId xmlns:a16="http://schemas.microsoft.com/office/drawing/2014/main" id="{6E2D5FBC-2425-4F66-B85A-055127A94C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511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2230" name="TPAnswers">
            <a:extLst>
              <a:ext uri="{FF2B5EF4-FFF2-40B4-BE49-F238E27FC236}">
                <a16:creationId xmlns:a16="http://schemas.microsoft.com/office/drawing/2014/main" id="{F70381F2-0CEF-48BA-A14D-49B202526B9C}"/>
              </a:ext>
            </a:extLst>
          </p:cNvPr>
          <p:cNvSpPr>
            <a:spLocks noGrp="1" noChangeArrowheads="1"/>
          </p:cNvSpPr>
          <p:nvPr>
            <p:ph type="body" sz="half" idx="1"/>
            <p:custDataLst>
              <p:tags r:id="rId3"/>
            </p:custDataLst>
          </p:nvPr>
        </p:nvSpPr>
        <p:spPr>
          <a:xfrm>
            <a:off x="381000" y="2209800"/>
            <a:ext cx="3124200" cy="2209800"/>
          </a:xfrm>
        </p:spPr>
        <p:txBody>
          <a:bodyPr/>
          <a:lstStyle/>
          <a:p>
            <a:pPr marL="609600" indent="-609600" eaLnBrk="1" hangingPunct="1">
              <a:buFont typeface="Tahoma" panose="020B0604030504040204" pitchFamily="34" charset="0"/>
              <a:buAutoNum type="alphaUcPeriod"/>
            </a:pPr>
            <a:r>
              <a:rPr lang="en-US" altLang="en-US" sz="2800"/>
              <a:t>0 ≤ |E</a:t>
            </a:r>
            <a:r>
              <a:rPr lang="en-US" altLang="en-US" sz="2800" baseline="-25000"/>
              <a:t>t</a:t>
            </a:r>
            <a:r>
              <a:rPr lang="en-US" altLang="en-US" sz="2800"/>
              <a:t>|≤2.5</a:t>
            </a:r>
          </a:p>
          <a:p>
            <a:pPr marL="609600" indent="-609600" eaLnBrk="1" hangingPunct="1">
              <a:buFont typeface="Tahoma" panose="020B0604030504040204" pitchFamily="34" charset="0"/>
              <a:buAutoNum type="alphaUcPeriod"/>
            </a:pPr>
            <a:r>
              <a:rPr lang="en-US" altLang="en-US" sz="2800"/>
              <a:t>0 ≤ |E</a:t>
            </a:r>
            <a:r>
              <a:rPr lang="en-US" altLang="en-US" sz="2800" baseline="-25000"/>
              <a:t>t</a:t>
            </a:r>
            <a:r>
              <a:rPr lang="en-US" altLang="en-US" sz="2800"/>
              <a:t>| ≤ 5</a:t>
            </a:r>
          </a:p>
          <a:p>
            <a:pPr marL="609600" indent="-609600" eaLnBrk="1" hangingPunct="1">
              <a:buFont typeface="Tahoma" panose="020B0604030504040204" pitchFamily="34" charset="0"/>
              <a:buAutoNum type="alphaUcPeriod"/>
            </a:pPr>
            <a:r>
              <a:rPr lang="en-US" altLang="en-US" sz="2800"/>
              <a:t>0 ≤ |E</a:t>
            </a:r>
            <a:r>
              <a:rPr lang="en-US" altLang="en-US" sz="2800" baseline="-25000"/>
              <a:t>t</a:t>
            </a:r>
            <a:r>
              <a:rPr lang="en-US" altLang="en-US" sz="2800"/>
              <a:t>| ≤ 10</a:t>
            </a:r>
          </a:p>
          <a:p>
            <a:pPr marL="609600" indent="-609600" eaLnBrk="1" hangingPunct="1">
              <a:buFont typeface="Tahoma" panose="020B0604030504040204" pitchFamily="34" charset="0"/>
              <a:buAutoNum type="alphaUcPeriod"/>
            </a:pPr>
            <a:r>
              <a:rPr lang="en-US" altLang="en-US" sz="2800"/>
              <a:t>0 ≤ |E</a:t>
            </a:r>
            <a:r>
              <a:rPr lang="en-US" altLang="en-US" sz="2800" baseline="-25000"/>
              <a:t>t</a:t>
            </a:r>
            <a:r>
              <a:rPr lang="en-US" altLang="en-US" sz="2800"/>
              <a:t>| ≤ 20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E5DE62A-0E2D-4A2B-89EE-E8ACFDE12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repeatDur="0" restart="neve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11776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PQuestion">
            <a:extLst>
              <a:ext uri="{FF2B5EF4-FFF2-40B4-BE49-F238E27FC236}">
                <a16:creationId xmlns:a16="http://schemas.microsoft.com/office/drawing/2014/main" id="{68CE0DFE-CB53-4829-ABD0-DBAAAD2B7D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381000"/>
            <a:ext cx="8382000" cy="2286000"/>
          </a:xfrm>
        </p:spPr>
        <p:txBody>
          <a:bodyPr/>
          <a:lstStyle/>
          <a:p>
            <a:pPr algn="l" eaLnBrk="1" hangingPunct="1"/>
            <a:r>
              <a:rPr lang="en-US" altLang="en-US" sz="3200"/>
              <a:t>For an equation like </a:t>
            </a:r>
            <a:r>
              <a:rPr lang="en-US" altLang="en-US" sz="3200" i="1"/>
              <a:t>x</a:t>
            </a:r>
            <a:r>
              <a:rPr lang="en-US" altLang="en-US" sz="3200" i="1" baseline="30000"/>
              <a:t>2</a:t>
            </a:r>
            <a:r>
              <a:rPr lang="en-US" altLang="en-US" sz="3200" i="1"/>
              <a:t>=</a:t>
            </a:r>
            <a:r>
              <a:rPr lang="en-US" altLang="en-US" sz="3200"/>
              <a:t>0, a root exists at </a:t>
            </a:r>
            <a:r>
              <a:rPr lang="en-US" altLang="en-US" sz="3200" i="1"/>
              <a:t>x=</a:t>
            </a:r>
            <a:r>
              <a:rPr lang="en-US" altLang="en-US" sz="3200"/>
              <a:t>0. The bisection method cannot be adopted to solve this equation in spite of the root existing at </a:t>
            </a:r>
            <a:r>
              <a:rPr lang="en-US" altLang="en-US" sz="3200" i="1"/>
              <a:t>x</a:t>
            </a:r>
            <a:r>
              <a:rPr lang="en-US" altLang="en-US" sz="3200"/>
              <a:t>=0 because the function </a:t>
            </a:r>
            <a:r>
              <a:rPr lang="en-US" altLang="en-US" sz="3200" i="1"/>
              <a:t>f</a:t>
            </a:r>
            <a:r>
              <a:rPr lang="en-US" altLang="en-US" sz="3200"/>
              <a:t>(</a:t>
            </a:r>
            <a:r>
              <a:rPr lang="en-US" altLang="en-US" sz="3200" i="1"/>
              <a:t>x</a:t>
            </a:r>
            <a:r>
              <a:rPr lang="en-US" altLang="en-US" sz="3200"/>
              <a:t>)</a:t>
            </a:r>
            <a:r>
              <a:rPr lang="en-US" altLang="en-US" sz="3200" i="1"/>
              <a:t>=x </a:t>
            </a:r>
            <a:r>
              <a:rPr lang="en-US" altLang="en-US" sz="3200" baseline="30000"/>
              <a:t>2</a:t>
            </a:r>
            <a:endParaRPr lang="en-US" altLang="en-US" sz="3200"/>
          </a:p>
        </p:txBody>
      </p:sp>
      <p:graphicFrame>
        <p:nvGraphicFramePr>
          <p:cNvPr id="43012" name="TPChart">
            <a:extLst>
              <a:ext uri="{FF2B5EF4-FFF2-40B4-BE49-F238E27FC236}">
                <a16:creationId xmlns:a16="http://schemas.microsoft.com/office/drawing/2014/main" id="{B86DA39F-3735-4A6A-8C11-CED020EBA234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5384800" y="2209800"/>
          <a:ext cx="3759200" cy="422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6" imgW="4572071" imgH="5143560" progId="MSGraph.Chart.8">
                  <p:embed followColorScheme="full"/>
                </p:oleObj>
              </mc:Choice>
              <mc:Fallback>
                <p:oleObj name="Chart" r:id="rId6" imgW="4572071" imgH="5143560" progId="MSGraph.Chart.8">
                  <p:embed followColorScheme="full"/>
                  <p:pic>
                    <p:nvPicPr>
                      <p:cNvPr id="0" name="TPChart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84800" y="2209800"/>
                        <a:ext cx="3759200" cy="422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276" name="Rectangle 7">
            <a:extLst>
              <a:ext uri="{FF2B5EF4-FFF2-40B4-BE49-F238E27FC236}">
                <a16:creationId xmlns:a16="http://schemas.microsoft.com/office/drawing/2014/main" id="{30B52A28-8631-4EC1-87CE-48D745E5F2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511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4277" name="Rectangle 14">
            <a:extLst>
              <a:ext uri="{FF2B5EF4-FFF2-40B4-BE49-F238E27FC236}">
                <a16:creationId xmlns:a16="http://schemas.microsoft.com/office/drawing/2014/main" id="{D6BBD64E-9449-4060-B158-C33BE99A79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511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4278" name="TPAnswers">
            <a:extLst>
              <a:ext uri="{FF2B5EF4-FFF2-40B4-BE49-F238E27FC236}">
                <a16:creationId xmlns:a16="http://schemas.microsoft.com/office/drawing/2014/main" id="{58BEF162-BBBD-40AA-A5F8-ECC553C4A9B2}"/>
              </a:ext>
            </a:extLst>
          </p:cNvPr>
          <p:cNvSpPr>
            <a:spLocks noGrp="1" noChangeArrowheads="1"/>
          </p:cNvSpPr>
          <p:nvPr>
            <p:ph type="body" sz="half" idx="1"/>
            <p:custDataLst>
              <p:tags r:id="rId3"/>
            </p:custDataLst>
          </p:nvPr>
        </p:nvSpPr>
        <p:spPr>
          <a:xfrm>
            <a:off x="304800" y="2971800"/>
            <a:ext cx="5410200" cy="3276600"/>
          </a:xfrm>
        </p:spPr>
        <p:txBody>
          <a:bodyPr/>
          <a:lstStyle/>
          <a:p>
            <a:pPr marL="609600" indent="-609600" eaLnBrk="1" hangingPunct="1">
              <a:buFont typeface="Tahoma" panose="020B0604030504040204" pitchFamily="34" charset="0"/>
              <a:buAutoNum type="alphaUcPeriod"/>
            </a:pPr>
            <a:r>
              <a:rPr lang="en-US" altLang="en-US" sz="2800"/>
              <a:t> is a polynomial</a:t>
            </a:r>
          </a:p>
          <a:p>
            <a:pPr marL="609600" indent="-609600" eaLnBrk="1" hangingPunct="1">
              <a:buFont typeface="Tahoma" panose="020B0604030504040204" pitchFamily="34" charset="0"/>
              <a:buAutoNum type="alphaUcPeriod"/>
            </a:pPr>
            <a:r>
              <a:rPr lang="en-US" altLang="en-US" sz="2800"/>
              <a:t> has repeated zeros at </a:t>
            </a:r>
            <a:r>
              <a:rPr lang="en-US" altLang="en-US" sz="2800" i="1"/>
              <a:t>x</a:t>
            </a:r>
            <a:r>
              <a:rPr lang="en-US" altLang="en-US" sz="2800"/>
              <a:t>=0</a:t>
            </a:r>
          </a:p>
          <a:p>
            <a:pPr marL="609600" indent="-609600" eaLnBrk="1" hangingPunct="1">
              <a:buFont typeface="Tahoma" panose="020B0604030504040204" pitchFamily="34" charset="0"/>
              <a:buAutoNum type="alphaUcPeriod"/>
            </a:pPr>
            <a:r>
              <a:rPr lang="en-US" altLang="en-US" sz="2800"/>
              <a:t> is always non-negative</a:t>
            </a:r>
          </a:p>
          <a:p>
            <a:pPr marL="609600" indent="-609600" eaLnBrk="1" hangingPunct="1">
              <a:buFont typeface="Tahoma" panose="020B0604030504040204" pitchFamily="34" charset="0"/>
              <a:buAutoNum type="alphaUcPeriod"/>
            </a:pPr>
            <a:r>
              <a:rPr lang="en-US" altLang="en-US" sz="2800"/>
              <a:t> slope is zero at </a:t>
            </a:r>
            <a:r>
              <a:rPr lang="en-US" altLang="en-US" sz="2800" i="1"/>
              <a:t>x</a:t>
            </a:r>
            <a:r>
              <a:rPr lang="en-US" altLang="en-US" sz="2800"/>
              <a:t>=0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278D7E4-3214-4C75-90F2-539DDEE38C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4301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>
            <a:extLst>
              <a:ext uri="{FF2B5EF4-FFF2-40B4-BE49-F238E27FC236}">
                <a16:creationId xmlns:a16="http://schemas.microsoft.com/office/drawing/2014/main" id="{AA2D2BB0-941A-4FA4-A5FE-B501373C50E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2971800"/>
            <a:ext cx="8229600" cy="1143000"/>
          </a:xfrm>
        </p:spPr>
        <p:txBody>
          <a:bodyPr/>
          <a:lstStyle/>
          <a:p>
            <a:pPr eaLnBrk="1" hangingPunct="1"/>
            <a:br>
              <a:rPr lang="en-US" altLang="en-US" sz="7200" b="1"/>
            </a:br>
            <a:br>
              <a:rPr lang="en-US" altLang="en-US" sz="7200" b="1"/>
            </a:br>
            <a:r>
              <a:rPr lang="en-US" altLang="en-US" sz="7200" b="1"/>
              <a:t>END</a:t>
            </a:r>
            <a:br>
              <a:rPr lang="en-US" altLang="en-US" sz="7200" b="1"/>
            </a:br>
            <a:br>
              <a:rPr lang="en-US" altLang="en-US" sz="4400" b="1"/>
            </a:br>
            <a:br>
              <a:rPr lang="en-US" altLang="en-US" sz="4400" b="1"/>
            </a:br>
            <a:br>
              <a:rPr lang="en-US" altLang="en-US" sz="4400" b="1"/>
            </a:br>
            <a:endParaRPr lang="en-US" altLang="en-US" sz="4400" b="1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08ECA56-5DDF-4B42-9615-6F5263C8E1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  <p:custDataLst>
      <p:tags r:id="rId1"/>
    </p:custData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>
            <a:extLst>
              <a:ext uri="{FF2B5EF4-FFF2-40B4-BE49-F238E27FC236}">
                <a16:creationId xmlns:a16="http://schemas.microsoft.com/office/drawing/2014/main" id="{D2B8B388-DC7C-41EB-B6AA-52D52071D4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29718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z="4400" b="1"/>
              <a:t>Newton Raphson Method</a:t>
            </a:r>
            <a:br>
              <a:rPr lang="en-US" altLang="en-US" sz="4400" b="1"/>
            </a:br>
            <a:br>
              <a:rPr lang="en-US" altLang="en-US" sz="4400" b="1"/>
            </a:br>
            <a:br>
              <a:rPr lang="en-US" altLang="en-US" sz="4400" b="1"/>
            </a:br>
            <a:br>
              <a:rPr lang="en-US" altLang="en-US" sz="4400" b="1"/>
            </a:br>
            <a:endParaRPr lang="en-US" altLang="en-US" sz="4400" b="1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3918C31-0E20-4AB2-A88E-D45DCA36D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  <p:custDataLst>
      <p:tags r:id="rId1"/>
    </p:custData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PQuestion">
            <a:extLst>
              <a:ext uri="{FF2B5EF4-FFF2-40B4-BE49-F238E27FC236}">
                <a16:creationId xmlns:a16="http://schemas.microsoft.com/office/drawing/2014/main" id="{EBCB30F0-0A7C-4C72-AA1D-5CF6ADEFF9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pPr algn="l" eaLnBrk="1" hangingPunct="1"/>
            <a:r>
              <a:rPr lang="en-US" altLang="en-US" sz="3200"/>
              <a:t>Newton-Raphson method of finding roots of nonlinear equations falls under the category</a:t>
            </a:r>
            <a:r>
              <a:rPr lang="en-US" altLang="en-US" sz="3200" u="sng"/>
              <a:t> </a:t>
            </a:r>
            <a:r>
              <a:rPr lang="en-US" altLang="en-US" sz="3200"/>
              <a:t>of  __________ method.</a:t>
            </a:r>
          </a:p>
        </p:txBody>
      </p:sp>
      <p:graphicFrame>
        <p:nvGraphicFramePr>
          <p:cNvPr id="46084" name="TPChart">
            <a:extLst>
              <a:ext uri="{FF2B5EF4-FFF2-40B4-BE49-F238E27FC236}">
                <a16:creationId xmlns:a16="http://schemas.microsoft.com/office/drawing/2014/main" id="{FB22CB5D-057E-4146-A329-93808CE68721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4648200" y="1676400"/>
          <a:ext cx="4346575" cy="488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6" imgW="4572071" imgH="5143560" progId="MSGraph.Chart.8">
                  <p:embed followColorScheme="full"/>
                </p:oleObj>
              </mc:Choice>
              <mc:Fallback>
                <p:oleObj name="Chart" r:id="rId6" imgW="4572071" imgH="5143560" progId="MSGraph.Chart.8">
                  <p:embed followColorScheme="full"/>
                  <p:pic>
                    <p:nvPicPr>
                      <p:cNvPr id="0" name="TPChart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8200" y="1676400"/>
                        <a:ext cx="4346575" cy="4889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20" name="TPAnswers">
            <a:extLst>
              <a:ext uri="{FF2B5EF4-FFF2-40B4-BE49-F238E27FC236}">
                <a16:creationId xmlns:a16="http://schemas.microsoft.com/office/drawing/2014/main" id="{ABCA9ECF-1E6A-4E66-B386-4CD1D05AFB15}"/>
              </a:ext>
            </a:extLst>
          </p:cNvPr>
          <p:cNvSpPr>
            <a:spLocks noGrp="1" noChangeArrowheads="1"/>
          </p:cNvSpPr>
          <p:nvPr>
            <p:ph type="body" sz="half" idx="1"/>
            <p:custDataLst>
              <p:tags r:id="rId3"/>
            </p:custDataLst>
          </p:nvPr>
        </p:nvSpPr>
        <p:spPr>
          <a:xfrm>
            <a:off x="609600" y="2209800"/>
            <a:ext cx="4038600" cy="2209800"/>
          </a:xfrm>
        </p:spPr>
        <p:txBody>
          <a:bodyPr/>
          <a:lstStyle/>
          <a:p>
            <a:pPr marL="609600" indent="-609600" eaLnBrk="1" hangingPunct="1">
              <a:buFont typeface="Tahoma" panose="020B0604030504040204" pitchFamily="34" charset="0"/>
              <a:buAutoNum type="alphaUcPeriod"/>
            </a:pPr>
            <a:r>
              <a:rPr lang="en-US" altLang="en-US"/>
              <a:t>bracketing</a:t>
            </a:r>
          </a:p>
          <a:p>
            <a:pPr marL="609600" indent="-609600" eaLnBrk="1" hangingPunct="1">
              <a:buFont typeface="Tahoma" panose="020B0604030504040204" pitchFamily="34" charset="0"/>
              <a:buAutoNum type="alphaUcPeriod"/>
            </a:pPr>
            <a:r>
              <a:rPr lang="en-US" altLang="en-US"/>
              <a:t> open</a:t>
            </a:r>
          </a:p>
          <a:p>
            <a:pPr marL="609600" indent="-609600" eaLnBrk="1" hangingPunct="1">
              <a:buFont typeface="Tahoma" panose="020B0604030504040204" pitchFamily="34" charset="0"/>
              <a:buAutoNum type="alphaUcPeriod"/>
            </a:pPr>
            <a:r>
              <a:rPr lang="en-US" altLang="en-US"/>
              <a:t> random</a:t>
            </a:r>
          </a:p>
          <a:p>
            <a:pPr marL="609600" indent="-609600" eaLnBrk="1" hangingPunct="1">
              <a:buFont typeface="Tahoma" panose="020B0604030504040204" pitchFamily="34" charset="0"/>
              <a:buAutoNum type="alphaUcPeriod"/>
            </a:pPr>
            <a:r>
              <a:rPr lang="en-US" altLang="en-US"/>
              <a:t> graphical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B063E1-8888-4393-ABA0-416615FE20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repeatDur="0" restart="neve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4608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PQuestion">
            <a:extLst>
              <a:ext uri="{FF2B5EF4-FFF2-40B4-BE49-F238E27FC236}">
                <a16:creationId xmlns:a16="http://schemas.microsoft.com/office/drawing/2014/main" id="{308B5F18-D83B-4FCC-BE28-B644ADCD69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304800"/>
            <a:ext cx="8382000" cy="1828800"/>
          </a:xfrm>
        </p:spPr>
        <p:txBody>
          <a:bodyPr/>
          <a:lstStyle/>
          <a:p>
            <a:pPr algn="l" eaLnBrk="1" hangingPunct="1"/>
            <a:r>
              <a:rPr lang="en-US" altLang="en-US" sz="2400"/>
              <a:t>The root of equation </a:t>
            </a:r>
            <a:r>
              <a:rPr lang="en-US" altLang="en-US" sz="2400" i="1"/>
              <a:t>f </a:t>
            </a:r>
            <a:r>
              <a:rPr lang="en-US" altLang="en-US" sz="2400"/>
              <a:t>(</a:t>
            </a:r>
            <a:r>
              <a:rPr lang="en-US" altLang="en-US" sz="2400" i="1"/>
              <a:t>x</a:t>
            </a:r>
            <a:r>
              <a:rPr lang="en-US" altLang="en-US" sz="2400"/>
              <a:t>)=0 is found by using Newton-Raphson method. </a:t>
            </a:r>
            <a:br>
              <a:rPr lang="en-US" altLang="en-US" sz="2400"/>
            </a:br>
            <a:r>
              <a:rPr lang="en-US" altLang="en-US" sz="2400"/>
              <a:t>The initial estimate of the root is </a:t>
            </a:r>
            <a:r>
              <a:rPr lang="en-US" altLang="en-US" sz="2400" i="1"/>
              <a:t>x</a:t>
            </a:r>
            <a:r>
              <a:rPr lang="en-US" altLang="en-US" sz="2400" baseline="-25000"/>
              <a:t>o</a:t>
            </a:r>
            <a:r>
              <a:rPr lang="en-US" altLang="en-US" sz="2400"/>
              <a:t>=3, </a:t>
            </a:r>
            <a:r>
              <a:rPr lang="en-US" altLang="en-US" sz="2400" i="1"/>
              <a:t>f </a:t>
            </a:r>
            <a:r>
              <a:rPr lang="en-US" altLang="en-US" sz="2400"/>
              <a:t>(3)=5. </a:t>
            </a:r>
            <a:br>
              <a:rPr lang="en-US" altLang="en-US" sz="2400"/>
            </a:br>
            <a:r>
              <a:rPr lang="en-US" altLang="en-US" sz="2400"/>
              <a:t>The angle the tangent to the function </a:t>
            </a:r>
            <a:r>
              <a:rPr lang="en-US" altLang="en-US" sz="2400" i="1"/>
              <a:t>f </a:t>
            </a:r>
            <a:r>
              <a:rPr lang="en-US" altLang="en-US" sz="2400"/>
              <a:t>(</a:t>
            </a:r>
            <a:r>
              <a:rPr lang="en-US" altLang="en-US" sz="2400" i="1"/>
              <a:t>x</a:t>
            </a:r>
            <a:r>
              <a:rPr lang="en-US" altLang="en-US" sz="2400"/>
              <a:t>) at </a:t>
            </a:r>
            <a:r>
              <a:rPr lang="en-US" altLang="en-US" sz="2400" i="1"/>
              <a:t>x</a:t>
            </a:r>
            <a:r>
              <a:rPr lang="en-US" altLang="en-US" sz="2400"/>
              <a:t>=3 makes with the </a:t>
            </a:r>
            <a:r>
              <a:rPr lang="en-US" altLang="en-US" sz="2400" i="1"/>
              <a:t>x-</a:t>
            </a:r>
            <a:r>
              <a:rPr lang="en-US" altLang="en-US" sz="2400"/>
              <a:t>axis is 57</a:t>
            </a:r>
            <a:r>
              <a:rPr lang="en-US" altLang="en-US" sz="2400" baseline="30000"/>
              <a:t>o</a:t>
            </a:r>
            <a:r>
              <a:rPr lang="en-US" altLang="en-US" sz="2400"/>
              <a:t>. </a:t>
            </a:r>
            <a:br>
              <a:rPr lang="en-US" altLang="en-US" sz="2400"/>
            </a:br>
            <a:r>
              <a:rPr lang="en-US" altLang="en-US" sz="2400"/>
              <a:t>The next estimate of the root, </a:t>
            </a:r>
            <a:r>
              <a:rPr lang="en-US" altLang="en-US" sz="2400" i="1"/>
              <a:t>x</a:t>
            </a:r>
            <a:r>
              <a:rPr lang="en-US" altLang="en-US" sz="2400" baseline="-25000"/>
              <a:t>1</a:t>
            </a:r>
            <a:r>
              <a:rPr lang="en-US" altLang="en-US" sz="2400"/>
              <a:t> most nearly is</a:t>
            </a:r>
          </a:p>
        </p:txBody>
      </p:sp>
      <p:graphicFrame>
        <p:nvGraphicFramePr>
          <p:cNvPr id="64515" name="TPChart">
            <a:extLst>
              <a:ext uri="{FF2B5EF4-FFF2-40B4-BE49-F238E27FC236}">
                <a16:creationId xmlns:a16="http://schemas.microsoft.com/office/drawing/2014/main" id="{1FF5B65E-0B64-438B-ACF5-9B6708EAC472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5257800" y="2390775"/>
          <a:ext cx="3440113" cy="3870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6" imgW="4572000" imgH="5143500" progId="MSGraph.Chart.8">
                  <p:embed followColorScheme="full"/>
                </p:oleObj>
              </mc:Choice>
              <mc:Fallback>
                <p:oleObj name="Chart" r:id="rId6" imgW="4572000" imgH="5143500" progId="MSGraph.Chart.8">
                  <p:embed followColorScheme="full"/>
                  <p:pic>
                    <p:nvPicPr>
                      <p:cNvPr id="0" name="TPChart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7800" y="2390775"/>
                        <a:ext cx="3440113" cy="3870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2468" name="TPAnswers">
            <a:extLst>
              <a:ext uri="{FF2B5EF4-FFF2-40B4-BE49-F238E27FC236}">
                <a16:creationId xmlns:a16="http://schemas.microsoft.com/office/drawing/2014/main" id="{FE9D964A-D372-48C1-A7BD-F5396FD20D44}"/>
              </a:ext>
            </a:extLst>
          </p:cNvPr>
          <p:cNvSpPr>
            <a:spLocks noGrp="1" noChangeArrowheads="1"/>
          </p:cNvSpPr>
          <p:nvPr>
            <p:ph type="body" sz="half" idx="1"/>
            <p:custDataLst>
              <p:tags r:id="rId3"/>
            </p:custDataLst>
          </p:nvPr>
        </p:nvSpPr>
        <p:spPr>
          <a:xfrm>
            <a:off x="457200" y="2362200"/>
            <a:ext cx="4038600" cy="2286000"/>
          </a:xfrm>
        </p:spPr>
        <p:txBody>
          <a:bodyPr/>
          <a:lstStyle/>
          <a:p>
            <a:pPr marL="609600" indent="-609600" eaLnBrk="1" hangingPunct="1">
              <a:buFont typeface="Tahoma" panose="020B0604030504040204" pitchFamily="34" charset="0"/>
              <a:buAutoNum type="alphaUcPeriod"/>
            </a:pPr>
            <a:r>
              <a:rPr lang="en-US" altLang="en-US" sz="2800"/>
              <a:t>-3.2470</a:t>
            </a:r>
          </a:p>
          <a:p>
            <a:pPr marL="609600" indent="-609600" eaLnBrk="1" hangingPunct="1">
              <a:buFont typeface="Tahoma" panose="020B0604030504040204" pitchFamily="34" charset="0"/>
              <a:buAutoNum type="alphaUcPeriod"/>
            </a:pPr>
            <a:r>
              <a:rPr lang="en-US" altLang="en-US" sz="2800"/>
              <a:t> -0.2470</a:t>
            </a:r>
          </a:p>
          <a:p>
            <a:pPr marL="609600" indent="-609600" eaLnBrk="1" hangingPunct="1">
              <a:buFont typeface="Tahoma" panose="020B0604030504040204" pitchFamily="34" charset="0"/>
              <a:buAutoNum type="alphaUcPeriod"/>
            </a:pPr>
            <a:r>
              <a:rPr lang="en-US" altLang="en-US" sz="2800"/>
              <a:t> 3.2470</a:t>
            </a:r>
          </a:p>
          <a:p>
            <a:pPr marL="609600" indent="-609600" eaLnBrk="1" hangingPunct="1">
              <a:buFont typeface="Tahoma" panose="020B0604030504040204" pitchFamily="34" charset="0"/>
              <a:buAutoNum type="alphaUcPeriod"/>
            </a:pPr>
            <a:r>
              <a:rPr lang="en-US" altLang="en-US" sz="2800"/>
              <a:t> 6.2470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2CE837-A8EC-4141-AF94-19AF0E927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repeatDur="0" restart="neve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6451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PQuestion">
            <a:extLst>
              <a:ext uri="{FF2B5EF4-FFF2-40B4-BE49-F238E27FC236}">
                <a16:creationId xmlns:a16="http://schemas.microsoft.com/office/drawing/2014/main" id="{93462825-6A6B-4117-8280-B9EE976518A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229600" cy="639763"/>
          </a:xfrm>
        </p:spPr>
        <p:txBody>
          <a:bodyPr/>
          <a:lstStyle/>
          <a:p>
            <a:pPr algn="l" eaLnBrk="1" hangingPunct="1"/>
            <a:r>
              <a:rPr lang="en-US" altLang="en-US" sz="3200"/>
              <a:t>The Newton-Raphson method formula for finding the square root of a real number </a:t>
            </a:r>
            <a:r>
              <a:rPr lang="en-US" altLang="en-US" sz="3200" i="1"/>
              <a:t>R</a:t>
            </a:r>
            <a:r>
              <a:rPr lang="en-US" altLang="en-US" sz="3200"/>
              <a:t> from the equation </a:t>
            </a:r>
            <a:r>
              <a:rPr lang="en-US" altLang="en-US" sz="3200" i="1"/>
              <a:t>x</a:t>
            </a:r>
            <a:r>
              <a:rPr lang="en-US" altLang="en-US" sz="3200" baseline="30000"/>
              <a:t>2</a:t>
            </a:r>
            <a:r>
              <a:rPr lang="en-US" altLang="en-US" sz="3200" i="1"/>
              <a:t>-R</a:t>
            </a:r>
            <a:r>
              <a:rPr lang="en-US" altLang="en-US" sz="3200"/>
              <a:t>=0 is,</a:t>
            </a:r>
          </a:p>
        </p:txBody>
      </p:sp>
      <p:graphicFrame>
        <p:nvGraphicFramePr>
          <p:cNvPr id="79875" name="TPChart">
            <a:extLst>
              <a:ext uri="{FF2B5EF4-FFF2-40B4-BE49-F238E27FC236}">
                <a16:creationId xmlns:a16="http://schemas.microsoft.com/office/drawing/2014/main" id="{0A49F18F-3B45-4E2B-9975-4695631AD9B6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4648200" y="1600200"/>
          <a:ext cx="4267200" cy="480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6" imgW="4572071" imgH="5143560" progId="MSGraph.Chart.8">
                  <p:embed followColorScheme="full"/>
                </p:oleObj>
              </mc:Choice>
              <mc:Fallback>
                <p:oleObj name="Chart" r:id="rId6" imgW="4572071" imgH="5143560" progId="MSGraph.Chart.8">
                  <p:embed followColorScheme="full"/>
                  <p:pic>
                    <p:nvPicPr>
                      <p:cNvPr id="0" name="TPChart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8200" y="1600200"/>
                        <a:ext cx="4267200" cy="480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64516" name="Object 4">
                <a:extLst>
                  <a:ext uri="{FF2B5EF4-FFF2-40B4-BE49-F238E27FC236}">
                    <a16:creationId xmlns:a16="http://schemas.microsoft.com/office/drawing/2014/main" id="{F142F655-2994-4EF4-BF57-EBB51B3A442B}"/>
                  </a:ext>
                </a:extLst>
              </p:cNvPr>
              <p:cNvSpPr txBox="1"/>
              <p:nvPr/>
            </p:nvSpPr>
            <p:spPr bwMode="auto">
              <a:xfrm>
                <a:off x="1397000" y="2085975"/>
                <a:ext cx="1041400" cy="7334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64516" name="Object 4">
                <a:extLst>
                  <a:ext uri="{FF2B5EF4-FFF2-40B4-BE49-F238E27FC236}">
                    <a16:creationId xmlns:a16="http://schemas.microsoft.com/office/drawing/2014/main" id="{F142F655-2994-4EF4-BF57-EBB51B3A44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97000" y="2085975"/>
                <a:ext cx="1041400" cy="73342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517" name="Object 5">
                <a:extLst>
                  <a:ext uri="{FF2B5EF4-FFF2-40B4-BE49-F238E27FC236}">
                    <a16:creationId xmlns:a16="http://schemas.microsoft.com/office/drawing/2014/main" id="{BE58657E-9703-4C12-B8F6-2394CD841938}"/>
                  </a:ext>
                </a:extLst>
              </p:cNvPr>
              <p:cNvSpPr txBox="1"/>
              <p:nvPr/>
            </p:nvSpPr>
            <p:spPr bwMode="auto">
              <a:xfrm>
                <a:off x="1371600" y="3124200"/>
                <a:ext cx="1254125" cy="7858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64517" name="Object 5">
                <a:extLst>
                  <a:ext uri="{FF2B5EF4-FFF2-40B4-BE49-F238E27FC236}">
                    <a16:creationId xmlns:a16="http://schemas.microsoft.com/office/drawing/2014/main" id="{BE58657E-9703-4C12-B8F6-2394CD8419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71600" y="3124200"/>
                <a:ext cx="1254125" cy="785813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518" name="Object 6">
                <a:extLst>
                  <a:ext uri="{FF2B5EF4-FFF2-40B4-BE49-F238E27FC236}">
                    <a16:creationId xmlns:a16="http://schemas.microsoft.com/office/drawing/2014/main" id="{465618C4-56BE-4D02-9C4D-691FADCA3239}"/>
                  </a:ext>
                </a:extLst>
              </p:cNvPr>
              <p:cNvSpPr txBox="1"/>
              <p:nvPr/>
            </p:nvSpPr>
            <p:spPr bwMode="auto">
              <a:xfrm>
                <a:off x="1295400" y="4181475"/>
                <a:ext cx="2060575" cy="9239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64518" name="Object 6">
                <a:extLst>
                  <a:ext uri="{FF2B5EF4-FFF2-40B4-BE49-F238E27FC236}">
                    <a16:creationId xmlns:a16="http://schemas.microsoft.com/office/drawing/2014/main" id="{465618C4-56BE-4D02-9C4D-691FADCA32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95400" y="4181475"/>
                <a:ext cx="2060575" cy="92392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519" name="Object 7">
                <a:extLst>
                  <a:ext uri="{FF2B5EF4-FFF2-40B4-BE49-F238E27FC236}">
                    <a16:creationId xmlns:a16="http://schemas.microsoft.com/office/drawing/2014/main" id="{D1D71D63-3F27-4216-BE05-F810B0274DE5}"/>
                  </a:ext>
                </a:extLst>
              </p:cNvPr>
              <p:cNvSpPr txBox="1"/>
              <p:nvPr/>
            </p:nvSpPr>
            <p:spPr bwMode="auto">
              <a:xfrm>
                <a:off x="1295400" y="5257800"/>
                <a:ext cx="1963738" cy="8334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64519" name="Object 7">
                <a:extLst>
                  <a:ext uri="{FF2B5EF4-FFF2-40B4-BE49-F238E27FC236}">
                    <a16:creationId xmlns:a16="http://schemas.microsoft.com/office/drawing/2014/main" id="{D1D71D63-3F27-4216-BE05-F810B0274D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95400" y="5257800"/>
                <a:ext cx="1963738" cy="83343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4520" name="TPAnswers">
            <a:extLst>
              <a:ext uri="{FF2B5EF4-FFF2-40B4-BE49-F238E27FC236}">
                <a16:creationId xmlns:a16="http://schemas.microsoft.com/office/drawing/2014/main" id="{3951A6AE-989F-4851-AFCD-E626CF17DE33}"/>
              </a:ext>
            </a:extLst>
          </p:cNvPr>
          <p:cNvSpPr>
            <a:spLocks noGrp="1" noChangeArrowheads="1"/>
          </p:cNvSpPr>
          <p:nvPr>
            <p:ph idx="1"/>
            <p:custDataLst>
              <p:tags r:id="rId3"/>
            </p:custDataLst>
          </p:nvPr>
        </p:nvSpPr>
        <p:spPr>
          <a:xfrm>
            <a:off x="381000" y="1828800"/>
            <a:ext cx="838200" cy="3733800"/>
          </a:xfrm>
        </p:spPr>
        <p:txBody>
          <a:bodyPr/>
          <a:lstStyle/>
          <a:p>
            <a:pPr marL="514350" indent="-514350">
              <a:lnSpc>
                <a:spcPct val="200000"/>
              </a:lnSpc>
              <a:buFont typeface="Tahoma" panose="020B0604030504040204" pitchFamily="34" charset="0"/>
              <a:buAutoNum type="alphaUcPeriod"/>
            </a:pPr>
            <a:r>
              <a:rPr lang="en-US" altLang="en-US"/>
              <a:t> </a:t>
            </a:r>
          </a:p>
          <a:p>
            <a:pPr marL="514350" indent="-514350">
              <a:lnSpc>
                <a:spcPct val="200000"/>
              </a:lnSpc>
              <a:buFontTx/>
              <a:buAutoNum type="alphaUcPeriod"/>
            </a:pPr>
            <a:r>
              <a:rPr lang="en-US" altLang="en-US"/>
              <a:t> </a:t>
            </a:r>
          </a:p>
          <a:p>
            <a:pPr marL="514350" indent="-514350">
              <a:lnSpc>
                <a:spcPct val="200000"/>
              </a:lnSpc>
              <a:buFontTx/>
              <a:buAutoNum type="alphaUcPeriod"/>
            </a:pPr>
            <a:r>
              <a:rPr lang="en-US" altLang="en-US"/>
              <a:t> </a:t>
            </a:r>
          </a:p>
          <a:p>
            <a:pPr marL="514350" indent="-514350">
              <a:lnSpc>
                <a:spcPct val="200000"/>
              </a:lnSpc>
              <a:buFontTx/>
              <a:buAutoNum type="alphaUcPeriod"/>
            </a:pPr>
            <a:r>
              <a:rPr lang="en-US" altLang="en-US"/>
              <a:t> 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467B9F1-CFD0-4E52-8778-1BD10EF92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repeatDur="0" restart="neve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7987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>
            <a:extLst>
              <a:ext uri="{FF2B5EF4-FFF2-40B4-BE49-F238E27FC236}">
                <a16:creationId xmlns:a16="http://schemas.microsoft.com/office/drawing/2014/main" id="{B61E24D0-E7BA-4081-BB29-8AA587F0AD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2971800"/>
            <a:ext cx="8229600" cy="1143000"/>
          </a:xfrm>
        </p:spPr>
        <p:txBody>
          <a:bodyPr/>
          <a:lstStyle/>
          <a:p>
            <a:pPr eaLnBrk="1" hangingPunct="1"/>
            <a:br>
              <a:rPr lang="en-US" altLang="en-US" sz="7200" b="1"/>
            </a:br>
            <a:br>
              <a:rPr lang="en-US" altLang="en-US" sz="7200" b="1"/>
            </a:br>
            <a:r>
              <a:rPr lang="en-US" altLang="en-US" sz="7200" b="1"/>
              <a:t>END</a:t>
            </a:r>
            <a:br>
              <a:rPr lang="en-US" altLang="en-US" sz="7200" b="1"/>
            </a:br>
            <a:br>
              <a:rPr lang="en-US" altLang="en-US" sz="4400" b="1"/>
            </a:br>
            <a:br>
              <a:rPr lang="en-US" altLang="en-US" sz="4400" b="1"/>
            </a:br>
            <a:br>
              <a:rPr lang="en-US" altLang="en-US" sz="4400" b="1"/>
            </a:br>
            <a:r>
              <a:rPr lang="en-US" altLang="en-US" sz="2400" b="1">
                <a:hlinkClick r:id="rId4"/>
              </a:rPr>
              <a:t>http://numericalmethods.eng.usf.edu</a:t>
            </a:r>
            <a:br>
              <a:rPr lang="en-US" altLang="en-US" sz="2400" b="1"/>
            </a:br>
            <a:r>
              <a:rPr lang="en-US" altLang="en-US" sz="1800" b="1"/>
              <a:t>Numerical Methods for the STEM undergraduate</a:t>
            </a:r>
            <a:endParaRPr lang="en-US" altLang="en-US" sz="4400" b="1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8EDAA8C-D6DD-46C0-ADB2-7828FDF35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VERSION" val="11.0"/>
  <p:tag name="DELIMITERS" val="3.1"/>
  <p:tag name="SHOWBARVISIBLE" val="True"/>
  <p:tag name="USESECONDARYMONITOR" val="True"/>
  <p:tag name="BULLETTYPE" val="3"/>
  <p:tag name="ANSWERNOWSTYLE" val="-1"/>
  <p:tag name="ANSWERNOWTEXT" val="Answer Now"/>
  <p:tag name="COUNTDOWNSTYLE" val="-1"/>
  <p:tag name="RESPCOUNTERSTYLE" val="-1"/>
  <p:tag name="RESPCOUNTERFORMAT" val="0"/>
  <p:tag name="RESPTABLESTYLE" val="-1"/>
  <p:tag name="COUNTDOWNSECONDS" val="10"/>
  <p:tag name="INPUTSOURCE" val="1"/>
  <p:tag name="NUMRESPONSES" val="1"/>
  <p:tag name="ALLOWDUPLICATES" val="False"/>
  <p:tag name="BACKUPSESSIONS" val="True"/>
  <p:tag name="BACKUPMAINTENANCE" val="7"/>
  <p:tag name="CHARTVALUEFORMAT" val="0%"/>
  <p:tag name="AUTOADVANCE" val="False"/>
  <p:tag name="REVIEWONLY" val="False"/>
  <p:tag name="ROTATIONINTERVAL" val="2"/>
  <p:tag name="AUTOUPDATEALIASES" val="True"/>
  <p:tag name="STDCHART" val="1"/>
  <p:tag name="PARTICIPANTSINLEADERBOARD" val="5"/>
  <p:tag name="TEAMSINLEADERBOARD" val="5"/>
  <p:tag name="MAXRESPONDERS" val="5"/>
  <p:tag name="BUBBLENAMEVISIBLE" val="True"/>
  <p:tag name="BUBBLESIZEVISIBLE" val="True"/>
  <p:tag name="BUBBLEVALUEFORMAT" val="0.0"/>
  <p:tag name="BUBBLEGROUPING" val="3"/>
  <p:tag name="DEFAULTNUMTEAMS" val="5"/>
  <p:tag name="CUSTOMGRIDBACKCOLOR" val="-2830136"/>
  <p:tag name="CUSTOMCELLFORECOLOR" val="-16777216"/>
  <p:tag name="CUSTOMCELLBACKCOLOR1" val="-657956"/>
  <p:tag name="CUSTOMCELLBACKCOLOR2" val="-13395457"/>
  <p:tag name="CUSTOMCELLBACKCOLOR3" val="-268652"/>
  <p:tag name="CUSTOMCELLBACKCOLOR4" val="-8355712"/>
  <p:tag name="USESCHEMECOLORS" val="True"/>
  <p:tag name="DISPLAYNAME" val="True"/>
  <p:tag name="DISPLAYDEVICENUMBER" val="True"/>
  <p:tag name="DISPLAYDEVICEID" val="True"/>
  <p:tag name="GRIDOPACITY" val="90"/>
  <p:tag name="GRIDROTATIONINTERVAL" val="2"/>
  <p:tag name="AUTOSIZEGRID" val="True"/>
  <p:tag name="GRIDSIZE" val="{Width=800, Height=600}"/>
  <p:tag name="GRIDPOSITION" val="1"/>
  <p:tag name="POLLINGCYCLE" val="2"/>
  <p:tag name="CHARTCOLORS" val="0"/>
  <p:tag name="CHARTLABELS" val="0"/>
  <p:tag name="RESETCHARTS" val="True"/>
  <p:tag name="INCLUDENONRESPONDERS" val="False"/>
  <p:tag name="MULTIRESPDIVISOR" val="1"/>
  <p:tag name="PARTLISTDEFAULT" val="0"/>
  <p:tag name="INCLUDEPPT" val="True"/>
  <p:tag name="ALLOWUSERFEEDBACK" val="True"/>
  <p:tag name="CORRECTPOINTVALUE" val="100"/>
  <p:tag name="INCORRECTPOINTVALUE" val="0"/>
  <p:tag name="REALTIMEBACKUP" val="False"/>
  <p:tag name="REALTIMEBACKUPPATH" val="(None)"/>
  <p:tag name="ZEROBASED" val="False"/>
  <p:tag name="AUTOADJUSTPARTRANGE" val="True"/>
  <p:tag name="CHARTSCALE" val="True"/>
  <p:tag name="ADVANCEDSETTINGSVIEW" val="False"/>
  <p:tag name="POWERPOINTVERSION" val="14.0"/>
  <p:tag name="EXPANDSHOWBAR" val="True"/>
  <p:tag name="TASKPANEKEY" val="6ed8430b-1c19-4e7b-b61d-f9f447ac7788"/>
  <p:tag name="WASPOLLED" val="6E5E7ED912E245CBB7833192CD5FE98F"/>
  <p:tag name="TPVERSION" val="5"/>
  <p:tag name="TPFULLVERSION" val="5.3.1.3337"/>
  <p:tag name="PPTVERSION" val="15"/>
  <p:tag name="TPOS" val="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57FE744650CA42769F97E7A2F45FF090"/>
  <p:tag name="SLIDEID" val="57FE744650CA42769F97E7A2F45FF090"/>
  <p:tag name="SLIDEORDER" val="1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NUMRESPONSES" val="1"/>
  <p:tag name="AUTOADVANCE" val="False"/>
  <p:tag name="DELIMITERS" val="3.1"/>
  <p:tag name="VALUEFORMAT" val="0%"/>
  <p:tag name="ANSWERSALIAS" val="Yes|smicln|No"/>
  <p:tag name="QUESTIONALIAS" val="For the trunnion-hub problem  discussed on first day of class where we were seeking 0.015” contraction, did the trunnion shrink enough when dipped in dry-ice/alcohol?"/>
  <p:tag name="RESPONSESGATHERED" val="False"/>
  <p:tag name="ANONYMOUSTEMP" val="False"/>
  <p:tag name="VALUES" val="No Value|smicln|No Value"/>
  <p:tag name="TYPE" val="MultiChoiceSlide"/>
  <p:tag name="TPQUESTIONXML" val="﻿&lt;?xml version=&quot;1.0&quot; encoding=&quot;utf-8&quot;?&gt;&#10;&lt;questionlist&gt;&#10;    &lt;properties&gt;&#10;        &lt;guid&gt;D20858B529A444B8993FAC0A9508293B&lt;/guid&gt;&#10;        &lt;description /&gt;&#10;        &lt;date&gt;1/28/2014 10:11:25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8B68AE73BCB8473F9FF2519A40172DEB&lt;/guid&gt;&#10;            &lt;repollguid&gt;9607BFEA96934B99AC5B8023254C8867&lt;/repollguid&gt;&#10;            &lt;sourceid&gt;23389DB5F39C4070976BB867FA61DAC2&lt;/sourceid&gt;&#10;            &lt;questiontext&gt;For the trunnion-hub problem  discussed on first day of class where we were seeking contraction of 0.015”, did the trunnion shrink enough when dipped in dry-ice/alcohol mixture?&lt;/questiontext&gt;&#10;            &lt;showresults&gt;True&lt;/showresults&gt;&#10;            &lt;responsegrid&gt;0&lt;/responsegrid&gt;&#10;            &lt;countdowntimer&gt;False&lt;/countdowntimer&gt;&#10;            &lt;correctvalue&gt;100&lt;/correctvalue&gt;&#10;            &lt;incorrectvalue&gt;0&lt;/incorrectvalue&gt;&#10;            &lt;responselimit&gt;1&lt;/responselimit&gt;&#10;            &lt;bulletstyle&gt;0&lt;/bulletstyle&gt;&#10;            &lt;answers&gt;&#10;                &lt;answer&gt;&#10;                    &lt;guid&gt;D9B46F41A31B4F4F8A0836E26677250E&lt;/guid&gt;&#10;                    &lt;answertext&gt;Yes&lt;/answertext&gt;&#10;                    &lt;valuetype&gt;0&lt;/valuetype&gt;&#10;                &lt;/answer&gt;&#10;                &lt;answer&gt;&#10;                    &lt;guid&gt;5BBA5EA60DF34A8B9D9E708B720D2C47&lt;/guid&gt;&#10;                    &lt;answertext&gt;No&lt;/answertext&gt;&#10;                    &lt;valuetype&gt;0&lt;/valuetype&gt;&#10;                &lt;/answer&gt;&#10;            &lt;/answers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ARTTYPE" val="0"/>
  <p:tag name="TYPE" val="0"/>
  <p:tag name="NUMBERFORMAT" val="0"/>
  <p:tag name="LABELFORMAT" val="1"/>
  <p:tag name="COLORTYPE" val="SCHEME"/>
  <p:tag name="DEFINEDCOLORS" val="3,6,10,45,32,50,13,4,9,55,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SWERBULLETS" val="3"/>
  <p:tag name="TEXTLENGTH" val="6"/>
  <p:tag name="FONTSIZE" val="32"/>
  <p:tag name="BULLETTYPE" val="ppBulletArabicPeriod"/>
  <p:tag name="ANSWERTEXT" val="Yes&#10;No"/>
  <p:tag name="OLDNUMANSWERS" val="2"/>
  <p:tag name="ZEROBASED" val="Fals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162DCD627702467495DC2CB7F030DE7D"/>
  <p:tag name="SLIDEID" val="162DCD627702467495DC2CB7F030DE7D"/>
  <p:tag name="SLIDEORDER" val="1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AUTOADVANCE" val="False"/>
  <p:tag name="DELIMITERS" val="3.1"/>
  <p:tag name="VALUEFORMAT" val="0%"/>
  <p:tag name="QUESTIONALIAS" val="This is what you have been saying about your TI-30Xa"/>
  <p:tag name="TOTALRESPONSES" val="0"/>
  <p:tag name="ANONYMOUSTEMP" val="False"/>
  <p:tag name="ANSWERSALIAS" val="I don't care what people say  The rush is worth the price I pay I get so high when you're with me But crash and crave you when you are away|smicln|Give me back now my TI89 Before I start to drink and whine  TI30Xa calculators  make me cry Incarnation of of Jason will you ever die|smicln|TI30Xa – you make me forget the high maintenance TI89.|smicln|I never thought I will fall in love again!"/>
  <p:tag name="VALUES" val="No Value|smicln|No Value|smicln|No Value|smicln|No Value"/>
  <p:tag name="TYPE" val="MultiChoiceSlide"/>
  <p:tag name="TPQUESTIONXML" val="﻿&lt;?xml version=&quot;1.0&quot; encoding=&quot;utf-8&quot;?&gt;&#10;&lt;questionlist&gt;&#10;    &lt;properties&gt;&#10;        &lt;guid&gt;0358A1EBFDC14EFCBECDDECAA7CE28C6&lt;/guid&gt;&#10;        &lt;description /&gt;&#10;        &lt;date&gt;1/8/2013 9:13:22 A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8CA60E60B6154F35B127B43970A0F68F&lt;/guid&gt;&#10;            &lt;repollguid&gt;D2B61A4BE67E4DC884C4E9449E9E1CEB&lt;/repollguid&gt;&#10;            &lt;sourceid&gt;1ADEC01DEA8640A0976A6E1AB3D36827&lt;/sourceid&gt;&#10;            &lt;questiontext&gt;This is what you have been saying about your TI-30Xa&lt;/questiontext&gt;&#10;            &lt;showresults&gt;True&lt;/showresults&gt;&#10;            &lt;responsegrid&gt;0&lt;/responsegrid&gt;&#10;            &lt;countdowntimer&gt;False&lt;/countdowntimer&gt;&#10;            &lt;correctvalue&gt;100&lt;/correctvalue&gt;&#10;            &lt;incorrectvalue&gt;0&lt;/incorrectvalue&gt;&#10;            &lt;responselimit&gt;1&lt;/responselimit&gt;&#10;            &lt;bulletstyle&gt;2&lt;/bulletstyle&gt;&#10;            &lt;answers&gt;&#10;                &lt;answer&gt;&#10;                    &lt;guid&gt;4C148B9205C2439290C2DB48DE034D66&lt;/guid&gt;&#10;                    &lt;answertext&gt;I don't care what people say The rush is worth the priceI pay I get so high when you're with meBut crash and crave you when you are away&lt;/answertext&gt;&#10;                    &lt;valuetype&gt;0&lt;/valuetype&gt;&#10;                &lt;/answer&gt;&#10;                &lt;answer&gt;&#10;                    &lt;guid&gt;1E5196753D16450D947D8DD767B117C6&lt;/guid&gt;&#10;                    &lt;answertext&gt;Give me back now my TI89Before I start to drink and whine TI30Xa calculators you make me cryIncarnation of of Jason will you ever die&lt;/answertext&gt;&#10;                    &lt;valuetype&gt;0&lt;/valuetype&gt;&#10;                &lt;/answer&gt;&#10;                &lt;answer&gt;&#10;                    &lt;guid&gt;ED3B12431B044ED097E87681FD4FF2FD&lt;/guid&gt;&#10;                    &lt;answertext&gt;TI30Xa – you make me forget the high maintenance TI89.&lt;/answertext&gt;&#10;                    &lt;valuetype&gt;0&lt;/valuetype&gt;&#10;                &lt;/answer&gt;&#10;                &lt;answer&gt;&#10;                    &lt;guid&gt;C846F5B432ED40F9A5660F05E1C89665&lt;/guid&gt;&#10;                    &lt;answertext&gt;I never thought I will fall in love again!&lt;/answertext&gt;&#10;                    &lt;valuetype&gt;0&lt;/valuetype&gt;&#10;                &lt;/answer&gt;&#10;            &lt;/answers&gt;&#10;        &lt;/multichoice&gt;&#10;    &lt;/questions&gt;&#10;&lt;/questionlist&gt;"/>
  <p:tag name="HASRESULTS" val="False"/>
  <p:tag name="LIVECHARTING" val="False"/>
  <p:tag name="AUTOOPENPOLL" val="True"/>
  <p:tag name="AUTOFORMATCHART" val="Tru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ARTTYPE" val="0"/>
  <p:tag name="TYPE" val="0"/>
  <p:tag name="NUMBERFORMAT" val="0"/>
  <p:tag name="LABELFORMAT" val="1"/>
  <p:tag name="DEFINEDCOLORS" val="3,6,10,45,32,50,13,4,9,55,1"/>
  <p:tag name="COLORTYPE" val="SCHEM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SWERBULLETS" val="1"/>
  <p:tag name="OLDNUMANSWERS" val="4"/>
  <p:tag name="TEXTLENGTH" val="371"/>
  <p:tag name="FONTSIZE" val="18"/>
  <p:tag name="BULLETTYPE" val="ppBulletAlphaUCPeriod"/>
  <p:tag name="ANSWERTEXT" val="I don't care what people say The rush is worth the priceI pay I get so high when you're with meBut crash and crave you when you are away&#10;Give me back now my TI89Before I start to drink and whine TI30Xa calculators  make me cryIncarnation of of Jason will you ever die&#10;TI30Xa – you make me forget the high maintenance TI89.&#10;I never thought I will fall in love again!"/>
  <p:tag name="ZEROBASED" val="Fals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440D860E30BB4CDC84B099AD88E38E79"/>
  <p:tag name="SLIDEORDER" val="1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VALUEFORMAT" val="0%"/>
  <p:tag name="SLIDETYPE" val="Q"/>
  <p:tag name="SLIDEGUID" val="440D860E30BB4CDC84B099AD88E38E79"/>
  <p:tag name="QUESTIONALIAS" val="The value of x that satisfies f (x)=0 is called the"/>
  <p:tag name="ANSWERSALIAS" val="root of equation f (x)=0 |smicln|root of function f (x) |smicln|zero of equation f (x)=0 |smicln|none of the above"/>
  <p:tag name="RESPONSESGATHERED" val="False"/>
  <p:tag name="ANONYMOUSTEMP" val="False"/>
  <p:tag name="VALUES" val="No Value|smicln|No Value|smicln|No Value|smicln|No Value"/>
  <p:tag name="TYPE" val="MultiChoiceSlide"/>
  <p:tag name="TPQUESTIONXML" val="﻿&lt;?xml version=&quot;1.0&quot; encoding=&quot;utf-8&quot;?&gt;&#10;&lt;questionlist&gt;&#10;    &lt;properties&gt;&#10;        &lt;guid&gt;8A4BE9CE01E64666B9B837BE89D9B5C7&lt;/guid&gt;&#10;        &lt;description /&gt;&#10;        &lt;date&gt;1/28/2014 10:11:25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E8542E80890148F1AEBFE6CD7EBB0793&lt;/guid&gt;&#10;            &lt;repollguid&gt;3DD40A509F1747F7B02E6587D286D9F2&lt;/repollguid&gt;&#10;            &lt;sourceid&gt;484E6F67A2814083A0D392D0E0F0DD13&lt;/sourceid&gt;&#10;            &lt;questiontext&gt;The value of x that satisfies f (x)=0 is called the&lt;/questiontext&gt;&#10;            &lt;showresults&gt;True&lt;/showresults&gt;&#10;            &lt;responsegrid&gt;0&lt;/responsegrid&gt;&#10;            &lt;countdowntimer&gt;False&lt;/countdowntimer&gt;&#10;            &lt;correctvalue&gt;100&lt;/correctvalue&gt;&#10;            &lt;incorrectvalue&gt;0&lt;/incorrectvalue&gt;&#10;            &lt;responselimit&gt;1&lt;/responselimit&gt;&#10;            &lt;bulletstyle&gt;0&lt;/bulletstyle&gt;&#10;            &lt;answers&gt;&#10;                &lt;answer&gt;&#10;                    &lt;guid&gt;3595CF6039FF4EB7834EB0C2A9470467&lt;/guid&gt;&#10;                    &lt;answertext&gt;root of equation f (x)=0 &lt;/answertext&gt;&#10;                    &lt;valuetype&gt;0&lt;/valuetype&gt;&#10;                &lt;/answer&gt;&#10;                &lt;answer&gt;&#10;                    &lt;guid&gt;C8BEE9D62C064897B3CCC9FDD36B5849&lt;/guid&gt;&#10;                    &lt;answertext&gt;root of function f (x) &lt;/answertext&gt;&#10;                    &lt;valuetype&gt;0&lt;/valuetype&gt;&#10;                &lt;/answer&gt;&#10;                &lt;answer&gt;&#10;                    &lt;guid&gt;0C5BC4101A714F939D1CFBF167FE1F7B&lt;/guid&gt;&#10;                    &lt;answertext&gt;zero of equation f (x)=0 &lt;/answertext&gt;&#10;                    &lt;valuetype&gt;0&lt;/valuetype&gt;&#10;                &lt;/answer&gt;&#10;                &lt;answer&gt;&#10;                    &lt;guid&gt;A55500189ECA459B94E105324D86068A&lt;/guid&gt;&#10;                    &lt;answertext&gt;none of the above&lt;/answertext&gt;&#10;                    &lt;valuetype&gt;0&lt;/valuetype&gt;&#10;                &lt;/answer&gt;&#10;            &lt;/answers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ARTTYPE" val="0"/>
  <p:tag name="TYPE" val="0"/>
  <p:tag name="DEFINEDCOLORS" val="3,6,10,45,32,50,13,4,9,55,1"/>
  <p:tag name="COLORTYPE" val="SCHEME"/>
  <p:tag name="LABELFORMAT" val="1"/>
  <p:tag name="NUMBERFORMAT" val="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SWERBULLETS" val="10"/>
  <p:tag name="TEXTLENGTH" val="93"/>
  <p:tag name="FONTSIZE" val="24"/>
  <p:tag name="BULLETTYPE" val="ppBulletAlphaUCParenBoth"/>
  <p:tag name="ANSWERTEXT" val="root of equation f (x)=0 &#10;root of function f (x) &#10;zero of equation f (x)=0 &#10;none of the above"/>
  <p:tag name="OLDNUMANSWERS" val="4"/>
  <p:tag name="ZEROBASED" val="Fals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FF0835CE18074F909E7AB166BE470C15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VALUEFORMAT" val="0%"/>
  <p:tag name="SLIDEORDER" val="3"/>
  <p:tag name="SLIDEGUID" val="08410BBE4D4048A5BD0352CC92C9B771"/>
  <p:tag name="QUESTIONALIAS" val="For a certain cubic equation, at least one of the roots is known to be a complex root.  The total number of complex roots the cubic equation has is"/>
  <p:tag name="ANSWERSALIAS" val="one|smicln| two|smicln| three|smicln|cannot be determined"/>
  <p:tag name="RESPONSESGATHERED" val="False"/>
  <p:tag name="ANONYMOUSTEMP" val="False"/>
  <p:tag name="VALUES" val="No Value|smicln|No Value|smicln|No Value|smicln|No Value"/>
  <p:tag name="TYPE" val="MultiChoiceSlide"/>
  <p:tag name="TPQUESTIONXML" val="﻿&lt;?xml version=&quot;1.0&quot; encoding=&quot;utf-8&quot;?&gt;&#10;&lt;questionlist&gt;&#10;    &lt;properties&gt;&#10;        &lt;guid&gt;B03A238107D34A7498F3C9ED9C8A8E91&lt;/guid&gt;&#10;        &lt;description /&gt;&#10;        &lt;date&gt;1/28/2014 10:11:25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5797B051249F4B37BF387B197165C5BE&lt;/guid&gt;&#10;            &lt;repollguid&gt;9608B66364C74325837FCFDB6CE5D3F8&lt;/repollguid&gt;&#10;            &lt;sourceid&gt;F6050345B6BA4E3FA2B1204B795F1184&lt;/sourceid&gt;&#10;            &lt;questiontext&gt;For a certain cubic equation, at least one of the roots is known to be a complex root.  The total number of complex roots the cubic equation has is&lt;/questiontext&gt;&#10;            &lt;showresults&gt;True&lt;/showresults&gt;&#10;            &lt;responsegrid&gt;0&lt;/responsegrid&gt;&#10;            &lt;countdowntimer&gt;False&lt;/countdowntimer&gt;&#10;            &lt;correctvalue&gt;100&lt;/correctvalue&gt;&#10;            &lt;incorrectvalue&gt;0&lt;/incorrectvalue&gt;&#10;            &lt;responselimit&gt;1&lt;/responselimit&gt;&#10;            &lt;bulletstyle&gt;0&lt;/bulletstyle&gt;&#10;            &lt;answers&gt;&#10;                &lt;answer&gt;&#10;                    &lt;guid&gt;1E632D0B958A40BBB1D5BFD3EABF2B3D&lt;/guid&gt;&#10;                    &lt;answertext&gt; one&lt;/answertext&gt;&#10;                    &lt;valuetype&gt;0&lt;/valuetype&gt;&#10;                &lt;/answer&gt;&#10;                &lt;answer&gt;&#10;                    &lt;guid&gt;4FA116EF079E4084BB3E9E346101E585&lt;/guid&gt;&#10;                    &lt;answertext&gt; two&lt;/answertext&gt;&#10;                    &lt;valuetype&gt;0&lt;/valuetype&gt;&#10;                &lt;/answer&gt;&#10;                &lt;answer&gt;&#10;                    &lt;guid&gt;30E3848E5D004CB180C384912DECAD5B&lt;/guid&gt;&#10;                    &lt;answertext&gt; three&lt;/answertext&gt;&#10;                    &lt;valuetype&gt;0&lt;/valuetype&gt;&#10;                &lt;/answer&gt;&#10;                &lt;answer&gt;&#10;                    &lt;guid&gt;1F70B01F5E2E42AFA410B0E5B5BA1FE7&lt;/guid&gt;&#10;                    &lt;answertext&gt; cannot be determined&lt;/answertext&gt;&#10;                    &lt;valuetype&gt;0&lt;/valuetype&gt;&#10;                &lt;/answer&gt;&#10;            &lt;/answers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ARTTYPE" val="0"/>
  <p:tag name="TYPE" val="0"/>
  <p:tag name="NUMBERFORMAT" val="0"/>
  <p:tag name="LABELFORMAT" val="1"/>
  <p:tag name="DEFINEDCOLORS" val="3,6,10,45,32,50,13,4,9,55,1"/>
  <p:tag name="COLORTYPE" val="SCHEM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SWERBULLETS" val="10"/>
  <p:tag name="TEXTLENGTH" val="37"/>
  <p:tag name="FONTSIZE" val="24"/>
  <p:tag name="BULLETTYPE" val="ppBulletAlphaUCParenBoth"/>
  <p:tag name="ANSWERTEXT" val="one&#10; two&#10; three&#10; cannot be determined"/>
  <p:tag name="OLDNUMANSWERS" val="4"/>
  <p:tag name="ZEROBASED" val="Fals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FF0835CE18074F909E7AB166BE470C15"/>
  <p:tag name="SLIDEID" val="FF0835CE18074F909E7AB166BE470C15"/>
  <p:tag name="SLIDEORDER" val="1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VALUEFORMAT" val="0%"/>
  <p:tag name="QUESTIONALIAS" val="A polynomial of order n has                 zeros"/>
  <p:tag name="ANSWERSALIAS" val="n -1|smicln| n|smicln| n +1|smicln| n +2"/>
  <p:tag name="RESPONSESGATHERED" val="False"/>
  <p:tag name="ANONYMOUSTEMP" val="False"/>
  <p:tag name="VALUES" val="No Value|smicln|No Value|smicln|No Value|smicln|No Value"/>
  <p:tag name="TYPE" val="MultiChoiceSlide"/>
  <p:tag name="TPQUESTIONXML" val="﻿&lt;?xml version=&quot;1.0&quot; encoding=&quot;utf-8&quot;?&gt;&#10;&lt;questionlist&gt;&#10;    &lt;properties&gt;&#10;        &lt;guid&gt;4F8E00A949F94638A050C8238C9AC498&lt;/guid&gt;&#10;        &lt;description /&gt;&#10;        &lt;date&gt;1/28/2014 10:11:25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6587354FF5A945D98F9BD7AF3B107A73&lt;/guid&gt;&#10;            &lt;repollguid&gt;80F3D9014B994EB79725635FDEAA4980&lt;/repollguid&gt;&#10;            &lt;sourceid&gt;333F8ADF33544851893920F740A3982B&lt;/sourceid&gt;&#10;            &lt;questiontext&gt;A polynomial of order n has                 zeros&lt;/questiontext&gt;&#10;            &lt;showresults&gt;True&lt;/showresults&gt;&#10;            &lt;responsegrid&gt;0&lt;/responsegrid&gt;&#10;            &lt;countdowntimer&gt;False&lt;/countdowntimer&gt;&#10;            &lt;correctvalue&gt;100&lt;/correctvalue&gt;&#10;            &lt;incorrectvalue&gt;0&lt;/incorrectvalue&gt;&#10;            &lt;responselimit&gt;1&lt;/responselimit&gt;&#10;            &lt;bulletstyle&gt;0&lt;/bulletstyle&gt;&#10;            &lt;answers&gt;&#10;                &lt;answer&gt;&#10;                    &lt;guid&gt;F98BFA2251B04922AAE9DA166FC22986&lt;/guid&gt;&#10;                    &lt;answertext&gt;n -1&lt;/answertext&gt;&#10;                    &lt;valuetype&gt;0&lt;/valuetype&gt;&#10;                &lt;/answer&gt;&#10;                &lt;answer&gt;&#10;                    &lt;guid&gt;09D6856DE83A43BDB0B5D24BF2CE989F&lt;/guid&gt;&#10;                    &lt;answertext&gt; n&lt;/answertext&gt;&#10;                    &lt;valuetype&gt;0&lt;/valuetype&gt;&#10;                &lt;/answer&gt;&#10;                &lt;answer&gt;&#10;                    &lt;guid&gt;75827E87AA2F4C92A951DE5E4ECACB12&lt;/guid&gt;&#10;                    &lt;answertext&gt; n +1&lt;/answertext&gt;&#10;                    &lt;valuetype&gt;0&lt;/valuetype&gt;&#10;                &lt;/answer&gt;&#10;                &lt;answer&gt;&#10;                    &lt;guid&gt;5DE0E95CEC49445B99C7DF0947C23915&lt;/guid&gt;&#10;                    &lt;answertext&gt; n +2&lt;/answertext&gt;&#10;                    &lt;valuetype&gt;0&lt;/valuetype&gt;&#10;                &lt;/answer&gt;&#10;            &lt;/answers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ARTTYPE" val="0"/>
  <p:tag name="TYPE" val="0"/>
  <p:tag name="NUMBERFORMAT" val="0"/>
  <p:tag name="LABELFORMAT" val="1"/>
  <p:tag name="DEFINEDCOLORS" val="3,6,10,45,32,50,13,4,9,55,1"/>
  <p:tag name="COLORTYPE" val="SCHEM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SWERBULLETS" val="10"/>
  <p:tag name="TEXTLENGTH" val="19"/>
  <p:tag name="FONTSIZE" val="24"/>
  <p:tag name="BULLETTYPE" val="ppBulletAlphaUCParenBoth"/>
  <p:tag name="ANSWERTEXT" val="n -1&#10; n&#10; n +1&#10; n +2"/>
  <p:tag name="OLDNUMANSWERS" val="4"/>
  <p:tag name="ZEROBASED" val="Fals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5374D2AEAA0E41B4B7B2C4303ECAF04B"/>
  <p:tag name="SLIDEID" val="5374D2AEAA0E41B4B7B2C4303ECAF04B"/>
  <p:tag name="SLIDEORDER" val="1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VALUEFORMAT" val="0%"/>
  <p:tag name="QUESTIONALIAS" val="The velocity of a body is given by  v (t)=5e-t+4, where t is in seconds and v is in m/s. The velocity of the body is 6 m/s at t =                    "/>
  <p:tag name="ANSWERSALIAS" val=" 0.1823 s|smicln| 0.3979 s|smicln| 0.9162 s|smicln| 1.609 s"/>
  <p:tag name="TOTALRESPONSES" val="0"/>
  <p:tag name="RESPONSESGATHERED" val="False"/>
  <p:tag name="ANONYMOUSTEMP" val="False"/>
  <p:tag name="VALUES" val="No Value|smicln|No Value|smicln|No Value|smicln|No Value"/>
  <p:tag name="TYPE" val="MultiChoiceSlide"/>
  <p:tag name="TPQUESTIONXML" val="﻿&lt;?xml version=&quot;1.0&quot; encoding=&quot;utf-8&quot;?&gt;&#10;&lt;questionlist&gt;&#10;    &lt;properties&gt;&#10;        &lt;guid&gt;3F0C9BA649374E618FC61860048FC2DD&lt;/guid&gt;&#10;        &lt;description /&gt;&#10;        &lt;date&gt;1/28/2014 10:11:25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5492013839E045CBA45A677D03B5D30B&lt;/guid&gt;&#10;            &lt;repollguid&gt;0705739F85F7462A89608CA7FA07EE69&lt;/repollguid&gt;&#10;            &lt;sourceid&gt;2E2DA3F3BFE948A2B15F3DE1FE97E220&lt;/sourceid&gt;&#10;            &lt;questiontext&gt;The velocity of a body is given by v (t)=5e-t+4, where t is in seconds and v is in m/s. The velocity of the body is 6 m/s at t =___.                    &lt;/questiontext&gt;&#10;            &lt;showresults&gt;True&lt;/showresults&gt;&#10;            &lt;responsegrid&gt;0&lt;/responsegrid&gt;&#10;            &lt;countdowntimer&gt;False&lt;/countdowntimer&gt;&#10;            &lt;correctvalue&gt;100&lt;/correctvalue&gt;&#10;            &lt;incorrectvalue&gt;0&lt;/incorrectvalue&gt;&#10;            &lt;responselimit&gt;1&lt;/responselimit&gt;&#10;            &lt;bulletstyle&gt;0&lt;/bulletstyle&gt;&#10;            &lt;answers&gt;&#10;                &lt;answer&gt;&#10;                    &lt;guid&gt;6CFF4525AC4E43578F8C4056E293C3B0&lt;/guid&gt;&#10;                    &lt;answertext&gt; 0.1823 s&lt;/answertext&gt;&#10;                    &lt;valuetype&gt;0&lt;/valuetype&gt;&#10;                &lt;/answer&gt;&#10;                &lt;answer&gt;&#10;                    &lt;guid&gt;E3F1E280925F43438A124F3E4984698F&lt;/guid&gt;&#10;                    &lt;answertext&gt; 0.3979 s&lt;/answertext&gt;&#10;                    &lt;valuetype&gt;0&lt;/valuetype&gt;&#10;                &lt;/answer&gt;&#10;                &lt;answer&gt;&#10;                    &lt;guid&gt;3876CD45A8B44E47A403245F5878631C&lt;/guid&gt;&#10;                    &lt;answertext&gt; 0.9162 s&lt;/answertext&gt;&#10;                    &lt;valuetype&gt;0&lt;/valuetype&gt;&#10;                &lt;/answer&gt;&#10;                &lt;answer&gt;&#10;                    &lt;guid&gt;A512487533C745F99CEB675BEAA02816&lt;/guid&gt;&#10;                    &lt;answertext&gt; 1.609 s&lt;/answertext&gt;&#10;                    &lt;valuetype&gt;0&lt;/valuetype&gt;&#10;                &lt;/answer&gt;&#10;            &lt;/answers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ARTTYPE" val="0"/>
  <p:tag name="TYPE" val="0"/>
  <p:tag name="DEFINEDCOLORS" val="3,6,10,45,32,50,13,4,9,55,1"/>
  <p:tag name="LABELFORMAT" val="1"/>
  <p:tag name="NUMBERFORMAT" val="0"/>
  <p:tag name="COLORTYPE" val="SCHEM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SWERBULLETS" val="10"/>
  <p:tag name="TEXTLENGTH" val="38"/>
  <p:tag name="FONTSIZE" val="24"/>
  <p:tag name="BULLETTYPE" val="ppBulletAlphaUCParenBoth"/>
  <p:tag name="ANSWERTEXT" val=" 0.1823 s&#10; 0.3979 s&#10; 0.9162 s&#10; 1.609 s"/>
  <p:tag name="OLDNUMANSWERS" val="4"/>
  <p:tag name="ZEROBASED" val="Fals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77627A0437584472AA5762D45853CE80"/>
  <p:tag name="SLIDEID" val="77627A0437584472AA5762D45853CE80"/>
  <p:tag name="SLIDEORDER" val="1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VALUEFORMAT" val="0%"/>
  <p:tag name="QUESTIONALIAS" val="Bisection method of finding roots of nonlinear equations falls under the category of a(an)             method."/>
  <p:tag name="ANSWERSALIAS" val="open|smicln| bracketing|smicln| random|smicln| graphical"/>
  <p:tag name="RESPONSESGATHERED" val="False"/>
  <p:tag name="ANONYMOUSTEMP" val="False"/>
  <p:tag name="VALUES" val="No Value|smicln|No Value|smicln|No Value|smicln|No Value"/>
  <p:tag name="TYPE" val="MultiChoiceSlide"/>
  <p:tag name="TPQUESTIONXML" val="﻿&lt;?xml version=&quot;1.0&quot; encoding=&quot;utf-8&quot;?&gt;&#10;&lt;questionlist&gt;&#10;    &lt;properties&gt;&#10;        &lt;guid&gt;0BD9A347A9A14D5DA1D94F6B7FE6FD54&lt;/guid&gt;&#10;        &lt;description /&gt;&#10;        &lt;date&gt;1/28/2014 10:11:25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662298D1FB074C7495B035C16CA8A6ED&lt;/guid&gt;&#10;            &lt;repollguid&gt;0B2F196AC37346758D35CE273AD92B96&lt;/repollguid&gt;&#10;            &lt;sourceid&gt;58E7A0E40EB0491293A88A3D397B0D30&lt;/sourceid&gt;&#10;            &lt;questiontext&gt;Bisection method of finding roots of nonlinear equations falls under the category of a (an)             method.&lt;/questiontext&gt;&#10;            &lt;showresults&gt;True&lt;/showresults&gt;&#10;            &lt;responsegrid&gt;0&lt;/responsegrid&gt;&#10;            &lt;countdowntimer&gt;False&lt;/countdowntimer&gt;&#10;            &lt;correctvalue&gt;100&lt;/correctvalue&gt;&#10;            &lt;incorrectvalue&gt;0&lt;/incorrectvalue&gt;&#10;            &lt;responselimit&gt;1&lt;/responselimit&gt;&#10;            &lt;bulletstyle&gt;0&lt;/bulletstyle&gt;&#10;            &lt;answers&gt;&#10;                &lt;answer&gt;&#10;                    &lt;guid&gt;8EFB0A13B8704C22B9A1C66EDA9BD490&lt;/guid&gt;&#10;                    &lt;answertext&gt;open&lt;/answertext&gt;&#10;                    &lt;valuetype&gt;0&lt;/valuetype&gt;&#10;                &lt;/answer&gt;&#10;                &lt;answer&gt;&#10;                    &lt;guid&gt;7A44595E9DC740BC8C9C54BDD7635C2E&lt;/guid&gt;&#10;                    &lt;answertext&gt; bracketing&lt;/answertext&gt;&#10;                    &lt;valuetype&gt;0&lt;/valuetype&gt;&#10;                &lt;/answer&gt;&#10;                &lt;answer&gt;&#10;                    &lt;guid&gt;2E408D8D5A1042D28EDF87D6DFF6D2AB&lt;/guid&gt;&#10;                    &lt;answertext&gt; random&lt;/answertext&gt;&#10;                    &lt;valuetype&gt;0&lt;/valuetype&gt;&#10;                &lt;/answer&gt;&#10;                &lt;answer&gt;&#10;                    &lt;guid&gt;099E02B34BCC4786B953FCCF310DE6F2&lt;/guid&gt;&#10;                    &lt;answertext&gt; graphical&lt;/answertext&gt;&#10;                    &lt;valuetype&gt;0&lt;/valuetype&gt;&#10;                &lt;/answer&gt;&#10;            &lt;/answers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ARTTYPE" val="0"/>
  <p:tag name="TYPE" val="0"/>
  <p:tag name="NUMBERFORMAT" val="0"/>
  <p:tag name="LABELFORMAT" val="1"/>
  <p:tag name="DEFINEDCOLORS" val="3,6,10,45,32,50,13,4,9,55,1"/>
  <p:tag name="COLORTYPE" val="SCHEM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SWERBULLETS" val="10"/>
  <p:tag name="TEXTLENGTH" val="35"/>
  <p:tag name="FONTSIZE" val="24"/>
  <p:tag name="BULLETTYPE" val="ppBulletAlphaUCParenBoth"/>
  <p:tag name="ANSWERTEXT" val="open&#10; bracketing&#10; random&#10; graphical"/>
  <p:tag name="OLDNUMANSWERS" val="4"/>
  <p:tag name="ZEROBASED" val="Fals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E0CA7A7D49EF43EC8FA9A5AD3F44DCA5"/>
  <p:tag name="SLIDEID" val="E0CA7A7D49EF43EC8FA9A5AD3F44DCA5"/>
  <p:tag name="SLIDEORDER" val="1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VALUEFORMAT" val="0%"/>
  <p:tag name="QUESTIONALIAS" val="If for a real continuous function f(x), f(a)f(b)&lt;0, then in the range [a,b] for f(x)=0, there is(are)"/>
  <p:tag name="ANSWERSALIAS" val="one root|smicln| undeterminable number of roots|smicln| no root|smicln| at least one root"/>
  <p:tag name="RESPONSESGATHERED" val="False"/>
  <p:tag name="ANONYMOUSTEMP" val="False"/>
  <p:tag name="VALUES" val="No Value|smicln|No Value|smicln|No Value|smicln|No Value"/>
  <p:tag name="TYPE" val="MultiChoiceSlide"/>
  <p:tag name="TPQUESTIONXML" val="﻿&lt;?xml version=&quot;1.0&quot; encoding=&quot;utf-8&quot;?&gt;&#10;&lt;questionlist&gt;&#10;    &lt;properties&gt;&#10;        &lt;guid&gt;18E8F4A861F448F28043B5B8C344B280&lt;/guid&gt;&#10;        &lt;description /&gt;&#10;        &lt;date&gt;1/28/2014 10:11:25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37AF1D11C7F94FB198DBD52D37EB6FC9&lt;/guid&gt;&#10;            &lt;repollguid&gt;301EF2D362394C1EAF06F83B46E8BA51&lt;/repollguid&gt;&#10;            &lt;sourceid&gt;29353B1ACE49432BA3FC70F4010B8025&lt;/sourceid&gt;&#10;            &lt;questiontext&gt;If for a real continuous function f(x),f (a) f (b)&amp;lt;0, then in the range [a,b] for f(x)=0, there is (are)&lt;/questiontext&gt;&#10;            &lt;showresults&gt;True&lt;/showresults&gt;&#10;            &lt;responsegrid&gt;0&lt;/responsegrid&gt;&#10;            &lt;countdowntimer&gt;False&lt;/countdowntimer&gt;&#10;            &lt;correctvalue&gt;100&lt;/correctvalue&gt;&#10;            &lt;incorrectvalue&gt;0&lt;/incorrectvalue&gt;&#10;            &lt;responselimit&gt;1&lt;/responselimit&gt;&#10;            &lt;bulletstyle&gt;0&lt;/bulletstyle&gt;&#10;            &lt;answers&gt;&#10;                &lt;answer&gt;&#10;                    &lt;guid&gt;85622C0205FE4BDCAFF9575858E0D8C8&lt;/guid&gt;&#10;                    &lt;answertext&gt;one root&lt;/answertext&gt;&#10;                    &lt;valuetype&gt;0&lt;/valuetype&gt;&#10;                &lt;/answer&gt;&#10;                &lt;answer&gt;&#10;                    &lt;guid&gt;309876487307486BA279482933939763&lt;/guid&gt;&#10;                    &lt;answertext&gt; undeterminable number of roots&lt;/answertext&gt;&#10;                    &lt;valuetype&gt;0&lt;/valuetype&gt;&#10;                &lt;/answer&gt;&#10;                &lt;answer&gt;&#10;                    &lt;guid&gt;3089BE740483422699E79057B1F7D2D0&lt;/guid&gt;&#10;                    &lt;answertext&gt; no root&lt;/answertext&gt;&#10;                    &lt;valuetype&gt;0&lt;/valuetype&gt;&#10;                &lt;/answer&gt;&#10;                &lt;answer&gt;&#10;                    &lt;guid&gt;3206294F7C3C4276AB6B4EE2C6316752&lt;/guid&gt;&#10;                    &lt;answertext&gt; at least one root&lt;/answertext&gt;&#10;                    &lt;valuetype&gt;0&lt;/valuetype&gt;&#10;                &lt;/answer&gt;&#10;            &lt;/answers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ARTTYPE" val="0"/>
  <p:tag name="TYPE" val="0"/>
  <p:tag name="NUMBERFORMAT" val="0"/>
  <p:tag name="LABELFORMAT" val="1"/>
  <p:tag name="DEFINEDCOLORS" val="3,6,10,45,32,50,13,4,9,55,1"/>
  <p:tag name="COLORTYPE" val="SCHEM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SWERBULLETS" val="10"/>
  <p:tag name="TEXTLENGTH" val="68"/>
  <p:tag name="FONTSIZE" val="24"/>
  <p:tag name="BULLETTYPE" val="ppBulletAlphaUCParenBoth"/>
  <p:tag name="ANSWERTEXT" val="one root&#10; undeterminable number of roots&#10; no root&#10; at least one root"/>
  <p:tag name="OLDNUMANSWERS" val="4"/>
  <p:tag name="ZEROBASED" val="Fals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5374D2AEAA0E41B4B7B2C4303ECAF04B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VALUEFORMAT" val="0%"/>
  <p:tag name="SLIDEORDER" val="2"/>
  <p:tag name="SLIDEGUID" val="B1B9F84CA5EA470DA3B74B5CFE41850C"/>
  <p:tag name="QUESTIONALIAS" val="The velocity of a body is given by  v(t)=5e-t+4, where t is in seconds and v is in m/s. The equation form needed for bisection and Newton Raphson method is"/>
  <p:tag name="ANSWERSALIAS" val="f(t)= 5e-t+4=0|smicln|f(t)= 5e-t+4=6|smicln|f(t)= 5e-t=2|smicln|f(t)= 5e-t-2=0"/>
  <p:tag name="RESPONSESGATHERED" val="False"/>
  <p:tag name="ANONYMOUSTEMP" val="False"/>
  <p:tag name="VALUES" val="No Value|smicln|No Value|smicln|No Value|smicln|No Value"/>
  <p:tag name="TYPE" val="MultiChoiceSlide"/>
  <p:tag name="TPQUESTIONXML" val="﻿&lt;?xml version=&quot;1.0&quot; encoding=&quot;utf-8&quot;?&gt;&#10;&lt;questionlist&gt;&#10;    &lt;properties&gt;&#10;        &lt;guid&gt;A80457A8D6914ACBBCEBB5D1BB39A178&lt;/guid&gt;&#10;        &lt;description /&gt;&#10;        &lt;date&gt;1/28/2014 10:11:25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0D3915B2618948539E0375EE434E6B16&lt;/guid&gt;&#10;            &lt;repollguid&gt;3E5E5A662B374E6F926B57099E856977&lt;/repollguid&gt;&#10;            &lt;sourceid&gt;320863AD62104FA2B4872AA015B17FA5&lt;/sourceid&gt;&#10;            &lt;questiontext&gt;The velocity of a body is given by v (t)=5e-t+4, where t is in seconds and v is in m/s.  We want to find the time when the velocity of the body is 6 m/s. The equation form needed for bisection and Newton-Raphson methods is&lt;/questiontext&gt;&#10;            &lt;showresults&gt;True&lt;/showresults&gt;&#10;            &lt;responsegrid&gt;0&lt;/responsegrid&gt;&#10;            &lt;countdowntimer&gt;False&lt;/countdowntimer&gt;&#10;            &lt;correctvalue&gt;100&lt;/correctvalue&gt;&#10;            &lt;incorrectvalue&gt;0&lt;/incorrectvalue&gt;&#10;            &lt;responselimit&gt;1&lt;/responselimit&gt;&#10;            &lt;bulletstyle&gt;0&lt;/bulletstyle&gt;&#10;            &lt;answers&gt;&#10;                &lt;answer&gt;&#10;                    &lt;guid&gt;23A36CEA18D24C1DAF7CAAC0651973AE&lt;/guid&gt;&#10;                    &lt;answertext&gt;f (t)= 5e-t+4=0&lt;/answertext&gt;&#10;                    &lt;valuetype&gt;0&lt;/valuetype&gt;&#10;                &lt;/answer&gt;&#10;                &lt;answer&gt;&#10;                    &lt;guid&gt;BE87378B321542D497AE8E25FA24626F&lt;/guid&gt;&#10;                    &lt;answertext&gt;f (t)= 5e-t+4=6&lt;/answertext&gt;&#10;                    &lt;valuetype&gt;0&lt;/valuetype&gt;&#10;                &lt;/answer&gt;&#10;                &lt;answer&gt;&#10;                    &lt;guid&gt;657035EB51AB43639078FE68668A561D&lt;/guid&gt;&#10;                    &lt;answertext&gt;f (t)= 5e-t=2&lt;/answertext&gt;&#10;                    &lt;valuetype&gt;0&lt;/valuetype&gt;&#10;                &lt;/answer&gt;&#10;                &lt;answer&gt;&#10;                    &lt;guid&gt;F8C1389DF8DD453AA9157322ADE00DF9&lt;/guid&gt;&#10;                    &lt;answertext&gt;f (t)= 5e-t-2=0&lt;/answertext&gt;&#10;                    &lt;valuetype&gt;0&lt;/valuetype&gt;&#10;                &lt;/answer&gt;&#10;            &lt;/answers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ARTTYPE" val="0"/>
  <p:tag name="TYPE" val="0"/>
  <p:tag name="NUMBERFORMAT" val="0"/>
  <p:tag name="LABELFORMAT" val="1"/>
  <p:tag name="DEFINEDCOLORS" val="3,6,10,45,32,50,13,4,9,55,1"/>
  <p:tag name="COLORTYPE" val="SCHEM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SWERBULLETS" val="10"/>
  <p:tag name="TEXTLENGTH" val="57"/>
  <p:tag name="FONTSIZE" val="24"/>
  <p:tag name="BULLETTYPE" val="ppBulletAlphaUCParenBoth"/>
  <p:tag name="ANSWERTEXT" val="f(t)= 5e-t+4=0&#10;f(t)= 5e-t+4=6&#10;f(t)= 5e-t=2&#10;f(t)= 5e-t-2=0"/>
  <p:tag name="OLDNUMANSWERS" val="4"/>
  <p:tag name="ZEROBASED" val="Fals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14109D0DE16344A9A0B1606D2CFF4681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VALUEFORMAT" val="0%"/>
  <p:tag name="SLIDEORDER" val="2"/>
  <p:tag name="SLIDEGUID" val="2EAD7AA102EF4AFCB72DD810F75E8238"/>
  <p:tag name="QUESTIONALIAS" val="To find the root of an equation f(x)=0, a student started using the bisection method with a valid bracket of [20,40].   The absolute true error at the end of the 2nd iteration is in the range"/>
  <p:tag name="ANSWERSALIAS" val="0 ≤ |Et|≤2.5|smicln|0 ≤ |Et| ≤ 5|smicln|0 ≤ |Et| ≤ 10|smicln|0 ≤ |Et| ≤ 20"/>
  <p:tag name="TOTALRESPONSES" val="0"/>
  <p:tag name="RESPONSESGATHERED" val="False"/>
  <p:tag name="ANONYMOUSTEMP" val="False"/>
  <p:tag name="VALUES" val="No Value|smicln|No Value|smicln|No Value|smicln|No Value"/>
  <p:tag name="TYPE" val="MultiChoiceSlide"/>
  <p:tag name="TPQUESTIONXML" val="﻿&lt;?xml version=&quot;1.0&quot; encoding=&quot;utf-8&quot;?&gt;&#10;&lt;questionlist&gt;&#10;    &lt;properties&gt;&#10;        &lt;guid&gt;32FE09CF501A46BC8575D11EE701ABEC&lt;/guid&gt;&#10;        &lt;description /&gt;&#10;        &lt;date&gt;1/28/2014 10:11:25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A34B2BB77E6246B1BCE2A98904582996&lt;/guid&gt;&#10;            &lt;repollguid&gt;DCD06E8A7B1B4C5E84A42F05BF552DD3&lt;/repollguid&gt;&#10;            &lt;sourceid&gt;21A51ED6156549E79F227459C8A0F0E4&lt;/sourceid&gt;&#10;            &lt;questiontext&gt;To find the root of an equation f (x)=0, a student started using the bisection method with a valid bracket of [20,40].   The smallest range for the absolute true error at the end of the 2nd iteration is&lt;/questiontext&gt;&#10;            &lt;showresults&gt;True&lt;/showresults&gt;&#10;            &lt;responsegrid&gt;0&lt;/responsegrid&gt;&#10;            &lt;countdowntimer&gt;False&lt;/countdowntimer&gt;&#10;            &lt;correctvalue&gt;100&lt;/correctvalue&gt;&#10;            &lt;incorrectvalue&gt;0&lt;/incorrectvalue&gt;&#10;            &lt;responselimit&gt;1&lt;/responselimit&gt;&#10;            &lt;bulletstyle&gt;0&lt;/bulletstyle&gt;&#10;            &lt;answers&gt;&#10;                &lt;answer&gt;&#10;                    &lt;guid&gt;76424024578E434990D3D684CDEA0BB5&lt;/guid&gt;&#10;                    &lt;answertext&gt;0 ≤ |Et|≤2.5&lt;/answertext&gt;&#10;                    &lt;valuetype&gt;0&lt;/valuetype&gt;&#10;                &lt;/answer&gt;&#10;                &lt;answer&gt;&#10;                    &lt;guid&gt;F6D11A83799B47BAB9E0C10927A1CA63&lt;/guid&gt;&#10;                    &lt;answertext&gt;0 ≤ |Et| ≤ 5&lt;/answertext&gt;&#10;                    &lt;valuetype&gt;0&lt;/valuetype&gt;&#10;                &lt;/answer&gt;&#10;                &lt;answer&gt;&#10;                    &lt;guid&gt;EC287C29FE8E4BA6B6FF2FECC237A9D7&lt;/guid&gt;&#10;                    &lt;answertext&gt;0 ≤ |Et| ≤ 10&lt;/answertext&gt;&#10;                    &lt;valuetype&gt;0&lt;/valuetype&gt;&#10;                &lt;/answer&gt;&#10;                &lt;answer&gt;&#10;                    &lt;guid&gt;0C040F463F03467B83E9DA6211829DB1&lt;/guid&gt;&#10;                    &lt;answertext&gt;0 ≤ |Et| ≤ 20&lt;/answertext&gt;&#10;                    &lt;valuetype&gt;0&lt;/valuetype&gt;&#10;                &lt;/answer&gt;&#10;            &lt;/answers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ARTTYPE" val="0"/>
  <p:tag name="TYPE" val="0"/>
  <p:tag name="NUMBERFORMAT" val="0"/>
  <p:tag name="LABELFORMAT" val="1"/>
  <p:tag name="DEFINEDCOLORS" val="3,6,10,45,32,50,13,4,9,55,1"/>
  <p:tag name="COLORTYPE" val="SCHEM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SWERBULLETS" val="10"/>
  <p:tag name="TEXTLENGTH" val="53"/>
  <p:tag name="FONTSIZE" val="28"/>
  <p:tag name="BULLETTYPE" val="ppBulletAlphaUCParenBoth"/>
  <p:tag name="ANSWERTEXT" val="0 ≤ |Et|≤2.5&#10;0 ≤ |Et| ≤ 5&#10;0 ≤ |Et| ≤ 10&#10;0 ≤ |Et| ≤ 20"/>
  <p:tag name="OLDNUMANSWERS" val="4"/>
  <p:tag name="ZEROBASED" val="False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14109D0DE16344A9A0B1606D2CFF4681"/>
  <p:tag name="SLIDEID" val="14109D0DE16344A9A0B1606D2CFF4681"/>
  <p:tag name="SLIDEORDER" val="1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VALUEFORMAT" val="0%"/>
  <p:tag name="QUESTIONALIAS" val="For an equation like x2=0, a root exists at x=0. The bisection method cannot be adopted to solve this equation in spite of the root existing at x=0 because the function f(x)=x2"/>
  <p:tag name="ANSWERSALIAS" val=" is a polynomial|smicln| has repeated zeros at x=0|smicln| is always non-negative|smicln| slope is zero at x=0"/>
  <p:tag name="RESPONSESGATHERED" val="False"/>
  <p:tag name="ANONYMOUSTEMP" val="False"/>
  <p:tag name="VALUES" val="No Value|smicln|No Value|smicln|No Value|smicln|No Value"/>
  <p:tag name="TYPE" val="MultiChoiceSlide"/>
  <p:tag name="TPQUESTIONXML" val="﻿&lt;?xml version=&quot;1.0&quot; encoding=&quot;utf-8&quot;?&gt;&#10;&lt;questionlist&gt;&#10;    &lt;properties&gt;&#10;        &lt;guid&gt;9DDC751F65C245639FBEF59E3FC115A4&lt;/guid&gt;&#10;        &lt;description /&gt;&#10;        &lt;date&gt;1/28/2014 10:11:25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844E8A2231EC4A6DA679CB578F2B6AA9&lt;/guid&gt;&#10;            &lt;repollguid&gt;FAFB98A6A2D549A7AA15EAF654DF807A&lt;/repollguid&gt;&#10;            &lt;sourceid&gt;3E30C6F4870D4D4EBF68B5B813235764&lt;/sourceid&gt;&#10;            &lt;questiontext&gt;For an equation like x2=0, a root exists at x=0. The bisection method cannot be adopted to solve this equation in spite of the root existing at x=0 because the function f(x)=x 2&lt;/questiontext&gt;&#10;            &lt;showresults&gt;True&lt;/showresults&gt;&#10;            &lt;responsegrid&gt;0&lt;/responsegrid&gt;&#10;            &lt;countdowntimer&gt;False&lt;/countdowntimer&gt;&#10;            &lt;correctvalue&gt;100&lt;/correctvalue&gt;&#10;            &lt;incorrectvalue&gt;0&lt;/incorrectvalue&gt;&#10;            &lt;responselimit&gt;1&lt;/responselimit&gt;&#10;            &lt;bulletstyle&gt;0&lt;/bulletstyle&gt;&#10;            &lt;answers&gt;&#10;                &lt;answer&gt;&#10;                    &lt;guid&gt;165A380737DE4344899A051A8E6D0B4E&lt;/guid&gt;&#10;                    &lt;answertext&gt; is a polynomial&lt;/answertext&gt;&#10;                    &lt;valuetype&gt;0&lt;/valuetype&gt;&#10;                &lt;/answer&gt;&#10;                &lt;answer&gt;&#10;                    &lt;guid&gt;BE18EA254527485A92C56D9229D95875&lt;/guid&gt;&#10;                    &lt;answertext&gt; has repeated zeros at x=0&lt;/answertext&gt;&#10;                    &lt;valuetype&gt;0&lt;/valuetype&gt;&#10;                &lt;/answer&gt;&#10;                &lt;answer&gt;&#10;                    &lt;guid&gt;DAF61C0A833A4A229EC39AE400BDE100&lt;/guid&gt;&#10;                    &lt;answertext&gt; is always non-negative&lt;/answertext&gt;&#10;                    &lt;valuetype&gt;0&lt;/valuetype&gt;&#10;                &lt;/answer&gt;&#10;                &lt;answer&gt;&#10;                    &lt;guid&gt;20E7FBBEB21B4F09BF0E3EF77DAFF2AB&lt;/guid&gt;&#10;                    &lt;answertext&gt; slope is zero at x=0&lt;/answertext&gt;&#10;                    &lt;valuetype&gt;0&lt;/valuetype&gt;&#10;                &lt;/answer&gt;&#10;            &lt;/answers&gt;&#10;        &lt;/multichoice&gt;&#10;    &lt;/questions&gt;&#10;&lt;/questionlist&gt;"/>
  <p:tag name="HASRESULTS" val="False"/>
  <p:tag name="AUTOOPENPOLL" val="True"/>
  <p:tag name="AUTOFORMATCHART" val="True"/>
  <p:tag name="LIVECHARTING" val="Fals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ARTTYPE" val="0"/>
  <p:tag name="TYPE" val="0"/>
  <p:tag name="NUMBERFORMAT" val="0"/>
  <p:tag name="LABELFORMAT" val="1"/>
  <p:tag name="DEFINEDCOLORS" val="3,6,10,45,32,50,13,4,9,55,1"/>
  <p:tag name="COLORTYPE" val="SCHEM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SWERBULLETS" val="10"/>
  <p:tag name="TEXTLENGTH" val="89"/>
  <p:tag name="FONTSIZE" val="28"/>
  <p:tag name="BULLETTYPE" val="ppBulletAlphaUCParenBoth"/>
  <p:tag name="ANSWERTEXT" val=" is a polynomial&#10; has repeated zeros at x=0&#10; is always non-negative&#10; slope is zero at x=0"/>
  <p:tag name="OLDNUMANSWERS" val="4"/>
  <p:tag name="ZEROBASED" val="Fals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11E5E1A604D9485886D8A6ADF0001E6C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VALUEFORMAT" val="0%"/>
  <p:tag name="QUESTIONALIAS" val="Newton-Raphson method of finding roots of nonlinear equations falls under the category               method."/>
  <p:tag name="ANSWERSALIAS" val="bracketing|smicln| open|smicln| random|smicln| graphical"/>
  <p:tag name="TOTALRESPONSES" val="0"/>
  <p:tag name="RESPONSESGATHERED" val="False"/>
  <p:tag name="ANONYMOUSTEMP" val="False"/>
  <p:tag name="SLIDEORDER" val="2"/>
  <p:tag name="SLIDEGUID" val="8D5FFF510C124782BEDC86C07CBED0EE"/>
  <p:tag name="VALUES" val="No Value|smicln|No Value|smicln|No Value|smicln|No Value"/>
  <p:tag name="TYPE" val="MultiChoiceSlide"/>
  <p:tag name="TPQUESTIONXML" val="﻿&lt;?xml version=&quot;1.0&quot; encoding=&quot;utf-8&quot;?&gt;&#10;&lt;questionlist&gt;&#10;    &lt;properties&gt;&#10;        &lt;guid&gt;01628BA7EDD34589AF2B1390CB01DA67&lt;/guid&gt;&#10;        &lt;description /&gt;&#10;        &lt;date&gt;1/28/2014 10:11:25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08B4B26D1D3F42739129177D691341AF&lt;/guid&gt;&#10;            &lt;repollguid&gt;441A7BC0BE7142EA910327AB87A2BC76&lt;/repollguid&gt;&#10;            &lt;sourceid&gt;0E3DDA3636824B64BF606F88E4CAE9C6&lt;/sourceid&gt;&#10;            &lt;questiontext&gt;Newton-Raphson method of finding roots of nonlinear equations falls under the category of  __________ method.&lt;/questiontext&gt;&#10;            &lt;showresults&gt;True&lt;/showresults&gt;&#10;            &lt;responsegrid&gt;0&lt;/responsegrid&gt;&#10;            &lt;countdowntimer&gt;False&lt;/countdowntimer&gt;&#10;            &lt;correctvalue&gt;100&lt;/correctvalue&gt;&#10;            &lt;incorrectvalue&gt;0&lt;/incorrectvalue&gt;&#10;            &lt;responselimit&gt;1&lt;/responselimit&gt;&#10;            &lt;bulletstyle&gt;0&lt;/bulletstyle&gt;&#10;            &lt;answers&gt;&#10;                &lt;answer&gt;&#10;                    &lt;guid&gt;BB3FAE36026149A48026C9144FF503D6&lt;/guid&gt;&#10;                    &lt;answertext&gt;bracketing&lt;/answertext&gt;&#10;                    &lt;valuetype&gt;0&lt;/valuetype&gt;&#10;                &lt;/answer&gt;&#10;                &lt;answer&gt;&#10;                    &lt;guid&gt;C175A3EBB0374526BCD01A0556003E4E&lt;/guid&gt;&#10;                    &lt;answertext&gt; open&lt;/answertext&gt;&#10;                    &lt;valuetype&gt;0&lt;/valuetype&gt;&#10;                &lt;/answer&gt;&#10;                &lt;answer&gt;&#10;                    &lt;guid&gt;9070FECC92B54AE5A80DAF76FBDBA63F&lt;/guid&gt;&#10;                    &lt;answertext&gt; random&lt;/answertext&gt;&#10;                    &lt;valuetype&gt;0&lt;/valuetype&gt;&#10;                &lt;/answer&gt;&#10;                &lt;answer&gt;&#10;                    &lt;guid&gt;D813716571F44967AF0389D5E5E1EBC9&lt;/guid&gt;&#10;                    &lt;answertext&gt; graphical&lt;/answertext&gt;&#10;                    &lt;valuetype&gt;0&lt;/valuetype&gt;&#10;                &lt;/answer&gt;&#10;            &lt;/answers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ARTTYPE" val="0"/>
  <p:tag name="TYPE" val="0"/>
  <p:tag name="NUMBERFORMAT" val="0"/>
  <p:tag name="LABELFORMAT" val="1"/>
  <p:tag name="DEFINEDCOLORS" val="3,6,10,45,32,50,13,4,9,55,1"/>
  <p:tag name="COLORTYPE" val="SCHEME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SWERBULLETS" val="10"/>
  <p:tag name="TEXTLENGTH" val="35"/>
  <p:tag name="FONTSIZE" val="24"/>
  <p:tag name="BULLETTYPE" val="ppBulletAlphaUCParenBoth"/>
  <p:tag name="ANSWERTEXT" val="bracketing&#10; open&#10; random&#10; graphical"/>
  <p:tag name="OLDNUMANSWERS" val="4"/>
  <p:tag name="ZEROBASED" val="False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E35FF836B448F9AD3D33C298B80C7D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VALUEFORMAT" val="0%"/>
  <p:tag name="QUESTIONALIAS" val="The root of equation f(x)=0 is found by using newton-Raphson method. The initial estimate of the root is xo=3, f(3)=5. The angle the tangent to the function f(x) makes at x=3 is 57o. The next estimate of the root, x1 most nearly is"/>
  <p:tag name="ANSWERSALIAS" val="-3.2470|smicln| -0.2470|smicln| 3.2470|smicln| 6.2470"/>
  <p:tag name="TOTALRESPONSES" val="0"/>
  <p:tag name="RESPONSESGATHERED" val="False"/>
  <p:tag name="ANONYMOUSTEMP" val="False"/>
  <p:tag name="SLIDEORDER" val="3"/>
  <p:tag name="SLIDEGUID" val="AC470CEA4F3E4914A16D4B80030B6E25"/>
  <p:tag name="VALUES" val="No Value|smicln|No Value|smicln|No Value|smicln|No Value"/>
  <p:tag name="TYPE" val="MultiChoiceSlide"/>
  <p:tag name="HASRESULTS" val="False"/>
  <p:tag name="LIVECHARTING" val="False"/>
  <p:tag name="AUTOOPENPOLL" val="True"/>
  <p:tag name="AUTOFORMATCHART" val="True"/>
  <p:tag name="TPQUESTIONXML" val="﻿&lt;?xml version=&quot;1.0&quot; encoding=&quot;utf-8&quot;?&gt;&#10;&lt;questionlist&gt;&#10;    &lt;properties&gt;&#10;        &lt;guid&gt;BAFF6FC165DB4E808C0FC9F4EA295379&lt;/guid&gt;&#10;        &lt;description /&gt;&#10;        &lt;date&gt;1/28/2014 10:11:25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3CCA4A4DD8DA410ABF7EC71176100641&lt;/guid&gt;&#10;            &lt;repollguid&gt;DF54606B3FA74111A75E5C60F30807DD&lt;/repollguid&gt;&#10;            &lt;sourceid&gt;E7E7E0C33CC74C82933943D43C1F83A3&lt;/sourceid&gt;&#10;            &lt;questiontext&gt;The root of equation f (x)=0 is found by using Newton-Raphson method. The initial estimate of the root is xo=3, f (3)=5. The angle the tangent to the function f (x) at x=3 makes with the x-axis is 57o. The next estimate of the root, x1 most nearly is&lt;/questiontext&gt;&#10;            &lt;showresults&gt;True&lt;/showresults&gt;&#10;            &lt;responsegrid&gt;0&lt;/responsegrid&gt;&#10;            &lt;countdowntimer&gt;False&lt;/countdowntimer&gt;&#10;            &lt;correctvalue&gt;100&lt;/correctvalue&gt;&#10;            &lt;incorrectvalue&gt;0&lt;/incorrectvalue&gt;&#10;            &lt;responselimit&gt;1&lt;/responselimit&gt;&#10;            &lt;bulletstyle&gt;0&lt;/bulletstyle&gt;&#10;            &lt;answers&gt;&#10;                &lt;answer&gt;&#10;                    &lt;guid&gt;D51CB2181CFB47E687EF44D5D7CDD0AD&lt;/guid&gt;&#10;                    &lt;answertext&gt;-3.2470&lt;/answertext&gt;&#10;                    &lt;valuetype&gt;0&lt;/valuetype&gt;&#10;                &lt;/answer&gt;&#10;                &lt;answer&gt;&#10;                    &lt;guid&gt;5BA6AB1A3C5C4FBF92C647BB88336B17&lt;/guid&gt;&#10;                    &lt;answertext&gt; -0.2470&lt;/answertext&gt;&#10;                    &lt;valuetype&gt;0&lt;/valuetype&gt;&#10;                &lt;/answer&gt;&#10;                &lt;answer&gt;&#10;                    &lt;guid&gt;419F689C81544CF58B6CA22A5652415A&lt;/guid&gt;&#10;                    &lt;answertext&gt; 3.2470&lt;/answertext&gt;&#10;                    &lt;valuetype&gt;0&lt;/valuetype&gt;&#10;                &lt;/answer&gt;&#10;                &lt;answer&gt;&#10;                    &lt;guid&gt;1982F4FF8BCF4F4FB74BA70CB0C75D01&lt;/guid&gt;&#10;                    &lt;answertext&gt; 6.2470&lt;/answertext&gt;&#10;                    &lt;valuetype&gt;0&lt;/valuetype&gt;&#10;                &lt;/answer&gt;&#10;            &lt;/answers&gt;&#10;        &lt;/multichoice&gt;&#10;    &lt;/questions&gt;&#10;&lt;/questionlist&gt;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ARTTYPE" val="0"/>
  <p:tag name="TYPE" val="0"/>
  <p:tag name="DEFINEDCOLORS" val="3,6,10,45,32,50,13,4,9,55,1"/>
  <p:tag name="COLORTYPE" val="SCHEME"/>
  <p:tag name="LABELFORMAT" val="1"/>
  <p:tag name="NUMBERFORMAT" val="0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SWERBULLETS" val="10"/>
  <p:tag name="TEXTLENGTH" val="32"/>
  <p:tag name="FONTSIZE" val="24"/>
  <p:tag name="BULLETTYPE" val="ppBulletAlphaUCParenBoth"/>
  <p:tag name="ANSWERTEXT" val="-3.2470&#10; -0.2470&#10; 3.2470&#10; 6.2470"/>
  <p:tag name="OLDNUMANSWERS" val="4"/>
  <p:tag name="ZEROBASED" val="False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440D860E30BB4CDC84B099AD88E38E79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VALUEFORMAT" val="0%"/>
  <p:tag name="ANSWERSALIAS" val="(A) |smicln|(B) |smicln|(C) |smicln|(D)  "/>
  <p:tag name="TOTALRESPONSES" val="0"/>
  <p:tag name="RESPONSESGATHERED" val="False"/>
  <p:tag name="ANONYMOUSTEMP" val="False"/>
  <p:tag name="QUESTIONALIAS" val="The Newton-Raphson method formula for finding the square root of a real number R from the equation x2-R=0 is,"/>
  <p:tag name="SLIDEORDER" val="3"/>
  <p:tag name="SLIDEGUID" val="B65B137C3A114B299FCA2257B6F5DD46"/>
  <p:tag name="VALUES" val="No Value|smicln|No Value|smicln|No Value|smicln|No Value"/>
  <p:tag name="TYPE" val="MultiChoiceSlide"/>
  <p:tag name="TPQUESTIONXML" val="﻿&lt;?xml version=&quot;1.0&quot; encoding=&quot;utf-8&quot;?&gt;&#10;&lt;questionlist&gt;&#10;    &lt;properties&gt;&#10;        &lt;guid&gt;BB27AD4D8E4C43BE857452025F1B3FEB&lt;/guid&gt;&#10;        &lt;description /&gt;&#10;        &lt;date&gt;1/28/2014 10:11:25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22A6E177A0B8404DB8B432659AE3DAB2&lt;/guid&gt;&#10;            &lt;repollguid&gt;97BA86F6382B40D29506E74F56D67C04&lt;/repollguid&gt;&#10;            &lt;sourceid&gt;3EC322CF2F96477D888CD2E5772473C3&lt;/sourceid&gt;&#10;            &lt;questiontext&gt;The Newton-Raphson method formula for finding the square root of a real number R from the equation x2-R=0 is,&lt;/questiontext&gt;&#10;            &lt;showresults&gt;True&lt;/showresults&gt;&#10;            &lt;responsegrid&gt;0&lt;/responsegrid&gt;&#10;            &lt;countdowntimer&gt;False&lt;/countdowntimer&gt;&#10;            &lt;correctvalue&gt;100&lt;/correctvalue&gt;&#10;            &lt;incorrectvalue&gt;0&lt;/incorrectvalue&gt;&#10;            &lt;responselimit&gt;1&lt;/responselimit&gt;&#10;            &lt;bulletstyle&gt;0&lt;/bulletstyle&gt;&#10;            &lt;answers&gt;&#10;                &lt;answer&gt;&#10;                    &lt;guid&gt;B557AD97519E4EAEB28839B6B89336B6&lt;/guid&gt;&#10;                    &lt;answertext&gt; &lt;/answertext&gt;&#10;                    &lt;valuetype&gt;0&lt;/valuetype&gt;&#10;                &lt;/answer&gt;&#10;                &lt;answer&gt;&#10;                    &lt;guid&gt;C399EA95CC66420997EC5134A51B3714&lt;/guid&gt;&#10;                    &lt;answertext&gt; &lt;/answertext&gt;&#10;                    &lt;valuetype&gt;0&lt;/valuetype&gt;&#10;                &lt;/answer&gt;&#10;                &lt;answer&gt;&#10;                    &lt;guid&gt;284CFFD2DE7D41CB858214DE15D25333&lt;/guid&gt;&#10;                    &lt;answertext&gt; &lt;/answertext&gt;&#10;                    &lt;valuetype&gt;0&lt;/valuetype&gt;&#10;                &lt;/answer&gt;&#10;                &lt;answer&gt;&#10;                    &lt;guid&gt;78F562106A604FE6A5A6609DDF667433&lt;/guid&gt;&#10;                    &lt;answertext&gt; &lt;/answertext&gt;&#10;                    &lt;valuetype&gt;0&lt;/valuetype&gt;&#10;                &lt;/answer&gt;&#10;            &lt;/answers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ARTTYPE" val="0"/>
  <p:tag name="TYPE" val="0"/>
  <p:tag name="DEFINEDCOLORS" val="3,6,10,45,32,50,13,4,9,55,1"/>
  <p:tag name="NUMBERFORMAT" val="0"/>
  <p:tag name="LABELFORMAT" val="1"/>
  <p:tag name="COLORTYPE" val="SCHEME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3692</TotalTime>
  <Words>1484</Words>
  <Application>Microsoft Office PowerPoint</Application>
  <PresentationFormat>On-screen Show (4:3)</PresentationFormat>
  <Paragraphs>179</Paragraphs>
  <Slides>34</Slides>
  <Notes>30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34</vt:i4>
      </vt:variant>
    </vt:vector>
  </HeadingPairs>
  <TitlesOfParts>
    <vt:vector size="43" baseType="lpstr">
      <vt:lpstr>Arial</vt:lpstr>
      <vt:lpstr>Cambria Math</vt:lpstr>
      <vt:lpstr>Tahoma</vt:lpstr>
      <vt:lpstr>Times New Roman</vt:lpstr>
      <vt:lpstr>Wingdings</vt:lpstr>
      <vt:lpstr>Default Design</vt:lpstr>
      <vt:lpstr>Chart</vt:lpstr>
      <vt:lpstr>Equation.3</vt:lpstr>
      <vt:lpstr>Bitmap Image</vt:lpstr>
      <vt:lpstr>      Nonlinear Equations  Your nonlinearity confuses me      </vt:lpstr>
      <vt:lpstr>For the trunnion-hub problem  discussed on first day of class where we were seeking contraction of 0.015″, did the trunnion shrink enough when dipped in dry-ice/alcohol mixture?</vt:lpstr>
      <vt:lpstr>Example – Mechanical Engineering</vt:lpstr>
      <vt:lpstr>Finding The Temperature of the Fluid</vt:lpstr>
      <vt:lpstr>Finding The Temperature of the Fluid</vt:lpstr>
      <vt:lpstr>How tall can a vertical mast be</vt:lpstr>
      <vt:lpstr>Nonlinear Equations (Background)</vt:lpstr>
      <vt:lpstr>How many real roots can a nonlinear equation have?</vt:lpstr>
      <vt:lpstr>How many real roots can a nonlinear equation have?</vt:lpstr>
      <vt:lpstr>How many real roots can a nonlinear equation have?</vt:lpstr>
      <vt:lpstr>How many real roots can a nonlinear equation have?</vt:lpstr>
      <vt:lpstr>PowerPoint Presentation</vt:lpstr>
      <vt:lpstr>  END    http://nm.MathForCollege.com  Numerical Methods for the STEM undergraduate</vt:lpstr>
      <vt:lpstr>PowerPoint Presentation</vt:lpstr>
      <vt:lpstr>PowerPoint Presentation</vt:lpstr>
      <vt:lpstr>This is what you have been saying about your TI-30Xa</vt:lpstr>
      <vt:lpstr>Example – General Engineering</vt:lpstr>
      <vt:lpstr>The value of x that satisfies f (x)=0 is called the</vt:lpstr>
      <vt:lpstr>For a certain cubic equation, at least one of the roots is known to be a complex root.  The total number of complex roots the cubic equation has is</vt:lpstr>
      <vt:lpstr>A polynomial of order n has                 zeros</vt:lpstr>
      <vt:lpstr>The velocity of a body is given by  v (t)=5e-t+4, where t is in seconds and v is in m/s. The velocity of the body is 6 m/s at t =___.                    </vt:lpstr>
      <vt:lpstr>  END    </vt:lpstr>
      <vt:lpstr>Bisection Method </vt:lpstr>
      <vt:lpstr>Bisection method of finding roots of nonlinear equations falls under the category of a (an)             method.</vt:lpstr>
      <vt:lpstr>If for a real continuous function f(x), f (a) f (b)&lt;0, then in the range [a,b] for f(x)=0, there is (are)</vt:lpstr>
      <vt:lpstr>The velocity of a body is given by v (t)=5e-t+4, where t is in seconds and v is in m/s.  We want to find the time when the velocity of the body is 6 m/s. The equation form needed for bisection and Newton-Raphson methods is</vt:lpstr>
      <vt:lpstr>To find the root of an equation f (x)=0, a student started using the bisection method with a valid bracket of [20,40].   The smallest range for the absolute true error at the end of the 2nd iteration is</vt:lpstr>
      <vt:lpstr>For an equation like x2=0, a root exists at x=0. The bisection method cannot be adopted to solve this equation in spite of the root existing at x=0 because the function f(x)=x 2</vt:lpstr>
      <vt:lpstr>  END    </vt:lpstr>
      <vt:lpstr>Newton Raphson Method    </vt:lpstr>
      <vt:lpstr>Newton-Raphson method of finding roots of nonlinear equations falls under the category of  __________ method.</vt:lpstr>
      <vt:lpstr>The root of equation f (x)=0 is found by using Newton-Raphson method.  The initial estimate of the root is xo=3, f (3)=5.  The angle the tangent to the function f (x) at x=3 makes with the x-axis is 57o.  The next estimate of the root, x1 most nearly is</vt:lpstr>
      <vt:lpstr>The Newton-Raphson method formula for finding the square root of a real number R from the equation x2-R=0 is,</vt:lpstr>
      <vt:lpstr>  END    http://numericalmethods.eng.usf.edu Numerical Methods for the STEM undergraduate</vt:lpstr>
    </vt:vector>
  </TitlesOfParts>
  <Company>Engineering Computing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</dc:title>
  <dc:creator>Autar Kaw</dc:creator>
  <cp:lastModifiedBy>Autar Kaw</cp:lastModifiedBy>
  <cp:revision>136</cp:revision>
  <cp:lastPrinted>2019-09-14T13:50:12Z</cp:lastPrinted>
  <dcterms:created xsi:type="dcterms:W3CDTF">2008-01-18T00:25:06Z</dcterms:created>
  <dcterms:modified xsi:type="dcterms:W3CDTF">2021-02-02T02:45:38Z</dcterms:modified>
</cp:coreProperties>
</file>