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notesSlides/notesSlide6.xml" ContentType="application/vnd.openxmlformats-officedocument.presentationml.notesSlide+xml"/>
  <Override PartName="/ppt/tags/tag9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84" r:id="rId2"/>
    <p:sldId id="336" r:id="rId3"/>
    <p:sldId id="333" r:id="rId4"/>
    <p:sldId id="320" r:id="rId5"/>
    <p:sldId id="324" r:id="rId6"/>
    <p:sldId id="323" r:id="rId7"/>
    <p:sldId id="322" r:id="rId8"/>
  </p:sldIdLst>
  <p:sldSz cx="9144000" cy="6858000" type="screen4x3"/>
  <p:notesSz cx="9601200" cy="7315200"/>
  <p:custDataLst>
    <p:tags r:id="rId11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>
            <a:extLst>
              <a:ext uri="{FF2B5EF4-FFF2-40B4-BE49-F238E27FC236}">
                <a16:creationId xmlns:a16="http://schemas.microsoft.com/office/drawing/2014/main" id="{44B72015-741E-4951-9AAD-B5C53426621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9747" name="Rectangle 3">
            <a:extLst>
              <a:ext uri="{FF2B5EF4-FFF2-40B4-BE49-F238E27FC236}">
                <a16:creationId xmlns:a16="http://schemas.microsoft.com/office/drawing/2014/main" id="{16B85B15-B503-4A3B-8DB6-3E2AE300047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38775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9748" name="Rectangle 4">
            <a:extLst>
              <a:ext uri="{FF2B5EF4-FFF2-40B4-BE49-F238E27FC236}">
                <a16:creationId xmlns:a16="http://schemas.microsoft.com/office/drawing/2014/main" id="{C213BBD4-3733-4761-BD51-126B860E253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9749" name="Rectangle 5">
            <a:extLst>
              <a:ext uri="{FF2B5EF4-FFF2-40B4-BE49-F238E27FC236}">
                <a16:creationId xmlns:a16="http://schemas.microsoft.com/office/drawing/2014/main" id="{498CAA0E-47E8-4439-93DB-3B0B8A5DBE91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2E33F380-6926-49C2-A6E8-DEB76697A1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2C1E2EF7-1ADE-42E0-A187-DFD4BCA3EB6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810422E5-45B6-4F40-8228-BAA0E0DE103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438775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D585B782-84F1-43F8-BB5C-CF209B4E39D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71688AFA-00C9-4F07-8061-E0ABA7321A7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1B3D8829-F254-4F24-9FB2-7E990D87C65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12B527C1-1514-4A7A-9374-8E6CDDEEA1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B159BC78-F7B3-4C5A-B77B-49F787AF9BF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0348889B-D160-42C8-A737-E1DC4E6E43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D045809-C620-408F-92D7-188FAAF66145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03880000-43EA-4F47-B4CF-B287EA87B9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A2D1C7B9-D7EE-4748-A885-0BE138AAA0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30B987D9-A4CA-4F10-83D2-4CD0073361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05BAEFC-F441-4816-9B6F-5EA970F96F24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CBC430A9-0BC7-4F2D-B3AE-4D10016C35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CC80169F-5D29-4161-93CB-CDDB728894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>
            <a:extLst>
              <a:ext uri="{FF2B5EF4-FFF2-40B4-BE49-F238E27FC236}">
                <a16:creationId xmlns:a16="http://schemas.microsoft.com/office/drawing/2014/main" id="{54E9DC23-3F58-4820-AF71-AE873FC9D1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>
            <a:extLst>
              <a:ext uri="{FF2B5EF4-FFF2-40B4-BE49-F238E27FC236}">
                <a16:creationId xmlns:a16="http://schemas.microsoft.com/office/drawing/2014/main" id="{4931CEA4-5BA4-42FF-B3AD-B25EC23B4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9460" name="Slide Number Placeholder 3">
            <a:extLst>
              <a:ext uri="{FF2B5EF4-FFF2-40B4-BE49-F238E27FC236}">
                <a16:creationId xmlns:a16="http://schemas.microsoft.com/office/drawing/2014/main" id="{853AE8FF-0B63-4D7E-B769-DC1848AD47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C5EA31B-EA55-4758-81BD-90C2D14E721C}" type="slidenum">
              <a:rPr lang="en-US" altLang="en-US"/>
              <a:pPr/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>
            <a:extLst>
              <a:ext uri="{FF2B5EF4-FFF2-40B4-BE49-F238E27FC236}">
                <a16:creationId xmlns:a16="http://schemas.microsoft.com/office/drawing/2014/main" id="{01913904-D7DA-48A5-8F86-2C40BDF600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>
            <a:extLst>
              <a:ext uri="{FF2B5EF4-FFF2-40B4-BE49-F238E27FC236}">
                <a16:creationId xmlns:a16="http://schemas.microsoft.com/office/drawing/2014/main" id="{96F87E1F-7974-4AA9-96FE-8C3C4F897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FB412F50-1844-4B2E-AD8D-642D0EC2BE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29EA610-BD1E-4CEA-BCB8-EFBA1A8161E7}" type="slidenum">
              <a:rPr lang="en-US" altLang="en-US"/>
              <a:pPr/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>
            <a:extLst>
              <a:ext uri="{FF2B5EF4-FFF2-40B4-BE49-F238E27FC236}">
                <a16:creationId xmlns:a16="http://schemas.microsoft.com/office/drawing/2014/main" id="{CB25CF53-7BF9-4B96-B4C5-F56679A9A5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>
            <a:extLst>
              <a:ext uri="{FF2B5EF4-FFF2-40B4-BE49-F238E27FC236}">
                <a16:creationId xmlns:a16="http://schemas.microsoft.com/office/drawing/2014/main" id="{72615913-7B28-499D-AEFC-2C4EB1CB9D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EBD511AD-4307-4E3B-98A5-BBDB2A9B54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3EA5BCD-048F-4B5C-A351-8252A3B169D4}" type="slidenum">
              <a:rPr lang="en-US" altLang="en-US"/>
              <a:pPr/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14E380DD-D461-4745-BDA8-C745942185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09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09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09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09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A605E7E-B6FC-479B-A487-98A47DD17B3B}" type="slidenum">
              <a:rPr lang="en-US" altLang="en-US" sz="2500">
                <a:latin typeface="Tahoma" panose="020B0604030504040204" pitchFamily="34" charset="0"/>
              </a:rPr>
              <a:pPr/>
              <a:t>6</a:t>
            </a:fld>
            <a:endParaRPr lang="en-US" altLang="en-US" sz="2500">
              <a:latin typeface="Tahoma" panose="020B060403050404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0459C76E-55D4-4AE8-8FAC-FD983C0BBF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C79C81A6-79B0-4251-A1B2-0662C6E176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>
            <a:extLst>
              <a:ext uri="{FF2B5EF4-FFF2-40B4-BE49-F238E27FC236}">
                <a16:creationId xmlns:a16="http://schemas.microsoft.com/office/drawing/2014/main" id="{A0F1A9FF-9CE6-4A37-9A4A-AA92E709B8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>
            <a:extLst>
              <a:ext uri="{FF2B5EF4-FFF2-40B4-BE49-F238E27FC236}">
                <a16:creationId xmlns:a16="http://schemas.microsoft.com/office/drawing/2014/main" id="{B920F516-ACAC-4CD4-B77B-96405B10D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7652" name="Slide Number Placeholder 3">
            <a:extLst>
              <a:ext uri="{FF2B5EF4-FFF2-40B4-BE49-F238E27FC236}">
                <a16:creationId xmlns:a16="http://schemas.microsoft.com/office/drawing/2014/main" id="{260EE01E-B85E-4870-8D49-54FFF101B3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3BF0CFD-F7C9-4820-A754-F7ABA0EF4299}" type="slidenum">
              <a:rPr lang="en-US" altLang="en-US"/>
              <a:pPr/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latin typeface="Times New Roman" pitchFamily="18" charset="0"/>
                <a:cs typeface="Times New Roman" pitchFamily="18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90FB013-8709-48AD-95EA-0F408A5CAD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E298C23-DEAA-47F5-8C5E-020E909B0E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44190B5-96A1-4F22-AA1D-3380DDD93F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C2D31D-1548-4201-8938-C762036731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9575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  <a:lvl2pPr>
              <a:defRPr>
                <a:latin typeface="Times New Roman" pitchFamily="18" charset="0"/>
                <a:cs typeface="Times New Roman" pitchFamily="18" charset="0"/>
              </a:defRPr>
            </a:lvl2pPr>
            <a:lvl3pPr>
              <a:defRPr>
                <a:latin typeface="Times New Roman" pitchFamily="18" charset="0"/>
                <a:cs typeface="Times New Roman" pitchFamily="18" charset="0"/>
              </a:defRPr>
            </a:lvl3pPr>
            <a:lvl4pPr>
              <a:defRPr>
                <a:latin typeface="Times New Roman" pitchFamily="18" charset="0"/>
                <a:cs typeface="Times New Roman" pitchFamily="18" charset="0"/>
              </a:defRPr>
            </a:lvl4pPr>
            <a:lvl5pPr>
              <a:defRPr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50E7302-D3C9-44D2-8B1C-C602E4CEE4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779B0E4-AF42-49E3-BE37-1BB59CE658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D19D9B5-A13C-4874-950E-5CCFA6EC1B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0D345E-0528-4881-8A03-0A3D7B0A2B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5523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549CB47-7EB4-4CF0-81F0-FFB1C40283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85C4FC6-B33F-4A13-A68C-6D6C2FC51D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8889459-24BA-4EF6-8C7F-487DC4CD8A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55AFB0-BAA6-49A4-AA9C-44AAD38A3F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1795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7B6429-9E9F-42AD-BAE3-3222DF2717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17F42B-E69E-4B52-9F41-DA1674AC5F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0C6C0E3-1E49-4D0C-8B33-E792FD0592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7EC5B5-6CDF-4A9E-8031-72F1EF1899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1963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A1357AF-C3F3-4397-9370-479931D8D8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164DF6E-FAA8-4D42-A622-AA1C9D66FD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36DB1FD-7205-4D06-8010-16369F8161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31E37D-58C2-4C14-BAA8-120E3AB8638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1573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17E65B0-484E-45F9-8927-F1D4EB36658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5F2D849-508B-4558-AE9A-8514B45A2D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5D4D16C-0864-42ED-B170-6E66A22503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05D18D-F634-4D11-81B1-564A36AF33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376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A736FE0-724D-403A-ADE8-69CBDEE61E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E694101-B493-41CB-9217-8ED76D11C1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59C95C7-502D-4EA9-B8E3-15E1063DE8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923018-C408-4651-A00E-E1836385945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128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F0403F-6116-4D70-AC39-D49B3E7469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C781B1-BAA5-44B8-B777-9946C0248C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D7D122-8453-4958-91B9-8388EECEEE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EDF794-75D8-4CE1-8A36-3F6C0CE4B9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897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F6866F-22FA-4ABD-BF09-FA25C217F8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39D66E-820C-48A2-BEF5-ECE66FE7CB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E250F1-854E-4983-8FE9-A10E3FD74C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090DC1-807F-48CE-BD9D-742ADD2D1F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7795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2769D4E-8897-49E3-B699-62799BBF78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FD163E2-75D6-4B6A-93D7-6DB9F44F28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FA3C153-7B1F-40F4-960C-4AB642A535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63C1E-5BAA-46D6-ACC9-FA3D8DDA40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6590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E1990E2-2D5B-4970-BA65-58FAFD1EF2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DA2E575-AE59-40F5-82A1-05864FDEC8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9A69FCD-1CB5-4933-B1EE-BC566BC55F3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14F8D9-A0A4-4376-BC7F-A81431EE68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38423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D287F2A4-11E0-459C-ACA7-92C70DD4603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2D38A237-B39A-497B-846F-683F970EC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CBC40B95-94BE-482D-8032-C6EF926928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B2F60F-72AB-4622-BD5C-01C9112052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54759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1B5551-3478-41B0-8063-411DC194CD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421B51-9B71-4F72-8C6E-61FFD9EA92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243654-E943-4803-AF15-94D2797FE6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513C5C-90C7-4848-B350-43121FA83D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62178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33DA0BF-5A95-41A8-B7C7-BF9939D843D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CD06789-0FDA-4404-9F13-7E35F66212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E469394-CC2F-4A89-A2E6-FF76FBA4AC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02ED23-9E9E-46D4-B4A9-B610C5A928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4429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FFFF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B014DBD-2338-4BC6-9C14-20B113B828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4624FBD-882E-4453-ACEC-1863A51F87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F2117E9-9984-4823-A0E5-2707D7E72A8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33480AE7-1866-4051-BB5D-3F3D302BE16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1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C8D6830-19DE-4491-A35F-D6DE4C7E480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9EDE1D3-67DF-4EE6-AEAB-E4AEB92EA5F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imes New Roman" pitchFamily="18" charset="0"/>
          <a:ea typeface="+mj-ea"/>
          <a:cs typeface="Times New Roman" pitchFamily="18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eorgia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 New Roman" pitchFamily="18" charset="0"/>
          <a:cs typeface="Times New Roman" pitchFamily="18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 New Roman" pitchFamily="18" charset="0"/>
          <a:cs typeface="Times New Roman" pitchFamily="18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  <a:cs typeface="Times New Roman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  <a:cs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tags" Target="../tags/tag5.xml"/><Relationship Id="rId7" Type="http://schemas.openxmlformats.org/officeDocument/2006/relationships/image" Target="../media/image1.emf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oleObject" Target="../embeddings/oleObject1.bin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7.wmf"/><Relationship Id="rId4" Type="http://schemas.openxmlformats.org/officeDocument/2006/relationships/oleObject" Target="../embeddings/oleObject5.bin"/><Relationship Id="rId9" Type="http://schemas.openxmlformats.org/officeDocument/2006/relationships/image" Target="../media/image9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A806E984-2DC4-4331-A7ED-2A2529E088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971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4400" b="1"/>
              <a:t>Simultaneous Linear Equations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55F9FF-F04A-4E57-883A-E90180B49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PQuestion">
            <a:extLst>
              <a:ext uri="{FF2B5EF4-FFF2-40B4-BE49-F238E27FC236}">
                <a16:creationId xmlns:a16="http://schemas.microsoft.com/office/drawing/2014/main" id="{897D9814-2C0D-4CA1-97AF-45FDCFB96E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name of the person in the picture is</a:t>
            </a:r>
          </a:p>
        </p:txBody>
      </p:sp>
      <p:graphicFrame>
        <p:nvGraphicFramePr>
          <p:cNvPr id="155651" name="TPChart">
            <a:extLst>
              <a:ext uri="{FF2B5EF4-FFF2-40B4-BE49-F238E27FC236}">
                <a16:creationId xmlns:a16="http://schemas.microsoft.com/office/drawing/2014/main" id="{59BBA620-4D0E-44E7-8AD6-47046FBE07D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4267200" y="1295400"/>
          <a:ext cx="4495800" cy="5057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4572039" imgH="5143616" progId="MSGraph.Chart.8">
                  <p:embed followColorScheme="full"/>
                </p:oleObj>
              </mc:Choice>
              <mc:Fallback>
                <p:oleObj name="Chart" r:id="rId6" imgW="4572039" imgH="5143616" progId="MSGraph.Chart.8">
                  <p:embed followColorScheme="full"/>
                  <p:pic>
                    <p:nvPicPr>
                      <p:cNvPr id="0" name="TPChart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1295400"/>
                        <a:ext cx="4495800" cy="5057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8" name="TPAnswers">
            <a:extLst>
              <a:ext uri="{FF2B5EF4-FFF2-40B4-BE49-F238E27FC236}">
                <a16:creationId xmlns:a16="http://schemas.microsoft.com/office/drawing/2014/main" id="{E2F8A326-9CED-4908-A9EC-F6436E64B9AC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525463" y="3352800"/>
            <a:ext cx="3124200" cy="2895600"/>
          </a:xfrm>
        </p:spPr>
        <p:txBody>
          <a:bodyPr/>
          <a:lstStyle/>
          <a:p>
            <a:pPr marL="514350" indent="-514350" eaLnBrk="1" hangingPunct="1">
              <a:buFontTx/>
              <a:buAutoNum type="alphaUcPeriod"/>
            </a:pPr>
            <a:r>
              <a:rPr lang="en-US" altLang="en-US"/>
              <a:t>A$AP Rocky</a:t>
            </a:r>
          </a:p>
          <a:p>
            <a:pPr marL="514350" indent="-514350" eaLnBrk="1" hangingPunct="1">
              <a:buFontTx/>
              <a:buAutoNum type="alphaUcPeriod"/>
            </a:pPr>
            <a:r>
              <a:rPr lang="en-US" altLang="en-US"/>
              <a:t>Kid Cudi</a:t>
            </a:r>
          </a:p>
          <a:p>
            <a:pPr marL="514350" indent="-514350" eaLnBrk="1" hangingPunct="1">
              <a:buFontTx/>
              <a:buAutoNum type="alphaUcPeriod"/>
            </a:pPr>
            <a:r>
              <a:rPr lang="en-US" altLang="en-US"/>
              <a:t>MC Hammer</a:t>
            </a:r>
          </a:p>
          <a:p>
            <a:pPr marL="514350" indent="-514350" eaLnBrk="1" hangingPunct="1">
              <a:buFontTx/>
              <a:buAutoNum type="alphaUcPeriod"/>
            </a:pPr>
            <a:r>
              <a:rPr lang="en-US" altLang="en-US"/>
              <a:t>Scooter</a:t>
            </a:r>
          </a:p>
          <a:p>
            <a:pPr marL="514350" indent="-514350" eaLnBrk="1" hangingPunct="1">
              <a:buFontTx/>
              <a:buAutoNum type="alphaUcPeriod"/>
            </a:pPr>
            <a:r>
              <a:rPr lang="en-US" altLang="en-US"/>
              <a:t>Vanilla Ice</a:t>
            </a:r>
          </a:p>
        </p:txBody>
      </p:sp>
      <p:pic>
        <p:nvPicPr>
          <p:cNvPr id="6149" name="Picture 7" descr="http://cdn.pigeonsandplanes.com/wp-content/uploads/2012/09/asap-rocky.jpg">
            <a:extLst>
              <a:ext uri="{FF2B5EF4-FFF2-40B4-BE49-F238E27FC236}">
                <a16:creationId xmlns:a16="http://schemas.microsoft.com/office/drawing/2014/main" id="{F35517DF-F47D-4BCE-BD98-15CE2F210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33"/>
          <a:stretch>
            <a:fillRect/>
          </a:stretch>
        </p:blipFill>
        <p:spPr bwMode="auto">
          <a:xfrm>
            <a:off x="609600" y="1600200"/>
            <a:ext cx="2654300" cy="152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155651" grpId="0" 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21A055C9-BC75-49A6-B0A6-47521A35AC5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87575"/>
            <a:ext cx="7772400" cy="1470025"/>
          </a:xfrm>
        </p:spPr>
        <p:txBody>
          <a:bodyPr/>
          <a:lstStyle/>
          <a:p>
            <a:r>
              <a:rPr lang="en-US" altLang="en-US" b="1"/>
              <a:t>PHYSICAL PROBLEMS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798ACB-1B45-48F3-8187-0201712F4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6A113B42-1630-4BEB-9BAB-A75CCE5A55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altLang="en-US"/>
              <a:t>Truss Problem</a:t>
            </a:r>
          </a:p>
        </p:txBody>
      </p:sp>
      <p:pic>
        <p:nvPicPr>
          <p:cNvPr id="38915" name="Picture 3">
            <a:extLst>
              <a:ext uri="{FF2B5EF4-FFF2-40B4-BE49-F238E27FC236}">
                <a16:creationId xmlns:a16="http://schemas.microsoft.com/office/drawing/2014/main" id="{D9E3A9C0-8FD7-4EF0-BA92-FE02F70C6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lum bright="-30000"/>
          </a:blip>
          <a:srcRect/>
          <a:stretch>
            <a:fillRect/>
          </a:stretch>
        </p:blipFill>
        <p:spPr bwMode="auto">
          <a:xfrm>
            <a:off x="838200" y="914400"/>
            <a:ext cx="7467600" cy="55669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2D9019-0FC6-4613-AA3D-D7DF17806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8778CBBC-CFFD-45DC-A8B8-6F2B35C2C1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altLang="en-US" b="1"/>
              <a:t>Pressure vessel problem</a:t>
            </a:r>
          </a:p>
        </p:txBody>
      </p:sp>
      <p:sp>
        <p:nvSpPr>
          <p:cNvPr id="22531" name="Rectangle 11">
            <a:extLst>
              <a:ext uri="{FF2B5EF4-FFF2-40B4-BE49-F238E27FC236}">
                <a16:creationId xmlns:a16="http://schemas.microsoft.com/office/drawing/2014/main" id="{0CE2102F-B462-48EA-90BD-D4C10EA3D1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pSp>
        <p:nvGrpSpPr>
          <p:cNvPr id="22532" name="Group 3">
            <a:extLst>
              <a:ext uri="{FF2B5EF4-FFF2-40B4-BE49-F238E27FC236}">
                <a16:creationId xmlns:a16="http://schemas.microsoft.com/office/drawing/2014/main" id="{A2BC786D-18DF-4D0F-A2FB-94BE6699773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90500" y="1752600"/>
            <a:ext cx="5257800" cy="3200400"/>
            <a:chOff x="1800" y="6666"/>
            <a:chExt cx="8280" cy="5040"/>
          </a:xfrm>
        </p:grpSpPr>
        <p:sp>
          <p:nvSpPr>
            <p:cNvPr id="22552" name="AutoShape 10">
              <a:extLst>
                <a:ext uri="{FF2B5EF4-FFF2-40B4-BE49-F238E27FC236}">
                  <a16:creationId xmlns:a16="http://schemas.microsoft.com/office/drawing/2014/main" id="{083BF39A-3130-4872-94DB-C94884C28AF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800" y="6666"/>
              <a:ext cx="8280" cy="5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53" name="Oval 9">
              <a:extLst>
                <a:ext uri="{FF2B5EF4-FFF2-40B4-BE49-F238E27FC236}">
                  <a16:creationId xmlns:a16="http://schemas.microsoft.com/office/drawing/2014/main" id="{E4477633-4489-4651-AD03-69665A292D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0" y="7027"/>
              <a:ext cx="3960" cy="378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2554" name="Oval 8">
              <a:extLst>
                <a:ext uri="{FF2B5EF4-FFF2-40B4-BE49-F238E27FC236}">
                  <a16:creationId xmlns:a16="http://schemas.microsoft.com/office/drawing/2014/main" id="{5EF16789-CFAB-486B-A423-EC3099C161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8107"/>
              <a:ext cx="1800" cy="179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2555" name="Line 7">
              <a:extLst>
                <a:ext uri="{FF2B5EF4-FFF2-40B4-BE49-F238E27FC236}">
                  <a16:creationId xmlns:a16="http://schemas.microsoft.com/office/drawing/2014/main" id="{420A4353-F00F-4B13-9FA0-81E1BF06B8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00" y="8646"/>
              <a:ext cx="90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56" name="Line 6">
              <a:extLst>
                <a:ext uri="{FF2B5EF4-FFF2-40B4-BE49-F238E27FC236}">
                  <a16:creationId xmlns:a16="http://schemas.microsoft.com/office/drawing/2014/main" id="{D3BAF841-2A89-49BC-93DF-11C2949963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40" y="9006"/>
              <a:ext cx="360" cy="1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57" name="Text Box 5">
              <a:extLst>
                <a:ext uri="{FF2B5EF4-FFF2-40B4-BE49-F238E27FC236}">
                  <a16:creationId xmlns:a16="http://schemas.microsoft.com/office/drawing/2014/main" id="{5A293303-66FB-4AB4-9552-086B33DFC6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0" y="8286"/>
              <a:ext cx="360" cy="5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a</a:t>
              </a: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2558" name="Text Box 4">
              <a:extLst>
                <a:ext uri="{FF2B5EF4-FFF2-40B4-BE49-F238E27FC236}">
                  <a16:creationId xmlns:a16="http://schemas.microsoft.com/office/drawing/2014/main" id="{D2132685-894D-42D2-B1F5-223183BB03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0" y="10086"/>
              <a:ext cx="360" cy="5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b</a:t>
              </a:r>
              <a:endParaRPr lang="en-US" altLang="en-US" sz="1800">
                <a:latin typeface="Arial" panose="020B0604020202020204" pitchFamily="34" charset="0"/>
              </a:endParaRPr>
            </a:p>
          </p:txBody>
        </p:sp>
      </p:grpSp>
      <p:sp>
        <p:nvSpPr>
          <p:cNvPr id="22533" name="Rectangle 26">
            <a:extLst>
              <a:ext uri="{FF2B5EF4-FFF2-40B4-BE49-F238E27FC236}">
                <a16:creationId xmlns:a16="http://schemas.microsoft.com/office/drawing/2014/main" id="{1ED14717-F420-4B42-8907-C95BA40819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pSp>
        <p:nvGrpSpPr>
          <p:cNvPr id="22534" name="Group 15">
            <a:extLst>
              <a:ext uri="{FF2B5EF4-FFF2-40B4-BE49-F238E27FC236}">
                <a16:creationId xmlns:a16="http://schemas.microsoft.com/office/drawing/2014/main" id="{749C32D2-ECB9-4C01-8BC2-5AB3CDF4E1A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273425" y="758825"/>
            <a:ext cx="5257800" cy="3200400"/>
            <a:chOff x="1800" y="6666"/>
            <a:chExt cx="8280" cy="5040"/>
          </a:xfrm>
        </p:grpSpPr>
        <p:sp>
          <p:nvSpPr>
            <p:cNvPr id="22542" name="AutoShape 25">
              <a:extLst>
                <a:ext uri="{FF2B5EF4-FFF2-40B4-BE49-F238E27FC236}">
                  <a16:creationId xmlns:a16="http://schemas.microsoft.com/office/drawing/2014/main" id="{0EC4B467-07A0-47B3-AD4E-345C6990515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800" y="6666"/>
              <a:ext cx="8280" cy="5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3" name="Oval 24">
              <a:extLst>
                <a:ext uri="{FF2B5EF4-FFF2-40B4-BE49-F238E27FC236}">
                  <a16:creationId xmlns:a16="http://schemas.microsoft.com/office/drawing/2014/main" id="{51FF8C36-2A95-4FAE-8066-776863E2D3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0" y="7026"/>
              <a:ext cx="3600" cy="378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2544" name="Oval 23">
              <a:extLst>
                <a:ext uri="{FF2B5EF4-FFF2-40B4-BE49-F238E27FC236}">
                  <a16:creationId xmlns:a16="http://schemas.microsoft.com/office/drawing/2014/main" id="{3C6B8C95-F885-41A4-B6F3-EDE2C5196F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7566"/>
              <a:ext cx="2520" cy="27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2545" name="Line 22">
              <a:extLst>
                <a:ext uri="{FF2B5EF4-FFF2-40B4-BE49-F238E27FC236}">
                  <a16:creationId xmlns:a16="http://schemas.microsoft.com/office/drawing/2014/main" id="{E21EBC87-B7C7-49E2-AEC5-F7BC6A58ED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40" y="8466"/>
              <a:ext cx="54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6" name="Line 21">
              <a:extLst>
                <a:ext uri="{FF2B5EF4-FFF2-40B4-BE49-F238E27FC236}">
                  <a16:creationId xmlns:a16="http://schemas.microsoft.com/office/drawing/2014/main" id="{F9BF2804-0446-4D59-B9BE-BBDD3A728F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80" y="8826"/>
              <a:ext cx="360" cy="19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7" name="Text Box 20">
              <a:extLst>
                <a:ext uri="{FF2B5EF4-FFF2-40B4-BE49-F238E27FC236}">
                  <a16:creationId xmlns:a16="http://schemas.microsoft.com/office/drawing/2014/main" id="{B0E60561-3F30-4DF4-969E-9D7879ECD6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60" y="8286"/>
              <a:ext cx="360" cy="36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a</a:t>
              </a: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2548" name="Text Box 19">
              <a:extLst>
                <a:ext uri="{FF2B5EF4-FFF2-40B4-BE49-F238E27FC236}">
                  <a16:creationId xmlns:a16="http://schemas.microsoft.com/office/drawing/2014/main" id="{2A2309AF-F502-4B99-8B9F-83DE99F0A4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20" y="9546"/>
              <a:ext cx="360" cy="36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b</a:t>
              </a: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2549" name="Oval 18">
              <a:extLst>
                <a:ext uri="{FF2B5EF4-FFF2-40B4-BE49-F238E27FC236}">
                  <a16:creationId xmlns:a16="http://schemas.microsoft.com/office/drawing/2014/main" id="{9F06ABA5-D5FB-4AE8-B9E5-51B062B2B7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0" y="8106"/>
              <a:ext cx="1440" cy="1440"/>
            </a:xfrm>
            <a:prstGeom prst="ellipse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2550" name="Text Box 17">
              <a:extLst>
                <a:ext uri="{FF2B5EF4-FFF2-40B4-BE49-F238E27FC236}">
                  <a16:creationId xmlns:a16="http://schemas.microsoft.com/office/drawing/2014/main" id="{2F3AC572-5691-43EF-B19F-0E300A98D9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60" y="9186"/>
              <a:ext cx="360" cy="36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c</a:t>
              </a: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2551" name="Line 16">
              <a:extLst>
                <a:ext uri="{FF2B5EF4-FFF2-40B4-BE49-F238E27FC236}">
                  <a16:creationId xmlns:a16="http://schemas.microsoft.com/office/drawing/2014/main" id="{A6568D94-0F08-4E96-9472-BD0178D48D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40" y="8826"/>
              <a:ext cx="900" cy="10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535" name="Rectangle 31">
            <a:extLst>
              <a:ext uri="{FF2B5EF4-FFF2-40B4-BE49-F238E27FC236}">
                <a16:creationId xmlns:a16="http://schemas.microsoft.com/office/drawing/2014/main" id="{BC9E1382-DDEF-49CF-BF5A-8FB69897BF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22536" name="Object 25">
            <a:extLst>
              <a:ext uri="{FF2B5EF4-FFF2-40B4-BE49-F238E27FC236}">
                <a16:creationId xmlns:a16="http://schemas.microsoft.com/office/drawing/2014/main" id="{608D7894-6D71-4370-906F-6FB023E68A3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1000" y="4495800"/>
          <a:ext cx="8270875" cy="146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334000" imgH="939800" progId="Equation.3">
                  <p:embed/>
                </p:oleObj>
              </mc:Choice>
              <mc:Fallback>
                <p:oleObj name="Equation" r:id="rId4" imgW="5334000" imgH="939800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4495800"/>
                        <a:ext cx="8270875" cy="1462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7" name="Rectangle 33">
            <a:extLst>
              <a:ext uri="{FF2B5EF4-FFF2-40B4-BE49-F238E27FC236}">
                <a16:creationId xmlns:a16="http://schemas.microsoft.com/office/drawing/2014/main" id="{DEE50889-29C6-449A-91BF-490C99BA6F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22538" name="Object 27">
            <a:extLst>
              <a:ext uri="{FF2B5EF4-FFF2-40B4-BE49-F238E27FC236}">
                <a16:creationId xmlns:a16="http://schemas.microsoft.com/office/drawing/2014/main" id="{7B9BB0BE-3D8E-40D7-823D-DB6D5B8EAE6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48400" y="1212850"/>
          <a:ext cx="2346325" cy="1146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37836" imgH="406224" progId="Equation.3">
                  <p:embed/>
                </p:oleObj>
              </mc:Choice>
              <mc:Fallback>
                <p:oleObj name="Equation" r:id="rId6" imgW="837836" imgH="406224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1212850"/>
                        <a:ext cx="2346325" cy="1146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9" name="Rectangle 35">
            <a:extLst>
              <a:ext uri="{FF2B5EF4-FFF2-40B4-BE49-F238E27FC236}">
                <a16:creationId xmlns:a16="http://schemas.microsoft.com/office/drawing/2014/main" id="{32754695-B6C6-4EBA-88B0-D166ED7AEB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22540" name="Object 29">
            <a:extLst>
              <a:ext uri="{FF2B5EF4-FFF2-40B4-BE49-F238E27FC236}">
                <a16:creationId xmlns:a16="http://schemas.microsoft.com/office/drawing/2014/main" id="{0487F4C7-2A8E-4AF2-9A4E-8857DDE12AD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48400" y="2573338"/>
          <a:ext cx="2327275" cy="1084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37836" imgH="393529" progId="Equation.3">
                  <p:embed/>
                </p:oleObj>
              </mc:Choice>
              <mc:Fallback>
                <p:oleObj name="Equation" r:id="rId8" imgW="837836" imgH="393529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2573338"/>
                        <a:ext cx="2327275" cy="1084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Footer Placeholder 29">
            <a:extLst>
              <a:ext uri="{FF2B5EF4-FFF2-40B4-BE49-F238E27FC236}">
                <a16:creationId xmlns:a16="http://schemas.microsoft.com/office/drawing/2014/main" id="{6DCBC5B6-BD38-4981-B7AC-A2F5A1094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75BC966C-14F8-4C99-BE5C-0CA787B713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993063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Polynomial Regression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2C83C850-EDFD-476E-9BCB-35527E352A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24580" name="Object 4">
            <a:extLst>
              <a:ext uri="{FF2B5EF4-FFF2-40B4-BE49-F238E27FC236}">
                <a16:creationId xmlns:a16="http://schemas.microsoft.com/office/drawing/2014/main" id="{9D118CC2-149B-475A-A1CC-65B07F48C7A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25775" y="2176463"/>
          <a:ext cx="30924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44600" imgH="241300" progId="Equation.3">
                  <p:embed/>
                </p:oleObj>
              </mc:Choice>
              <mc:Fallback>
                <p:oleObj name="Equation" r:id="rId4" imgW="1244600" imgH="2413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5775" y="2176463"/>
                        <a:ext cx="30924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1" name="Text Box 5">
            <a:extLst>
              <a:ext uri="{FF2B5EF4-FFF2-40B4-BE49-F238E27FC236}">
                <a16:creationId xmlns:a16="http://schemas.microsoft.com/office/drawing/2014/main" id="{697E4711-5F28-4DFA-9986-4C98605C97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066800"/>
            <a:ext cx="6858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900"/>
              <a:t>We are to fit the data to the polynomial regression model</a:t>
            </a:r>
          </a:p>
        </p:txBody>
      </p:sp>
      <p:sp>
        <p:nvSpPr>
          <p:cNvPr id="24582" name="Rectangle 6">
            <a:extLst>
              <a:ext uri="{FF2B5EF4-FFF2-40B4-BE49-F238E27FC236}">
                <a16:creationId xmlns:a16="http://schemas.microsoft.com/office/drawing/2014/main" id="{0DC33816-E56B-48A9-9BC6-B6E58C35D5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670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24583" name="Object 7">
            <a:extLst>
              <a:ext uri="{FF2B5EF4-FFF2-40B4-BE49-F238E27FC236}">
                <a16:creationId xmlns:a16="http://schemas.microsoft.com/office/drawing/2014/main" id="{9E6E89CE-A675-4B32-BF38-9CF191016E5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19200" y="2971800"/>
          <a:ext cx="7529513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111500" imgH="1320800" progId="Equation.3">
                  <p:embed/>
                </p:oleObj>
              </mc:Choice>
              <mc:Fallback>
                <p:oleObj name="Equation" r:id="rId6" imgW="3111500" imgH="13208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971800"/>
                        <a:ext cx="7529513" cy="320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4" name="Rectangle 9">
            <a:extLst>
              <a:ext uri="{FF2B5EF4-FFF2-40B4-BE49-F238E27FC236}">
                <a16:creationId xmlns:a16="http://schemas.microsoft.com/office/drawing/2014/main" id="{EC9D1C58-7DA3-4A2E-860D-C50590404E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24585" name="Object 1">
            <a:extLst>
              <a:ext uri="{FF2B5EF4-FFF2-40B4-BE49-F238E27FC236}">
                <a16:creationId xmlns:a16="http://schemas.microsoft.com/office/drawing/2014/main" id="{B2349B88-D534-4262-9C0D-9043CE4ED8C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465263"/>
          <a:ext cx="5302250" cy="55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133600" imgH="228600" progId="Equation.3">
                  <p:embed/>
                </p:oleObj>
              </mc:Choice>
              <mc:Fallback>
                <p:oleObj name="Equation" r:id="rId8" imgW="2133600" imgH="228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465263"/>
                        <a:ext cx="5302250" cy="557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CB75DD9-278D-4470-846A-10D4AC300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02BAD42F-1D14-438A-A407-16125639CD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971800"/>
            <a:ext cx="8229600" cy="1143000"/>
          </a:xfrm>
        </p:spPr>
        <p:txBody>
          <a:bodyPr/>
          <a:lstStyle/>
          <a:p>
            <a:r>
              <a:rPr lang="en-US" altLang="en-US" sz="7200" b="1"/>
              <a:t>END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1D348D-630A-45FC-B4CD-21B383DDD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VERSION" val="11.0"/>
  <p:tag name="DELIMITERS" val="3.1"/>
  <p:tag name="SHOWBARVISIBLE" val="True"/>
  <p:tag name="EXPANDSHOWBAR" val="True"/>
  <p:tag name="USESECONDARYMONITOR" val="True"/>
  <p:tag name="BULLETTYPE" val="3"/>
  <p:tag name="ANSWERNOWSTYLE" val="-1"/>
  <p:tag name="ANSWERNOWTEXT" val="Answer Now"/>
  <p:tag name="COUNTDOWNSTYLE" val="-1"/>
  <p:tag name="RESPCOUNTERSTYLE" val="-1"/>
  <p:tag name="RESPCOUNTERFORMAT" val="0"/>
  <p:tag name="RESPTABLESTYLE" val="-1"/>
  <p:tag name="COUNTDOWNSECONDS" val="10"/>
  <p:tag name="INPUTSOURCE" val="1"/>
  <p:tag name="NUMRESPONSES" val="1"/>
  <p:tag name="ALLOWDUPLICATES" val="False"/>
  <p:tag name="BACKUPSESSIONS" val="True"/>
  <p:tag name="BACKUPMAINTENANCE" val="7"/>
  <p:tag name="CHARTVALUEFORMAT" val="0%"/>
  <p:tag name="AUTOADVANCE" val="False"/>
  <p:tag name="REVIEWONLY" val="False"/>
  <p:tag name="ROTATIONINTERVAL" val="2"/>
  <p:tag name="AUTOUPDATEALIASES" val="True"/>
  <p:tag name="STDCHART" val="1"/>
  <p:tag name="PARTICIPANTSINLEADERBOARD" val="5"/>
  <p:tag name="TEAMSINLEADERBOARD" val="5"/>
  <p:tag name="MAXRESPONDERS" val="5"/>
  <p:tag name="BUBBLENAMEVISIBLE" val="True"/>
  <p:tag name="BUBBLESIZEVISIBLE" val="True"/>
  <p:tag name="BUBBLEVALUEFORMAT" val="0.0"/>
  <p:tag name="BUBBLEGROUPING" val="3"/>
  <p:tag name="DEFAULTNUMTEAMS" val="5"/>
  <p:tag name="CUSTOMGRIDBACKCOLOR" val="-2830136"/>
  <p:tag name="CUSTOMCELLFORECOLOR" val="-16777216"/>
  <p:tag name="CUSTOMCELLBACKCOLOR1" val="-657956"/>
  <p:tag name="CUSTOMCELLBACKCOLOR2" val="-13395457"/>
  <p:tag name="CUSTOMCELLBACKCOLOR3" val="-268652"/>
  <p:tag name="CUSTOMCELLBACKCOLOR4" val="-8355712"/>
  <p:tag name="USESCHEMECOLORS" val="True"/>
  <p:tag name="DISPLAYNAME" val="True"/>
  <p:tag name="DISPLAYDEVICENUMBER" val="True"/>
  <p:tag name="DISPLAYDEVICEID" val="True"/>
  <p:tag name="GRIDOPACITY" val="90"/>
  <p:tag name="GRIDROTATIONINTERVAL" val="2"/>
  <p:tag name="AUTOSIZEGRID" val="True"/>
  <p:tag name="GRIDSIZE" val="{Width=800, Height=600}"/>
  <p:tag name="GRIDPOSITION" val="1"/>
  <p:tag name="POLLINGCYCLE" val="2"/>
  <p:tag name="CHARTCOLORS" val="0"/>
  <p:tag name="CHARTLABELS" val="0"/>
  <p:tag name="RESETCHARTS" val="True"/>
  <p:tag name="INCLUDENONRESPONDERS" val="False"/>
  <p:tag name="MULTIRESPDIVISOR" val="1"/>
  <p:tag name="PARTLISTDEFAULT" val="0"/>
  <p:tag name="INCLUDEPPT" val="True"/>
  <p:tag name="ALLOWUSERFEEDBACK" val="True"/>
  <p:tag name="CORRECTPOINTVALUE" val="100"/>
  <p:tag name="INCORRECTPOINTVALUE" val="0"/>
  <p:tag name="REALTIMEBACKUP" val="False"/>
  <p:tag name="REALTIMEBACKUPPATH" val="(None)"/>
  <p:tag name="ZEROBASED" val="False"/>
  <p:tag name="AUTOADJUSTPARTRANGE" val="True"/>
  <p:tag name="CHARTSCALE" val="True"/>
  <p:tag name="ADVANCEDSETTINGSVIEW" val="False"/>
  <p:tag name="POWERPOINTVERSION" val="14.0"/>
  <p:tag name="TASKPANEKEY" val="5fb3164c-5cf4-4996-88a0-ad82e034bc3c"/>
  <p:tag name="TPVERSION" val="5"/>
  <p:tag name="TPFULLVERSION" val="5.3.1.3337"/>
  <p:tag name="PPTVERSION" val="15"/>
  <p:tag name="TPOS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186C7A0E56E641B5860E929FA62EE376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SLIDEORDER" val="2"/>
  <p:tag name="SLIDEGUID" val="DF2F5F9A2DF14B028D67124C829F22C9"/>
  <p:tag name="TOTALRESPONSES" val="0"/>
  <p:tag name="RESPONSESGATHERED" val="False"/>
  <p:tag name="QUESTIONALIAS" val="The name of the person in the picture is"/>
  <p:tag name="ANSWERSALIAS" val="Yung Joc|smicln|Kid Cudi|smicln|T.I.|smicln|MC Hammer"/>
  <p:tag name="VALUES" val="No Value|smicln|No Value|smicln|No Value|smicln|No Value"/>
  <p:tag name="TYPE" val="MultiChoiceSlide"/>
  <p:tag name="TPQUESTIONXML" val="﻿&lt;?xml version=&quot;1.0&quot; encoding=&quot;utf-8&quot;?&gt;&#10;&lt;questionlist&gt;&#10;    &lt;properties&gt;&#10;        &lt;guid&gt;F4793954A1554CE4B313CE4B3094A803&lt;/guid&gt;&#10;        &lt;description /&gt;&#10;        &lt;date&gt;2/4/2013 7:55:35 A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B65E5DD1B6004F19B56927A299F95BDF&lt;/guid&gt;&#10;            &lt;repollguid&gt;F497175DCCD442FE8EE0AE4865182B88&lt;/repollguid&gt;&#10;            &lt;sourceid&gt;2F9A60C054FA4DFEADAB186107457595&lt;/sourceid&gt;&#10;            &lt;questiontext&gt;The name of the person in the picture is&lt;/questiontext&gt;&#10;            &lt;showresults&gt;True&lt;/showresults&gt;&#10;            &lt;responsegrid&gt;0&lt;/responsegrid&gt;&#10;            &lt;countdowntimer&gt;False&lt;/countdowntimer&gt;&#10;            &lt;correctvalue&gt;100&lt;/correctvalue&gt;&#10;            &lt;incorrectvalue&gt;0&lt;/incorrectvalue&gt;&#10;            &lt;responselimit&gt;1&lt;/responselimit&gt;&#10;            &lt;bulletstyle&gt;2&lt;/bulletstyle&gt;&#10;            &lt;answers&gt;&#10;                &lt;answer&gt;&#10;                    &lt;guid&gt;C4F68DAD02C04A119CAC81115F17E690&lt;/guid&gt;&#10;                    &lt;answertext&gt;A$AP Rocky&lt;/answertext&gt;&#10;                    &lt;valuetype&gt;0&lt;/valuetype&gt;&#10;                &lt;/answer&gt;&#10;                &lt;answer&gt;&#10;                    &lt;guid&gt;96E741192EB64B20A3FDFD0D2A29C5D2&lt;/guid&gt;&#10;                    &lt;answertext&gt;Kid Cudi&lt;/answertext&gt;&#10;                    &lt;valuetype&gt;0&lt;/valuetype&gt;&#10;                &lt;/answer&gt;&#10;                &lt;answer&gt;&#10;                    &lt;guid&gt;D13672D27FCF4D2C88A688DC2AD3D31A&lt;/guid&gt;&#10;                    &lt;answertext&gt;MC Hammer&lt;/answertext&gt;&#10;                    &lt;valuetype&gt;0&lt;/valuetype&gt;&#10;                &lt;/answer&gt;&#10;                &lt;answer&gt;&#10;                    &lt;guid&gt;B690D29E82044E3EB712F6AE77570B67&lt;/guid&gt;&#10;                    &lt;answertext&gt;T.I.&lt;/answertext&gt;&#10;                    &lt;valuetype&gt;0&lt;/valuetype&gt;&#10;                &lt;/answer&gt;&#10;                &lt;answer&gt;&#10;                    &lt;guid&gt;1F5C8079297648D6BA2D3B5F2710E403&lt;/guid&gt;&#10;                    &lt;answertext&gt;Vanilla Ice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DEFINEDCOLORS" val="3,6,10,45,32,50,13,4,9,55,1"/>
  <p:tag name="LABELFORMAT" val="1"/>
  <p:tag name="NUMBERFORMAT" val="0"/>
  <p:tag name="COLORTYPE" val="SCHEM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1"/>
  <p:tag name="TEXTLENGTH" val="32"/>
  <p:tag name="FONTSIZE" val="32"/>
  <p:tag name="BULLETTYPE" val="ppBulletAlphaUCPeriod"/>
  <p:tag name="ANSWERTEXT" val="Yung Joc&#10;Kid Cudi&#10;T.I.&#10;MC Hammer"/>
  <p:tag name="OLDNUMANSWERS" val="4"/>
  <p:tag name="ZEROBASED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1992</TotalTime>
  <Words>98</Words>
  <Application>Microsoft Office PowerPoint</Application>
  <PresentationFormat>On-screen Show (4:3)</PresentationFormat>
  <Paragraphs>31</Paragraphs>
  <Slides>7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Georgia</vt:lpstr>
      <vt:lpstr>Tahoma</vt:lpstr>
      <vt:lpstr>Times New Roman</vt:lpstr>
      <vt:lpstr>Default Design</vt:lpstr>
      <vt:lpstr>Chart</vt:lpstr>
      <vt:lpstr>Equation</vt:lpstr>
      <vt:lpstr>Simultaneous Linear Equations</vt:lpstr>
      <vt:lpstr>The name of the person in the picture is</vt:lpstr>
      <vt:lpstr>PHYSICAL PROBLEMS</vt:lpstr>
      <vt:lpstr>Truss Problem</vt:lpstr>
      <vt:lpstr>Pressure vessel problem</vt:lpstr>
      <vt:lpstr>Polynomial Regression</vt:lpstr>
      <vt:lpstr>END</vt:lpstr>
    </vt:vector>
  </TitlesOfParts>
  <Company>Engineering Computing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</dc:title>
  <dc:creator>Autar Kaw</dc:creator>
  <cp:lastModifiedBy>Autar Kaw</cp:lastModifiedBy>
  <cp:revision>223</cp:revision>
  <cp:lastPrinted>2019-09-23T12:14:03Z</cp:lastPrinted>
  <dcterms:created xsi:type="dcterms:W3CDTF">2008-01-18T00:25:06Z</dcterms:created>
  <dcterms:modified xsi:type="dcterms:W3CDTF">2021-02-09T18:25:22Z</dcterms:modified>
</cp:coreProperties>
</file>