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0"/>
  </p:notesMasterIdLst>
  <p:sldIdLst>
    <p:sldId id="281" r:id="rId2"/>
    <p:sldId id="349" r:id="rId3"/>
    <p:sldId id="350" r:id="rId4"/>
    <p:sldId id="351" r:id="rId5"/>
    <p:sldId id="352" r:id="rId6"/>
    <p:sldId id="353" r:id="rId7"/>
    <p:sldId id="314" r:id="rId8"/>
    <p:sldId id="374" r:id="rId9"/>
  </p:sldIdLst>
  <p:sldSz cx="9144000" cy="6858000" type="screen4x3"/>
  <p:notesSz cx="7315200" cy="9601200"/>
  <p:custDataLst>
    <p:tags r:id="rId1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221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56D4BBF-A10B-4F1C-8F8B-AD848104FF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5EEBA7-7D36-4CA4-B63B-3AA46ADC28A3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52899DD4-4650-4BBC-B711-54B8987262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5D3A3B29-ED6E-488E-93EA-B5CAFC3499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F1AAB12F-76EE-40D7-903E-2F06629779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146979C1-AFAE-4FC0-8251-C611C4481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495A65C4-20C6-4AEB-A3B3-52647B4D6F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4B91862-F363-42F0-AB5E-1116438C5E7F}" type="slidenum">
              <a:rPr lang="en-US" altLang="en-US" sz="1300"/>
              <a:pPr>
                <a:spcBef>
                  <a:spcPct val="0"/>
                </a:spcBef>
              </a:pPr>
              <a:t>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1DD8AAAB-2D10-4C32-9413-84BA0F85BC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150F3290-F081-4151-AC83-271FA9B33D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B36E04CB-9F95-451E-8606-B6C80013DF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AD05BE-C74D-424E-9700-F705078B433A}" type="slidenum">
              <a:rPr lang="en-US" altLang="en-US" sz="1300"/>
              <a:pPr>
                <a:spcBef>
                  <a:spcPct val="0"/>
                </a:spcBef>
              </a:pPr>
              <a:t>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27370E78-FADD-41EE-82E9-A35F3AFE4D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668A0941-43B0-44F5-ABF2-CB7F95C50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C66FCD32-C989-4734-86A0-C99FAA5B74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24C689-5A1E-42F4-8341-C839ADEC29ED}" type="slidenum">
              <a:rPr lang="en-US" altLang="en-US" sz="1300"/>
              <a:pPr>
                <a:spcBef>
                  <a:spcPct val="0"/>
                </a:spcBef>
              </a:pPr>
              <a:t>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1C4941C1-DA24-4BBE-B54A-5B1677A50C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DC47C738-8CA7-41D4-B605-3F0C74AA0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BEDA0D9B-9DAB-47CD-BA9C-03200A3000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4B2B1D-82DB-42E7-9641-CD1E0ED89975}" type="slidenum">
              <a:rPr lang="en-US" altLang="en-US" sz="1300"/>
              <a:pPr>
                <a:spcBef>
                  <a:spcPct val="0"/>
                </a:spcBef>
              </a:pPr>
              <a:t>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4584065C-45D1-4BA0-9CB7-A9F2135DA1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415D710B-7A0B-4E6A-A8D3-F3C5E6CB3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0FC48175-1A0B-4955-BD8C-B8284757E4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28B72AB-FCDF-438C-9EC3-0BB66CB658F2}" type="slidenum">
              <a:rPr lang="en-US" altLang="en-US" sz="1300"/>
              <a:pPr>
                <a:spcBef>
                  <a:spcPct val="0"/>
                </a:spcBef>
              </a:pPr>
              <a:t>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FBB4AF3C-DD74-4EB6-BBCC-8ABAA98D66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21D114-641C-42D9-833E-702F9B90C880}" type="slidenum">
              <a:rPr lang="en-US" altLang="en-US" sz="1300"/>
              <a:pPr>
                <a:spcBef>
                  <a:spcPct val="0"/>
                </a:spcBef>
              </a:pPr>
              <a:t>7</a:t>
            </a:fld>
            <a:endParaRPr lang="en-US" altLang="en-US" sz="13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077B7760-4626-4543-BDA0-422D6C55A5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97A45059-6B31-4127-A763-071EEA6953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BA92EE-0812-4350-9D6D-0921451711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7E8BD3-7389-4F2E-99DD-5F33C79248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B785AD-9417-48D1-B3AD-31DE829997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243F9-2818-40C2-9B61-4EF9DB184C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9681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  <p:sldLayoutId id="214748414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3.bin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5.bin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7.bin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8.bin"/><Relationship Id="rId2" Type="http://schemas.openxmlformats.org/officeDocument/2006/relationships/tags" Target="../tags/tag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wmf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tags" Target="../tags/tag9.xml"/><Relationship Id="rId7" Type="http://schemas.openxmlformats.org/officeDocument/2006/relationships/oleObject" Target="../embeddings/oleObject9.bin"/><Relationship Id="rId2" Type="http://schemas.openxmlformats.org/officeDocument/2006/relationships/tags" Target="../tags/tag8.xml"/><Relationship Id="rId1" Type="http://schemas.openxmlformats.org/officeDocument/2006/relationships/vmlDrawing" Target="../drawings/vmlDrawing6.v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74C19F3-9C4B-4AF7-8EF3-CED970C9AD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7200"/>
              <a:t>Integration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FFB192D6-27D7-4683-B60D-D6A3D3DD43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4800600"/>
            <a:ext cx="8382000" cy="1219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/>
              <a:t>As thy a difficult a problem as </a:t>
            </a:r>
          </a:p>
          <a:p>
            <a:pPr algn="ctr" eaLnBrk="1" hangingPunct="1">
              <a:buFontTx/>
              <a:buNone/>
            </a:pPr>
            <a:r>
              <a:rPr lang="en-US" altLang="en-US"/>
              <a:t>finding quadrature of a circle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F4060-0BAF-404B-8D3B-A8828910A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  <a:endParaRPr lang="en-US" dirty="0"/>
          </a:p>
        </p:txBody>
      </p:sp>
      <p:graphicFrame>
        <p:nvGraphicFramePr>
          <p:cNvPr id="4101" name="Object 2">
            <a:extLst>
              <a:ext uri="{FF2B5EF4-FFF2-40B4-BE49-F238E27FC236}">
                <a16:creationId xmlns:a16="http://schemas.microsoft.com/office/drawing/2014/main" id="{A6607E14-790F-4C17-9726-E8FFE690DF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2050" y="2136775"/>
          <a:ext cx="41275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5" imgW="1002865" imgH="406224" progId="Equation.3">
                  <p:embed/>
                </p:oleObj>
              </mc:Choice>
              <mc:Fallback>
                <p:oleObj name="Equation" r:id="rId5" imgW="1002865" imgH="406224" progId="Equation.3">
                  <p:embed/>
                  <p:pic>
                    <p:nvPicPr>
                      <p:cNvPr id="4101" name="Object 2">
                        <a:extLst>
                          <a:ext uri="{FF2B5EF4-FFF2-40B4-BE49-F238E27FC236}">
                            <a16:creationId xmlns:a16="http://schemas.microsoft.com/office/drawing/2014/main" id="{A6607E14-790F-4C17-9726-E8FFE690DF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2050" y="2136775"/>
                        <a:ext cx="41275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E7197-D42A-467C-9BE0-3CBAEFF06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124200"/>
            <a:ext cx="7772400" cy="13620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Physical examples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571A10-761E-48F9-AB9C-272E5B701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8D414945-5CC2-499D-9D5D-E05654704B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5850" y="274638"/>
            <a:ext cx="6972300" cy="1143000"/>
          </a:xfrm>
        </p:spPr>
        <p:txBody>
          <a:bodyPr/>
          <a:lstStyle/>
          <a:p>
            <a:r>
              <a:rPr lang="en-US" altLang="en-US"/>
              <a:t>Distance Covered By Rocket</a:t>
            </a:r>
          </a:p>
        </p:txBody>
      </p:sp>
      <p:sp>
        <p:nvSpPr>
          <p:cNvPr id="8195" name="Rectangle 4">
            <a:extLst>
              <a:ext uri="{FF2B5EF4-FFF2-40B4-BE49-F238E27FC236}">
                <a16:creationId xmlns:a16="http://schemas.microsoft.com/office/drawing/2014/main" id="{5ECDDAB3-CA7F-40CA-8C50-887383E1E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8196" name="Object 4">
            <a:extLst>
              <a:ext uri="{FF2B5EF4-FFF2-40B4-BE49-F238E27FC236}">
                <a16:creationId xmlns:a16="http://schemas.microsoft.com/office/drawing/2014/main" id="{782D968A-A1EE-4B2C-AE05-7B822EBA7F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2057400"/>
          <a:ext cx="5229225" cy="139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5" imgW="1892300" imgH="508000" progId="Equation.3">
                  <p:embed/>
                </p:oleObj>
              </mc:Choice>
              <mc:Fallback>
                <p:oleObj name="Equation" r:id="rId5" imgW="1892300" imgH="508000" progId="Equation.3">
                  <p:embed/>
                  <p:pic>
                    <p:nvPicPr>
                      <p:cNvPr id="8196" name="Object 4">
                        <a:extLst>
                          <a:ext uri="{FF2B5EF4-FFF2-40B4-BE49-F238E27FC236}">
                            <a16:creationId xmlns:a16="http://schemas.microsoft.com/office/drawing/2014/main" id="{782D968A-A1EE-4B2C-AE05-7B822EBA7F3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057400"/>
                        <a:ext cx="5229225" cy="139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Rectangle 6">
            <a:extLst>
              <a:ext uri="{FF2B5EF4-FFF2-40B4-BE49-F238E27FC236}">
                <a16:creationId xmlns:a16="http://schemas.microsoft.com/office/drawing/2014/main" id="{644A6F80-EB57-4B4B-8E67-290DA2BD3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8198" name="Object 6">
            <a:extLst>
              <a:ext uri="{FF2B5EF4-FFF2-40B4-BE49-F238E27FC236}">
                <a16:creationId xmlns:a16="http://schemas.microsoft.com/office/drawing/2014/main" id="{82593D66-079D-4571-B4BE-88AB2E7386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5200" y="4114800"/>
          <a:ext cx="52641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7" imgW="2578100" imgH="482600" progId="Equation.3">
                  <p:embed/>
                </p:oleObj>
              </mc:Choice>
              <mc:Fallback>
                <p:oleObj name="Equation" r:id="rId7" imgW="2578100" imgH="482600" progId="Equation.3">
                  <p:embed/>
                  <p:pic>
                    <p:nvPicPr>
                      <p:cNvPr id="8198" name="Object 6">
                        <a:extLst>
                          <a:ext uri="{FF2B5EF4-FFF2-40B4-BE49-F238E27FC236}">
                            <a16:creationId xmlns:a16="http://schemas.microsoft.com/office/drawing/2014/main" id="{82593D66-079D-4571-B4BE-88AB2E7386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4114800"/>
                        <a:ext cx="526415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9" name="Picture 8" descr="The ALICE-powered NASA rocket launched in Indiana this month">
            <a:extLst>
              <a:ext uri="{FF2B5EF4-FFF2-40B4-BE49-F238E27FC236}">
                <a16:creationId xmlns:a16="http://schemas.microsoft.com/office/drawing/2014/main" id="{0B9794EC-CF10-4BC2-9034-B87D2E86E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280352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AFDD19-E89A-4DF3-86CD-B70D64D6C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ADDF2F1A-239F-4AF6-84B8-2CD8DD23E7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175"/>
            <a:ext cx="8686800" cy="1143000"/>
          </a:xfrm>
        </p:spPr>
        <p:txBody>
          <a:bodyPr/>
          <a:lstStyle/>
          <a:p>
            <a:pPr algn="ctr"/>
            <a:r>
              <a:rPr lang="en-US" altLang="en-US"/>
              <a:t>Concentration of Benzene</a:t>
            </a: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B569BDCD-6016-4DA2-AF12-8CBD9254D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1011C284-F9A9-4F1C-A910-58E55BD4A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10245" name="Object 5">
            <a:extLst>
              <a:ext uri="{FF2B5EF4-FFF2-40B4-BE49-F238E27FC236}">
                <a16:creationId xmlns:a16="http://schemas.microsoft.com/office/drawing/2014/main" id="{2910A897-579D-4128-B629-80FEBA4F48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48188" y="1454150"/>
          <a:ext cx="3602037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5" imgW="1079500" imgH="469900" progId="Equation.3">
                  <p:embed/>
                </p:oleObj>
              </mc:Choice>
              <mc:Fallback>
                <p:oleObj name="Equation" r:id="rId5" imgW="1079500" imgH="469900" progId="Equation.3">
                  <p:embed/>
                  <p:pic>
                    <p:nvPicPr>
                      <p:cNvPr id="10245" name="Object 5">
                        <a:extLst>
                          <a:ext uri="{FF2B5EF4-FFF2-40B4-BE49-F238E27FC236}">
                            <a16:creationId xmlns:a16="http://schemas.microsoft.com/office/drawing/2014/main" id="{2910A897-579D-4128-B629-80FEBA4F489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8188" y="1454150"/>
                        <a:ext cx="3602037" cy="156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Rectangle 6">
            <a:extLst>
              <a:ext uri="{FF2B5EF4-FFF2-40B4-BE49-F238E27FC236}">
                <a16:creationId xmlns:a16="http://schemas.microsoft.com/office/drawing/2014/main" id="{B7C6F11F-CC7E-4508-B827-939B2CC7A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10247" name="Object 7">
            <a:extLst>
              <a:ext uri="{FF2B5EF4-FFF2-40B4-BE49-F238E27FC236}">
                <a16:creationId xmlns:a16="http://schemas.microsoft.com/office/drawing/2014/main" id="{36C1DAA1-5662-4483-9C2F-29AD1DFBB3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3584575"/>
          <a:ext cx="5776913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7" imgW="2730500" imgH="508000" progId="Equation.3">
                  <p:embed/>
                </p:oleObj>
              </mc:Choice>
              <mc:Fallback>
                <p:oleObj name="Equation" r:id="rId7" imgW="2730500" imgH="508000" progId="Equation.3">
                  <p:embed/>
                  <p:pic>
                    <p:nvPicPr>
                      <p:cNvPr id="10247" name="Object 7">
                        <a:extLst>
                          <a:ext uri="{FF2B5EF4-FFF2-40B4-BE49-F238E27FC236}">
                            <a16:creationId xmlns:a16="http://schemas.microsoft.com/office/drawing/2014/main" id="{36C1DAA1-5662-4483-9C2F-29AD1DFBB3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584575"/>
                        <a:ext cx="5776913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8" name="Picture 8" descr="http://www.dnr.mo.gov/env/hwp/images/Washclosure10.JPG">
            <a:extLst>
              <a:ext uri="{FF2B5EF4-FFF2-40B4-BE49-F238E27FC236}">
                <a16:creationId xmlns:a16="http://schemas.microsoft.com/office/drawing/2014/main" id="{84D7AA1D-48A1-40E8-B390-18274B10A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1035050"/>
            <a:ext cx="3627437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TextBox 1">
            <a:extLst>
              <a:ext uri="{FF2B5EF4-FFF2-40B4-BE49-F238E27FC236}">
                <a16:creationId xmlns:a16="http://schemas.microsoft.com/office/drawing/2014/main" id="{A467E742-1BE0-48F2-8209-3B23DC56A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802188"/>
            <a:ext cx="44958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= velocity of ground water flow in the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-direction (m/s)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= dispersion coefficient (m</a:t>
            </a:r>
            <a:r>
              <a:rPr lang="en-US" altLang="en-US" sz="2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/s)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= initial concentration (kg/m</a:t>
            </a:r>
            <a:r>
              <a:rPr lang="en-US" altLang="en-US" sz="2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F4A31E2-0147-4949-A8A2-5BE1D9993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B4F70ABB-5340-4965-9449-845871A16E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Is Wal*** “short shifting” you? </a:t>
            </a: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8E65038D-BEC6-4224-8D0F-7F808AA10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29F9DE81-3945-48AF-A344-62E6E7C9B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2293" name="Rectangle 6">
            <a:extLst>
              <a:ext uri="{FF2B5EF4-FFF2-40B4-BE49-F238E27FC236}">
                <a16:creationId xmlns:a16="http://schemas.microsoft.com/office/drawing/2014/main" id="{7E4BF74C-4A8B-40B7-8686-0BEB1A0E8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2294" name="Rectangle 2">
            <a:extLst>
              <a:ext uri="{FF2B5EF4-FFF2-40B4-BE49-F238E27FC236}">
                <a16:creationId xmlns:a16="http://schemas.microsoft.com/office/drawing/2014/main" id="{62421022-F804-4226-BF77-86C5B2926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12295" name="Object 8">
            <a:extLst>
              <a:ext uri="{FF2B5EF4-FFF2-40B4-BE49-F238E27FC236}">
                <a16:creationId xmlns:a16="http://schemas.microsoft.com/office/drawing/2014/main" id="{2092E77E-A43C-4E23-84E1-721B26407D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24200" y="1981200"/>
          <a:ext cx="503396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5" imgW="3073400" imgH="419100" progId="Equation.3">
                  <p:embed/>
                </p:oleObj>
              </mc:Choice>
              <mc:Fallback>
                <p:oleObj name="Equation" r:id="rId5" imgW="3073400" imgH="419100" progId="Equation.3">
                  <p:embed/>
                  <p:pic>
                    <p:nvPicPr>
                      <p:cNvPr id="12295" name="Object 8">
                        <a:extLst>
                          <a:ext uri="{FF2B5EF4-FFF2-40B4-BE49-F238E27FC236}">
                            <a16:creationId xmlns:a16="http://schemas.microsoft.com/office/drawing/2014/main" id="{2092E77E-A43C-4E23-84E1-721B26407D2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981200"/>
                        <a:ext cx="503396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F54F52C-DCD2-46A1-96C9-00AF277E6FE7}"/>
              </a:ext>
            </a:extLst>
          </p:cNvPr>
          <p:cNvGraphicFramePr>
            <a:graphicFrameLocks noGrp="1"/>
          </p:cNvGraphicFramePr>
          <p:nvPr/>
        </p:nvGraphicFramePr>
        <p:xfrm>
          <a:off x="5105400" y="3048000"/>
          <a:ext cx="1954213" cy="1676400"/>
        </p:xfrm>
        <a:graphic>
          <a:graphicData uri="http://schemas.openxmlformats.org/drawingml/2006/table">
            <a:tbl>
              <a:tblPr/>
              <a:tblGrid>
                <a:gridCol w="582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Roll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Number of sheets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253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251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253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253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254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</a:t>
                      </a: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2334" name="Rectangle 4">
            <a:extLst>
              <a:ext uri="{FF2B5EF4-FFF2-40B4-BE49-F238E27FC236}">
                <a16:creationId xmlns:a16="http://schemas.microsoft.com/office/drawing/2014/main" id="{59AE74E7-505A-4991-B759-323A88635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12335" name="Object 11">
            <a:extLst>
              <a:ext uri="{FF2B5EF4-FFF2-40B4-BE49-F238E27FC236}">
                <a16:creationId xmlns:a16="http://schemas.microsoft.com/office/drawing/2014/main" id="{F743860C-2313-4C39-AAA3-61C90DDABC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95650" y="5181600"/>
          <a:ext cx="52514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7" imgW="2552700" imgH="330200" progId="Equation.3">
                  <p:embed/>
                </p:oleObj>
              </mc:Choice>
              <mc:Fallback>
                <p:oleObj name="Equation" r:id="rId7" imgW="2552700" imgH="330200" progId="Equation.3">
                  <p:embed/>
                  <p:pic>
                    <p:nvPicPr>
                      <p:cNvPr id="12335" name="Object 11">
                        <a:extLst>
                          <a:ext uri="{FF2B5EF4-FFF2-40B4-BE49-F238E27FC236}">
                            <a16:creationId xmlns:a16="http://schemas.microsoft.com/office/drawing/2014/main" id="{F743860C-2313-4C39-AAA3-61C90DDABCE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5650" y="5181600"/>
                        <a:ext cx="525145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336" name="Picture 6" descr="ICHIRO / Getty Images">
            <a:extLst>
              <a:ext uri="{FF2B5EF4-FFF2-40B4-BE49-F238E27FC236}">
                <a16:creationId xmlns:a16="http://schemas.microsoft.com/office/drawing/2014/main" id="{4864B94E-A2C2-4F3F-9A7D-023AF09F8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43200"/>
            <a:ext cx="3429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DAF37B4-F775-498F-B716-564F49EE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27FE5268-894A-40A0-B560-C5AC61B37C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/>
              <a:t>Calculating diameter contraction for trunnion-hub problem</a:t>
            </a: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65E3C624-70B7-4766-8895-9B3204BED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5BCD69D8-14F6-492C-819A-E268E4698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4341" name="Rectangle 6">
            <a:extLst>
              <a:ext uri="{FF2B5EF4-FFF2-40B4-BE49-F238E27FC236}">
                <a16:creationId xmlns:a16="http://schemas.microsoft.com/office/drawing/2014/main" id="{D98FE4F2-94C1-43C4-8302-9105D9807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4342" name="Rectangle 2">
            <a:extLst>
              <a:ext uri="{FF2B5EF4-FFF2-40B4-BE49-F238E27FC236}">
                <a16:creationId xmlns:a16="http://schemas.microsoft.com/office/drawing/2014/main" id="{791C9B35-1756-40DE-A002-905138D99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4343" name="Rectangle 4">
            <a:extLst>
              <a:ext uri="{FF2B5EF4-FFF2-40B4-BE49-F238E27FC236}">
                <a16:creationId xmlns:a16="http://schemas.microsoft.com/office/drawing/2014/main" id="{6B5819E4-19F2-4FA1-8F9C-939F4D682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14344" name="Picture 2" descr="hills3">
            <a:extLst>
              <a:ext uri="{FF2B5EF4-FFF2-40B4-BE49-F238E27FC236}">
                <a16:creationId xmlns:a16="http://schemas.microsoft.com/office/drawing/2014/main" id="{7F6375A3-ABCA-4263-A17B-C8A543F4B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748088"/>
            <a:ext cx="203835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3">
            <a:extLst>
              <a:ext uri="{FF2B5EF4-FFF2-40B4-BE49-F238E27FC236}">
                <a16:creationId xmlns:a16="http://schemas.microsoft.com/office/drawing/2014/main" id="{3B588851-BFA8-4D0E-9502-45FED16F8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00400"/>
            <a:ext cx="5619750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6" name="Rectangle 5">
            <a:extLst>
              <a:ext uri="{FF2B5EF4-FFF2-40B4-BE49-F238E27FC236}">
                <a16:creationId xmlns:a16="http://schemas.microsoft.com/office/drawing/2014/main" id="{C0DB4C7A-4643-4DD0-9132-6838604F4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14347" name="Object 7">
            <a:extLst>
              <a:ext uri="{FF2B5EF4-FFF2-40B4-BE49-F238E27FC236}">
                <a16:creationId xmlns:a16="http://schemas.microsoft.com/office/drawing/2014/main" id="{FD0AB8E9-9CBD-4243-98D1-F4F4EEC310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1524000"/>
          <a:ext cx="3295650" cy="174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Equation" r:id="rId7" imgW="952087" imgH="507780" progId="Equation.3">
                  <p:embed/>
                </p:oleObj>
              </mc:Choice>
              <mc:Fallback>
                <p:oleObj name="Equation" r:id="rId7" imgW="952087" imgH="507780" progId="Equation.3">
                  <p:embed/>
                  <p:pic>
                    <p:nvPicPr>
                      <p:cNvPr id="14347" name="Object 7">
                        <a:extLst>
                          <a:ext uri="{FF2B5EF4-FFF2-40B4-BE49-F238E27FC236}">
                            <a16:creationId xmlns:a16="http://schemas.microsoft.com/office/drawing/2014/main" id="{FD0AB8E9-9CBD-4243-98D1-F4F4EEC310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524000"/>
                        <a:ext cx="3295650" cy="174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65C9B4A-959D-464F-922A-26FBCF971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PQuestion">
            <a:extLst>
              <a:ext uri="{FF2B5EF4-FFF2-40B4-BE49-F238E27FC236}">
                <a16:creationId xmlns:a16="http://schemas.microsoft.com/office/drawing/2014/main" id="{20B53CA5-ED99-48FF-BD1D-CD30BA82E7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676400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distance covered by a rocket from t=8 to t=34 seconds is calculated using multiple segment trapezoidal rule by integrating a velocity function.  Below is given the estimated distance for different number of segments,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68963" name="TPChart">
            <a:extLst>
              <a:ext uri="{FF2B5EF4-FFF2-40B4-BE49-F238E27FC236}">
                <a16:creationId xmlns:a16="http://schemas.microsoft.com/office/drawing/2014/main" id="{9BF7CB02-07AD-411B-9BEC-197BD66BBB7F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5689600" y="2819400"/>
          <a:ext cx="3454400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Chart" r:id="rId7" imgW="4572000" imgH="5143500" progId="MSGraph.Chart.8">
                  <p:embed followColorScheme="full"/>
                </p:oleObj>
              </mc:Choice>
              <mc:Fallback>
                <p:oleObj name="Chart" r:id="rId7" imgW="4572000" imgH="5143500" progId="MSGraph.Chart.8">
                  <p:embed followColorScheme="full"/>
                  <p:pic>
                    <p:nvPicPr>
                      <p:cNvPr id="168963" name="TPChart">
                        <a:extLst>
                          <a:ext uri="{FF2B5EF4-FFF2-40B4-BE49-F238E27FC236}">
                            <a16:creationId xmlns:a16="http://schemas.microsoft.com/office/drawing/2014/main" id="{9BF7CB02-07AD-411B-9BEC-197BD66BBB7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9600" y="2819400"/>
                        <a:ext cx="3454400" cy="388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9000" name="Group 40">
            <a:extLst>
              <a:ext uri="{FF2B5EF4-FFF2-40B4-BE49-F238E27FC236}">
                <a16:creationId xmlns:a16="http://schemas.microsoft.com/office/drawing/2014/main" id="{4A26ED65-DE3C-49D0-8541-AB5867E4DCD4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09600" y="2057400"/>
          <a:ext cx="5410200" cy="838200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16520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15421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15138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15104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411" name="Rectangle 27">
            <a:extLst>
              <a:ext uri="{FF2B5EF4-FFF2-40B4-BE49-F238E27FC236}">
                <a16:creationId xmlns:a16="http://schemas.microsoft.com/office/drawing/2014/main" id="{833C0867-3567-45A2-A363-C00D87240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464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6412" name="TPQuestion">
            <a:extLst>
              <a:ext uri="{FF2B5EF4-FFF2-40B4-BE49-F238E27FC236}">
                <a16:creationId xmlns:a16="http://schemas.microsoft.com/office/drawing/2014/main" id="{80422F4E-0526-4656-827F-07AF7A01C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971800"/>
            <a:ext cx="5715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significant digits at least correct in the answer for </a:t>
            </a:r>
            <a:r>
              <a:rPr lang="en-US" altLang="en-US" sz="2400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 is</a:t>
            </a:r>
            <a:endParaRPr lang="en-US" altLang="en-US" sz="28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413" name="TPAnswers">
            <a:extLst>
              <a:ext uri="{FF2B5EF4-FFF2-40B4-BE49-F238E27FC236}">
                <a16:creationId xmlns:a16="http://schemas.microsoft.com/office/drawing/2014/main" id="{D76F560D-4C08-45E2-9EC5-EEBECD1889F0}"/>
              </a:ext>
            </a:extLst>
          </p:cNvPr>
          <p:cNvSpPr>
            <a:spLocks noGrp="1" noChangeArrowheads="1"/>
          </p:cNvSpPr>
          <p:nvPr>
            <p:ph type="body" sz="half" idx="1"/>
            <p:custDataLst>
              <p:tags r:id="rId4"/>
            </p:custDataLst>
          </p:nvPr>
        </p:nvSpPr>
        <p:spPr>
          <a:xfrm>
            <a:off x="533400" y="3962400"/>
            <a:ext cx="2209800" cy="2057400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2  	 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3 	 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483A4C-DB66-4B66-B969-EE62E93C7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6896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2954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9208F8301F69442C98C507DD1351A293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RESPONSESGATHERED" val="False"/>
  <p:tag name="SLIDEORDER" val="3"/>
  <p:tag name="SLIDEGUID" val="FDFF44F0BCBE4E0B9337670ED312D8A1"/>
  <p:tag name="ANSWERSALIAS" val="1|smicln|2    |smicln|3   |smicln|4"/>
  <p:tag name="VALUES" val="No Value|smicln|No Value|smicln|No Value|smicln|No Value"/>
  <p:tag name="QUESTIONALIAS" val="The distance covered by a rocket from t=8 to t=34 seconds is calculated using multiple segment trapezoidal rule by integrating a velocity function.  Below is given the estimated distance for different number of segments, n."/>
  <p:tag name="TYPE" val="MultiChoiceSlide"/>
  <p:tag name="TPQUESTIONXML" val="﻿&lt;?xml version=&quot;1.0&quot; encoding=&quot;utf-8&quot;?&gt;&#10;&lt;questionlist&gt;&#10;    &lt;properties&gt;&#10;        &lt;guid&gt;66CDF27397ED434587C02965E1D520C2&lt;/guid&gt;&#10;        &lt;description /&gt;&#10;        &lt;date&gt;2/26/2013 3:15:24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9296760F425F4EA7B5438C6CF31631AC&lt;/guid&gt;&#10;            &lt;repollguid&gt;9A87A224E7F047C1939918740138BE5A&lt;/repollguid&gt;&#10;            &lt;sourceid&gt;F3CDD947944144D58F5BCC931D7C7F13&lt;/sourceid&gt;&#10;            &lt;questiontext&gt;The distance covered by a rocket from t=8 to t=34 seconds is calculated using multiple segment trapezoidal rule by integrating a velocity function.  Below is given the estimated distance for different number of segments, n.&lt;/questiontext&gt;&#10;            &lt;showresults&gt;True&lt;/showresults&gt;&#10;            &lt;responsegrid&gt;0&lt;/responsegrid&gt;&#10;            &lt;countdowntimer&gt;False&lt;/countdowntimer&gt;&#10;            &lt;correctvalue&gt;100&lt;/correctvalue&gt;&#10;            &lt;incorrectvalue&gt;0&lt;/incorrectvalue&gt;&#10;            &lt;responselimit&gt;1&lt;/responselimit&gt;&#10;            &lt;bulletstyle&gt;2&lt;/bulletstyle&gt;&#10;            &lt;answers&gt;&#10;                &lt;answer&gt;&#10;                    &lt;guid&gt;AC8C4C8201A0470EB2C24DF2F726DD95&lt;/guid&gt;&#10;                    &lt;answertext&gt;1&lt;/answertext&gt;&#10;                    &lt;valuetype&gt;0&lt;/valuetype&gt;&#10;                &lt;/answer&gt;&#10;                &lt;answer&gt;&#10;                    &lt;guid&gt;2447FF2350934B49B68A8BC53CFA3B38&lt;/guid&gt;&#10;                    &lt;answertext&gt;2    &lt;/answertext&gt;&#10;                    &lt;valuetype&gt;0&lt;/valuetype&gt;&#10;                &lt;/answer&gt;&#10;                &lt;answer&gt;&#10;                    &lt;guid&gt;D3BB8CE7F7794CF0B2385973BE0BDD1D&lt;/guid&gt;&#10;                    &lt;answertext&gt;3   &lt;/answertext&gt;&#10;                    &lt;valuetype&gt;0&lt;/valuetype&gt;&#10;                &lt;/answer&gt;&#10;                &lt;answer&gt;&#10;                    &lt;guid&gt;A9A3827B28C143F7AFAA4E0B85272B52&lt;/guid&gt;&#10;                    &lt;answertext&gt;4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NUMBERFORMAT" val="0"/>
  <p:tag name="LABELFORMAT" val="1"/>
  <p:tag name="DEFINEDCOLORS" val="3,6,10,45,32,50,13,4,9,55,1"/>
  <p:tag name="COLORTYPE" val="SCHEM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"/>
  <p:tag name="OLDNUMANSWERS" val="4"/>
  <p:tag name="TEXTLENGTH" val="14"/>
  <p:tag name="FONTSIZE" val="28"/>
  <p:tag name="BULLETTYPE" val="ppBulletAlphaUCPeriod"/>
  <p:tag name="ANSWERTEXT" val="1&#10;2    &#10;3   &#10;4"/>
  <p:tag name="ZEROBAS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5745</TotalTime>
  <Words>230</Words>
  <Application>Microsoft Office PowerPoint</Application>
  <PresentationFormat>On-screen Show (4:3)</PresentationFormat>
  <Paragraphs>65</Paragraphs>
  <Slides>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Gill Sans MT</vt:lpstr>
      <vt:lpstr>Tahoma</vt:lpstr>
      <vt:lpstr>Times New Roman</vt:lpstr>
      <vt:lpstr>Verdana</vt:lpstr>
      <vt:lpstr>Wingdings 2</vt:lpstr>
      <vt:lpstr>Solstice</vt:lpstr>
      <vt:lpstr>Equation</vt:lpstr>
      <vt:lpstr>Chart</vt:lpstr>
      <vt:lpstr>Integration</vt:lpstr>
      <vt:lpstr>Physical examples</vt:lpstr>
      <vt:lpstr>Distance Covered By Rocket</vt:lpstr>
      <vt:lpstr>Concentration of Benzene</vt:lpstr>
      <vt:lpstr>Is Wal*** “short shifting” you? </vt:lpstr>
      <vt:lpstr>Calculating diameter contraction for trunnion-hub problem</vt:lpstr>
      <vt:lpstr>The distance covered by a rocket from t=8 to t=34 seconds is calculated using multiple segment trapezoidal rule by integrating a velocity function.  Below is given the estimated distance for different number of segments, n.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Regression</dc:title>
  <dc:creator>kaw</dc:creator>
  <cp:lastModifiedBy>Autar Kaw</cp:lastModifiedBy>
  <cp:revision>246</cp:revision>
  <dcterms:created xsi:type="dcterms:W3CDTF">2007-03-08T14:59:05Z</dcterms:created>
  <dcterms:modified xsi:type="dcterms:W3CDTF">2021-11-07T16:21:33Z</dcterms:modified>
</cp:coreProperties>
</file>