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1" r:id="rId3"/>
    <p:sldId id="262" r:id="rId4"/>
    <p:sldId id="263" r:id="rId5"/>
    <p:sldId id="257" r:id="rId6"/>
    <p:sldId id="258" r:id="rId7"/>
    <p:sldId id="259" r:id="rId8"/>
    <p:sldId id="260" r:id="rId9"/>
    <p:sldId id="264" r:id="rId10"/>
    <p:sldId id="266" r:id="rId11"/>
    <p:sldId id="26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7.wmf"/><Relationship Id="rId4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0.wmf"/><Relationship Id="rId1" Type="http://schemas.openxmlformats.org/officeDocument/2006/relationships/image" Target="../media/image7.wmf"/><Relationship Id="rId5" Type="http://schemas.openxmlformats.org/officeDocument/2006/relationships/image" Target="../media/image14.wmf"/><Relationship Id="rId4" Type="http://schemas.openxmlformats.org/officeDocument/2006/relationships/image" Target="../media/image13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94B6BA-7F64-4F0C-9E1D-EE4C172794CB}" type="datetimeFigureOut">
              <a:rPr lang="en-US" smtClean="0"/>
              <a:t>11/24/2015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834662-FD66-437A-B927-146254F4C5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4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Rot="1" noChangeArrowheads="1" noTextEdit="1"/>
          </p:cNvSpPr>
          <p:nvPr>
            <p:ph type="sldImg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8292645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Rot="1" noChangeArrowheads="1" noTextEdit="1"/>
          </p:cNvSpPr>
          <p:nvPr>
            <p:ph type="sldImg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0229297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Rot="1" noChangeArrowheads="1" noTextEdit="1"/>
          </p:cNvSpPr>
          <p:nvPr>
            <p:ph type="sldImg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3055346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ChangeArrowheads="1" noTextEdit="1"/>
          </p:cNvSpPr>
          <p:nvPr>
            <p:ph type="sldImg"/>
          </p:nvPr>
        </p:nvSpPr>
        <p:spPr bwMode="auto">
          <a:xfrm>
            <a:off x="406400" y="685800"/>
            <a:ext cx="6502400" cy="36576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4572000"/>
            <a:ext cx="5334000" cy="43434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7920548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ChangeArrowheads="1" noTextEdit="1"/>
          </p:cNvSpPr>
          <p:nvPr>
            <p:ph type="sldImg"/>
          </p:nvPr>
        </p:nvSpPr>
        <p:spPr bwMode="auto">
          <a:xfrm>
            <a:off x="406400" y="685800"/>
            <a:ext cx="6502400" cy="36576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4572000"/>
            <a:ext cx="5334000" cy="43434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4108255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D03DA-ABFB-4966-9D0F-836D60025C89}" type="datetimeFigureOut">
              <a:rPr lang="en-US" smtClean="0"/>
              <a:t>11/24/2015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1C28E-3C3F-42B5-BD2C-449FA84868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864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D03DA-ABFB-4966-9D0F-836D60025C89}" type="datetimeFigureOut">
              <a:rPr lang="en-US" smtClean="0"/>
              <a:t>11/24/2015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1C28E-3C3F-42B5-BD2C-449FA84868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353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D03DA-ABFB-4966-9D0F-836D60025C89}" type="datetimeFigureOut">
              <a:rPr lang="en-US" smtClean="0"/>
              <a:t>11/24/2015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1C28E-3C3F-42B5-BD2C-449FA84868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269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D03DA-ABFB-4966-9D0F-836D60025C89}" type="datetimeFigureOut">
              <a:rPr lang="en-US" smtClean="0"/>
              <a:t>11/24/2015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1C28E-3C3F-42B5-BD2C-449FA84868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361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D03DA-ABFB-4966-9D0F-836D60025C89}" type="datetimeFigureOut">
              <a:rPr lang="en-US" smtClean="0"/>
              <a:t>11/24/2015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1C28E-3C3F-42B5-BD2C-449FA84868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429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D03DA-ABFB-4966-9D0F-836D60025C89}" type="datetimeFigureOut">
              <a:rPr lang="en-US" smtClean="0"/>
              <a:t>11/24/2015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1C28E-3C3F-42B5-BD2C-449FA84868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18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D03DA-ABFB-4966-9D0F-836D60025C89}" type="datetimeFigureOut">
              <a:rPr lang="en-US" smtClean="0"/>
              <a:t>11/24/2015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1C28E-3C3F-42B5-BD2C-449FA84868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883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D03DA-ABFB-4966-9D0F-836D60025C89}" type="datetimeFigureOut">
              <a:rPr lang="en-US" smtClean="0"/>
              <a:t>11/24/2015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1C28E-3C3F-42B5-BD2C-449FA84868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582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D03DA-ABFB-4966-9D0F-836D60025C89}" type="datetimeFigureOut">
              <a:rPr lang="en-US" smtClean="0"/>
              <a:t>11/24/2015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1C28E-3C3F-42B5-BD2C-449FA84868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837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D03DA-ABFB-4966-9D0F-836D60025C89}" type="datetimeFigureOut">
              <a:rPr lang="en-US" smtClean="0"/>
              <a:t>11/24/2015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1C28E-3C3F-42B5-BD2C-449FA84868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064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D03DA-ABFB-4966-9D0F-836D60025C89}" type="datetimeFigureOut">
              <a:rPr lang="en-US" smtClean="0"/>
              <a:t>11/24/2015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1C28E-3C3F-42B5-BD2C-449FA84868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637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8BD85B-9192-4CA4-8DE1-065431247163}" type="datetime1">
              <a:rPr lang="en-US"/>
              <a:pPr>
                <a:defRPr/>
              </a:pPr>
              <a:t>11/24/2015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http://numericalmethods.eng.usf.edu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A882C0-BB6B-47EC-AE89-6252FE2C8A3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1919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BD03DA-ABFB-4966-9D0F-836D60025C89}" type="datetimeFigureOut">
              <a:rPr lang="en-US" smtClean="0"/>
              <a:t>11/24/2015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61C28E-3C3F-42B5-BD2C-449FA84868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6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2.jpeg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1.bin"/><Relationship Id="rId4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http://www.eng.usf.edu/~besterfi/bascule/hills3.jpg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5" Type="http://schemas.openxmlformats.org/officeDocument/2006/relationships/image" Target="http://www.eng.usf.edu/~besterfi/bascule/hills18.jpg" TargetMode="Externa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7" Type="http://schemas.openxmlformats.org/officeDocument/2006/relationships/image" Target="../media/image7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6.wmf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image" Target="../media/image8.wmf"/><Relationship Id="rId7" Type="http://schemas.openxmlformats.org/officeDocument/2006/relationships/image" Target="../media/image9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11" Type="http://schemas.openxmlformats.org/officeDocument/2006/relationships/image" Target="../media/image11.wmf"/><Relationship Id="rId5" Type="http://schemas.openxmlformats.org/officeDocument/2006/relationships/image" Target="../media/image7.wmf"/><Relationship Id="rId10" Type="http://schemas.openxmlformats.org/officeDocument/2006/relationships/oleObject" Target="../embeddings/oleObject7.bin"/><Relationship Id="rId4" Type="http://schemas.openxmlformats.org/officeDocument/2006/relationships/oleObject" Target="../embeddings/oleObject4.bin"/><Relationship Id="rId9" Type="http://schemas.openxmlformats.org/officeDocument/2006/relationships/image" Target="../media/image10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13" Type="http://schemas.openxmlformats.org/officeDocument/2006/relationships/image" Target="../media/image14.wmf"/><Relationship Id="rId3" Type="http://schemas.openxmlformats.org/officeDocument/2006/relationships/image" Target="../media/image8.wmf"/><Relationship Id="rId7" Type="http://schemas.openxmlformats.org/officeDocument/2006/relationships/image" Target="../media/image10.wmf"/><Relationship Id="rId12" Type="http://schemas.openxmlformats.org/officeDocument/2006/relationships/oleObject" Target="../embeddings/oleObject1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9.bin"/><Relationship Id="rId11" Type="http://schemas.openxmlformats.org/officeDocument/2006/relationships/image" Target="../media/image13.wmf"/><Relationship Id="rId5" Type="http://schemas.openxmlformats.org/officeDocument/2006/relationships/image" Target="../media/image7.wmf"/><Relationship Id="rId10" Type="http://schemas.openxmlformats.org/officeDocument/2006/relationships/oleObject" Target="../embeddings/oleObject11.bin"/><Relationship Id="rId4" Type="http://schemas.openxmlformats.org/officeDocument/2006/relationships/oleObject" Target="../embeddings/oleObject8.bin"/><Relationship Id="rId9" Type="http://schemas.openxmlformats.org/officeDocument/2006/relationships/image" Target="../media/image12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slideLayout" Target="../slideLayouts/slideLayout2.xml"/><Relationship Id="rId7" Type="http://schemas.openxmlformats.org/officeDocument/2006/relationships/oleObject" Target="../embeddings/oleObject14.bin"/><Relationship Id="rId2" Type="http://schemas.openxmlformats.org/officeDocument/2006/relationships/tags" Target="../tags/tag3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13.bin"/><Relationship Id="rId10" Type="http://schemas.openxmlformats.org/officeDocument/2006/relationships/image" Target="../media/image18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9.wmf"/><Relationship Id="rId4" Type="http://schemas.openxmlformats.org/officeDocument/2006/relationships/oleObject" Target="../embeddings/oleObject15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Bring it together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963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do we use numerical methods?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2850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Why use Numerical Methods?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45008" y="1316736"/>
            <a:ext cx="7757160" cy="649224"/>
          </a:xfrm>
        </p:spPr>
        <p:txBody>
          <a:bodyPr/>
          <a:lstStyle/>
          <a:p>
            <a:r>
              <a:rPr lang="en-US" altLang="en-US" dirty="0"/>
              <a:t>To solve problems that cannot be solved </a:t>
            </a:r>
            <a:r>
              <a:rPr lang="en-US" altLang="en-US" dirty="0" smtClean="0"/>
              <a:t>exactly</a:t>
            </a:r>
            <a:endParaRPr lang="en-US" altLang="en-US" dirty="0"/>
          </a:p>
          <a:p>
            <a:pPr>
              <a:buFontTx/>
              <a:buNone/>
            </a:pPr>
            <a:endParaRPr lang="en-US" altLang="en-US" dirty="0"/>
          </a:p>
        </p:txBody>
      </p:sp>
      <p:graphicFrame>
        <p:nvGraphicFramePr>
          <p:cNvPr id="1026" name="Object 6"/>
          <p:cNvGraphicFramePr>
            <a:graphicFrameLocks noChangeAspect="1"/>
          </p:cNvGraphicFramePr>
          <p:nvPr>
            <p:ph sz="half" idx="2"/>
          </p:nvPr>
        </p:nvGraphicFramePr>
        <p:xfrm>
          <a:off x="1981200" y="2895600"/>
          <a:ext cx="4038600" cy="2217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6" name="Equation" r:id="rId5" imgW="901440" imgH="495000" progId="Equation.3">
                  <p:embed/>
                </p:oleObj>
              </mc:Choice>
              <mc:Fallback>
                <p:oleObj name="Equation" r:id="rId5" imgW="901440" imgH="495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2895600"/>
                        <a:ext cx="4038600" cy="2217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9" name="Picture 11" descr="probability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514600"/>
            <a:ext cx="4038600" cy="302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19482702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Why use Numerical Methods?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316736"/>
            <a:ext cx="8153400" cy="1371600"/>
          </a:xfrm>
        </p:spPr>
        <p:txBody>
          <a:bodyPr/>
          <a:lstStyle/>
          <a:p>
            <a:r>
              <a:rPr lang="en-US" altLang="en-US" dirty="0"/>
              <a:t>To solve problems that </a:t>
            </a:r>
            <a:r>
              <a:rPr lang="en-US" altLang="en-US" dirty="0" smtClean="0"/>
              <a:t>have exact solutions but are otherwise intractable</a:t>
            </a:r>
            <a:r>
              <a:rPr lang="en-US" altLang="en-US" dirty="0"/>
              <a:t>!</a:t>
            </a:r>
          </a:p>
          <a:p>
            <a:pPr>
              <a:buFontTx/>
              <a:buNone/>
            </a:pPr>
            <a:endParaRPr lang="en-US" altLang="en-US" dirty="0"/>
          </a:p>
        </p:txBody>
      </p:sp>
      <p:pic>
        <p:nvPicPr>
          <p:cNvPr id="24580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9498" y="2606040"/>
            <a:ext cx="4404885" cy="2920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98489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Assembling a fulcrum for a bascule bridge</a:t>
            </a:r>
            <a:endParaRPr lang="en-US" dirty="0"/>
          </a:p>
        </p:txBody>
      </p:sp>
      <p:pic>
        <p:nvPicPr>
          <p:cNvPr id="2049" name="Picture 1" descr="http://www.eng.usf.edu/~besterfi/bascule/hills3.jpg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584" y="1907192"/>
            <a:ext cx="3825304" cy="3342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http://www.eng.usf.edu/~besterfi/bascule/hills18.jpg"/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3385" y="1920241"/>
            <a:ext cx="4732241" cy="2714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/>
          <p:cNvSpPr>
            <a:spLocks/>
          </p:cNvSpPr>
          <p:nvPr/>
        </p:nvSpPr>
        <p:spPr bwMode="auto">
          <a:xfrm>
            <a:off x="5002402" y="2773236"/>
            <a:ext cx="1526413" cy="334962"/>
          </a:xfrm>
          <a:prstGeom prst="borderCallout1">
            <a:avLst>
              <a:gd name="adj1" fmla="val 41380"/>
              <a:gd name="adj2" fmla="val -11069"/>
              <a:gd name="adj3" fmla="val 119509"/>
              <a:gd name="adj4" fmla="val -66796"/>
            </a:avLst>
          </a:prstGeom>
          <a:solidFill>
            <a:srgbClr val="FFFFFF"/>
          </a:solidFill>
          <a:ln w="9525">
            <a:solidFill>
              <a:srgbClr val="333333"/>
            </a:solidFill>
            <a:miter lim="800000"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Trunnion</a:t>
            </a:r>
            <a:endParaRPr lang="en-US" dirty="0"/>
          </a:p>
        </p:txBody>
      </p:sp>
      <p:sp>
        <p:nvSpPr>
          <p:cNvPr id="5" name="AutoShape 4"/>
          <p:cNvSpPr>
            <a:spLocks/>
          </p:cNvSpPr>
          <p:nvPr/>
        </p:nvSpPr>
        <p:spPr bwMode="auto">
          <a:xfrm>
            <a:off x="4012883" y="4306443"/>
            <a:ext cx="685800" cy="365125"/>
          </a:xfrm>
          <a:prstGeom prst="borderCallout1">
            <a:avLst>
              <a:gd name="adj1" fmla="val 41667"/>
              <a:gd name="adj2" fmla="val -16667"/>
              <a:gd name="adj3" fmla="val -34028"/>
              <a:gd name="adj4" fmla="val -181019"/>
            </a:avLst>
          </a:prstGeom>
          <a:solidFill>
            <a:srgbClr val="FFFFFF"/>
          </a:solidFill>
          <a:ln w="9525">
            <a:solidFill>
              <a:srgbClr val="333333"/>
            </a:solidFill>
            <a:miter lim="800000"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Hub</a:t>
            </a:r>
            <a:endParaRPr lang="en-US" dirty="0"/>
          </a:p>
        </p:txBody>
      </p:sp>
      <p:sp>
        <p:nvSpPr>
          <p:cNvPr id="6" name="AutoShape 3"/>
          <p:cNvSpPr>
            <a:spLocks/>
          </p:cNvSpPr>
          <p:nvPr/>
        </p:nvSpPr>
        <p:spPr bwMode="auto">
          <a:xfrm>
            <a:off x="3799967" y="2050860"/>
            <a:ext cx="838200" cy="311150"/>
          </a:xfrm>
          <a:prstGeom prst="borderCallout1">
            <a:avLst>
              <a:gd name="adj1" fmla="val 41380"/>
              <a:gd name="adj2" fmla="val -13889"/>
              <a:gd name="adj3" fmla="val 91999"/>
              <a:gd name="adj4" fmla="val -103821"/>
            </a:avLst>
          </a:prstGeom>
          <a:noFill/>
          <a:ln w="9525">
            <a:solidFill>
              <a:srgbClr val="333333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Girder</a:t>
            </a:r>
            <a:endParaRPr lang="en-US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030538" y="346868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187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model should I use?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187" y="2510219"/>
            <a:ext cx="5619750" cy="329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7799832" y="260604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0382438"/>
              </p:ext>
            </p:extLst>
          </p:nvPr>
        </p:nvGraphicFramePr>
        <p:xfrm>
          <a:off x="7799832" y="2606040"/>
          <a:ext cx="3098372" cy="6766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5" name="Equation" r:id="rId4" imgW="825142" imgH="177723" progId="Equation.3">
                  <p:embed/>
                </p:oleObj>
              </mc:Choice>
              <mc:Fallback>
                <p:oleObj name="Equation" r:id="rId4" imgW="825142" imgH="177723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9832" y="2606040"/>
                        <a:ext cx="3098372" cy="676656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7827264" y="379476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0445427"/>
              </p:ext>
            </p:extLst>
          </p:nvPr>
        </p:nvGraphicFramePr>
        <p:xfrm>
          <a:off x="7827264" y="3794760"/>
          <a:ext cx="3035808" cy="16089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6" name="Equation" r:id="rId6" imgW="952087" imgH="507780" progId="Equation.3">
                  <p:embed/>
                </p:oleObj>
              </mc:Choice>
              <mc:Fallback>
                <p:oleObj name="Equation" r:id="rId6" imgW="952087" imgH="50778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27264" y="3794760"/>
                        <a:ext cx="3035808" cy="1608978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887476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the fluid temperature to get enough contraction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411" y="1851851"/>
            <a:ext cx="5619750" cy="329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7799832" y="260604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7827264" y="379476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8823178"/>
              </p:ext>
            </p:extLst>
          </p:nvPr>
        </p:nvGraphicFramePr>
        <p:xfrm>
          <a:off x="7096088" y="1682496"/>
          <a:ext cx="1325535" cy="7025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5" name="Equation" r:id="rId4" imgW="952087" imgH="507780" progId="Equation.3">
                  <p:embed/>
                </p:oleObj>
              </mc:Choice>
              <mc:Fallback>
                <p:oleObj name="Equation" r:id="rId4" imgW="952087" imgH="5077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6088" y="1682496"/>
                        <a:ext cx="1325535" cy="702534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7251192" y="467258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4314159"/>
              </p:ext>
            </p:extLst>
          </p:nvPr>
        </p:nvGraphicFramePr>
        <p:xfrm>
          <a:off x="6501384" y="3028653"/>
          <a:ext cx="5540883" cy="6015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6" name="Equation" r:id="rId6" imgW="4559300" imgH="495300" progId="Equation.3">
                  <p:embed/>
                </p:oleObj>
              </mc:Choice>
              <mc:Fallback>
                <p:oleObj name="Equation" r:id="rId6" imgW="4559300" imgH="4953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01384" y="3028653"/>
                        <a:ext cx="5540883" cy="60151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7488936" y="435254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1139315"/>
              </p:ext>
            </p:extLst>
          </p:nvPr>
        </p:nvGraphicFramePr>
        <p:xfrm>
          <a:off x="7141463" y="2542032"/>
          <a:ext cx="4495365" cy="2651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7" name="Equation" r:id="rId8" imgW="3390900" imgH="203200" progId="Equation.3">
                  <p:embed/>
                </p:oleObj>
              </mc:Choice>
              <mc:Fallback>
                <p:oleObj name="Equation" r:id="rId8" imgW="3390900" imgH="2032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1463" y="2542032"/>
                        <a:ext cx="4495365" cy="265176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6934200" y="538581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7728548"/>
              </p:ext>
            </p:extLst>
          </p:nvPr>
        </p:nvGraphicFramePr>
        <p:xfrm>
          <a:off x="733552" y="5559552"/>
          <a:ext cx="11403584" cy="5577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8" name="Equation" r:id="rId10" imgW="5257800" imgH="254000" progId="Equation.3">
                  <p:embed/>
                </p:oleObj>
              </mc:Choice>
              <mc:Fallback>
                <p:oleObj name="Equation" r:id="rId10" imgW="5257800" imgH="2540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3552" y="5559552"/>
                        <a:ext cx="11403584" cy="557784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114286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the expression for thermal expansion coefficient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251" y="1851851"/>
            <a:ext cx="5619750" cy="329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7799832" y="260604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2527302"/>
              </p:ext>
            </p:extLst>
          </p:nvPr>
        </p:nvGraphicFramePr>
        <p:xfrm>
          <a:off x="8046720" y="1376172"/>
          <a:ext cx="1409700" cy="7471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93" name="Equation" r:id="rId4" imgW="952087" imgH="507780" progId="Equation.3">
                  <p:embed/>
                </p:oleObj>
              </mc:Choice>
              <mc:Fallback>
                <p:oleObj name="Equation" r:id="rId4" imgW="952087" imgH="5077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46720" y="1376172"/>
                        <a:ext cx="1409700" cy="747141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7251192" y="467258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7488936" y="435254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0306043"/>
              </p:ext>
            </p:extLst>
          </p:nvPr>
        </p:nvGraphicFramePr>
        <p:xfrm>
          <a:off x="2002535" y="5760720"/>
          <a:ext cx="8835717" cy="5212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94" name="Equation" r:id="rId6" imgW="3390900" imgH="203200" progId="Equation.3">
                  <p:embed/>
                </p:oleObj>
              </mc:Choice>
              <mc:Fallback>
                <p:oleObj name="Equation" r:id="rId6" imgW="33909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2535" y="5760720"/>
                        <a:ext cx="8835717" cy="521208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6934200" y="538581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7909560" y="285292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7352946"/>
              </p:ext>
            </p:extLst>
          </p:nvPr>
        </p:nvGraphicFramePr>
        <p:xfrm>
          <a:off x="7322820" y="2852928"/>
          <a:ext cx="2682240" cy="5486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95" name="Equation" r:id="rId8" imgW="2095500" imgH="431800" progId="Equation.3">
                  <p:embed/>
                </p:oleObj>
              </mc:Choice>
              <mc:Fallback>
                <p:oleObj name="Equation" r:id="rId8" imgW="2095500" imgH="431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2820" y="2852928"/>
                        <a:ext cx="2682240" cy="54864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8458200" y="263347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7567177"/>
              </p:ext>
            </p:extLst>
          </p:nvPr>
        </p:nvGraphicFramePr>
        <p:xfrm>
          <a:off x="7723190" y="2368296"/>
          <a:ext cx="1964497" cy="3749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96" name="Equation" r:id="rId10" imgW="1244600" imgH="241300" progId="Equation.3">
                  <p:embed/>
                </p:oleObj>
              </mc:Choice>
              <mc:Fallback>
                <p:oleObj name="Equation" r:id="rId10" imgW="1244600" imgH="2413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23190" y="2368296"/>
                        <a:ext cx="1964497" cy="374904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2"/>
          <p:cNvSpPr>
            <a:spLocks noChangeArrowheads="1"/>
          </p:cNvSpPr>
          <p:nvPr/>
        </p:nvSpPr>
        <p:spPr bwMode="auto">
          <a:xfrm>
            <a:off x="7534656" y="358444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9522404"/>
              </p:ext>
            </p:extLst>
          </p:nvPr>
        </p:nvGraphicFramePr>
        <p:xfrm>
          <a:off x="6841810" y="3584448"/>
          <a:ext cx="3807522" cy="1618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97" name="Equation" r:id="rId12" imgW="3111500" imgH="1320800" progId="Equation.3">
                  <p:embed/>
                </p:oleObj>
              </mc:Choice>
              <mc:Fallback>
                <p:oleObj name="Equation" r:id="rId12" imgW="3111500" imgH="13208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1810" y="3584448"/>
                        <a:ext cx="3807522" cy="1618488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097421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http://numericalmethods.eng.usf.edu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F46B4479-414C-4660-87D2-4FAA2000D4C7}" type="slidenum">
              <a:rPr lang="en-US" altLang="en-US" sz="1400">
                <a:latin typeface="Arial" panose="020B0604020202020204" pitchFamily="34" charset="0"/>
              </a:rPr>
              <a:pPr eaLnBrk="1" hangingPunct="1"/>
              <a:t>9</a:t>
            </a:fld>
            <a:endParaRPr lang="en-US" altLang="en-US" sz="1400">
              <a:latin typeface="Arial" panose="020B0604020202020204" pitchFamily="34" charset="0"/>
            </a:endParaRPr>
          </a:p>
        </p:txBody>
      </p:sp>
      <p:sp>
        <p:nvSpPr>
          <p:cNvPr id="16391" name="Text Box 3"/>
          <p:cNvSpPr txBox="1">
            <a:spLocks noChangeArrowheads="1"/>
          </p:cNvSpPr>
          <p:nvPr/>
        </p:nvSpPr>
        <p:spPr bwMode="auto">
          <a:xfrm>
            <a:off x="448056" y="295656"/>
            <a:ext cx="11082528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4400" dirty="0">
                <a:latin typeface="+mj-lt"/>
              </a:rPr>
              <a:t>How long does it take a trunnion to cool down?</a:t>
            </a:r>
          </a:p>
        </p:txBody>
      </p:sp>
      <p:graphicFrame>
        <p:nvGraphicFramePr>
          <p:cNvPr id="16386" name="Object 4"/>
          <p:cNvGraphicFramePr>
            <a:graphicFrameLocks noChangeAspect="1"/>
          </p:cNvGraphicFramePr>
          <p:nvPr/>
        </p:nvGraphicFramePr>
        <p:xfrm>
          <a:off x="2667000" y="4724400"/>
          <a:ext cx="4800600" cy="1392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6" name="Equation" r:id="rId5" imgW="1358640" imgH="393480" progId="Equation.3">
                  <p:embed/>
                </p:oleObj>
              </mc:Choice>
              <mc:Fallback>
                <p:oleObj name="Equation" r:id="rId5" imgW="13586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4724400"/>
                        <a:ext cx="4800600" cy="1392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7" name="Object 5"/>
          <p:cNvGraphicFramePr>
            <a:graphicFrameLocks noChangeAspect="1"/>
          </p:cNvGraphicFramePr>
          <p:nvPr/>
        </p:nvGraphicFramePr>
        <p:xfrm>
          <a:off x="7543800" y="5030788"/>
          <a:ext cx="2209800" cy="684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7" name="Equation" r:id="rId7" imgW="736560" imgH="228600" progId="Equation.3">
                  <p:embed/>
                </p:oleObj>
              </mc:Choice>
              <mc:Fallback>
                <p:oleObj name="Equation" r:id="rId7" imgW="7365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3800" y="5030788"/>
                        <a:ext cx="2209800" cy="684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392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752600"/>
            <a:ext cx="3246438" cy="2433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3" name="Picture 7" descr="shaftpicture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1752601"/>
            <a:ext cx="2438400" cy="238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21374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Footer Placeholder 3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en-US" sz="1400">
                <a:solidFill>
                  <a:srgbClr val="C0C0C0"/>
                </a:solidFill>
              </a:rPr>
              <a:t>                                           http://numericalmethods.eng.usf.edu</a:t>
            </a:r>
          </a:p>
        </p:txBody>
      </p:sp>
      <p:sp>
        <p:nvSpPr>
          <p:cNvPr id="4103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BC863E60-FE2B-432F-BF77-59BAA74E8FE1}" type="slidenum">
              <a:rPr lang="en-US" altLang="en-US" sz="1400"/>
              <a:pPr eaLnBrk="1" hangingPunct="1"/>
              <a:t>10</a:t>
            </a:fld>
            <a:endParaRPr lang="en-US" altLang="en-US" sz="1400"/>
          </a:p>
        </p:txBody>
      </p:sp>
      <p:sp>
        <p:nvSpPr>
          <p:cNvPr id="410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609600"/>
            <a:ext cx="8458200" cy="1143000"/>
          </a:xfrm>
        </p:spPr>
        <p:txBody>
          <a:bodyPr/>
          <a:lstStyle/>
          <a:p>
            <a:pPr eaLnBrk="1" hangingPunct="1"/>
            <a:r>
              <a:rPr lang="en-US" altLang="en-US" smtClean="0">
                <a:cs typeface="Times New Roman" panose="02020603050405020304" pitchFamily="18" charset="0"/>
              </a:rPr>
              <a:t>Example</a:t>
            </a:r>
          </a:p>
        </p:txBody>
      </p:sp>
      <p:sp>
        <p:nvSpPr>
          <p:cNvPr id="4105" name="Rectangle 17"/>
          <p:cNvSpPr>
            <a:spLocks noChangeArrowheads="1"/>
          </p:cNvSpPr>
          <p:nvPr/>
        </p:nvSpPr>
        <p:spPr bwMode="auto">
          <a:xfrm>
            <a:off x="1905000" y="1600201"/>
            <a:ext cx="8534400" cy="144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/>
            <a:r>
              <a:rPr lang="en-US" altLang="en-US" sz="2200"/>
              <a:t>A solid steel shaft at room temperature of 27°C is needed to be contracted so that it can be shrunk-fit into a hollow hub.  It is placed in a refrigerated chamber that is maintained at −33°C. The rate of change of temperature of the solid shaft </a:t>
            </a:r>
            <a:r>
              <a:rPr lang="en-US" altLang="en-US" sz="2200" i="1">
                <a:latin typeface="Symbol" panose="05050102010706020507" pitchFamily="18" charset="2"/>
              </a:rPr>
              <a:t>q</a:t>
            </a:r>
            <a:r>
              <a:rPr lang="en-US" altLang="en-US" sz="2200"/>
              <a:t> is given  by </a:t>
            </a:r>
          </a:p>
        </p:txBody>
      </p:sp>
      <p:graphicFrame>
        <p:nvGraphicFramePr>
          <p:cNvPr id="4098" name="Object 31"/>
          <p:cNvGraphicFramePr>
            <a:graphicFrameLocks noChangeAspect="1"/>
          </p:cNvGraphicFramePr>
          <p:nvPr/>
        </p:nvGraphicFramePr>
        <p:xfrm>
          <a:off x="2438401" y="3059114"/>
          <a:ext cx="7497763" cy="1055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7" name="Equation" r:id="rId4" imgW="4356000" imgH="736560" progId="Equation.3">
                  <p:embed/>
                </p:oleObj>
              </mc:Choice>
              <mc:Fallback>
                <p:oleObj name="Equation" r:id="rId4" imgW="4356000" imgH="7365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1" y="3059114"/>
                        <a:ext cx="7497763" cy="10556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6" name="Rectangle 35"/>
          <p:cNvSpPr>
            <a:spLocks noChangeArrowheads="1"/>
          </p:cNvSpPr>
          <p:nvPr/>
        </p:nvSpPr>
        <p:spPr bwMode="auto">
          <a:xfrm>
            <a:off x="1886712" y="4581145"/>
            <a:ext cx="754380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/>
            <a:r>
              <a:rPr lang="en-US" altLang="en-US" sz="2200" dirty="0"/>
              <a:t>Using Euler’s method, find the temperature of the steel shaft after 86400 seconds.  Take a step size of </a:t>
            </a:r>
            <a:r>
              <a:rPr lang="en-US" altLang="en-US" sz="2200" i="1" dirty="0"/>
              <a:t>h</a:t>
            </a:r>
            <a:r>
              <a:rPr lang="en-US" altLang="en-US" sz="2200" dirty="0"/>
              <a:t> = 43200  seconds. </a:t>
            </a:r>
          </a:p>
        </p:txBody>
      </p:sp>
    </p:spTree>
    <p:extLst>
      <p:ext uri="{BB962C8B-B14F-4D97-AF65-F5344CB8AC3E}">
        <p14:creationId xmlns:p14="http://schemas.microsoft.com/office/powerpoint/2010/main" val="1257221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en-US" sz="1400">
                <a:solidFill>
                  <a:srgbClr val="C0C0C0"/>
                </a:solidFill>
              </a:rPr>
              <a:t>                                           http://numericalmethods.eng.usf.edu</a:t>
            </a:r>
          </a:p>
        </p:txBody>
      </p:sp>
      <p:sp>
        <p:nvSpPr>
          <p:cNvPr id="3993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6C929F8A-2D7A-4518-836C-46CFD01ECD8C}" type="slidenum">
              <a:rPr lang="en-US" altLang="en-US" sz="1400"/>
              <a:pPr eaLnBrk="1" hangingPunct="1"/>
              <a:t>11</a:t>
            </a:fld>
            <a:endParaRPr lang="en-US" altLang="en-US" sz="1400"/>
          </a:p>
        </p:txBody>
      </p:sp>
      <p:sp>
        <p:nvSpPr>
          <p:cNvPr id="399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Comparison of Exact and Numerical Solutions</a:t>
            </a:r>
          </a:p>
        </p:txBody>
      </p:sp>
      <p:sp>
        <p:nvSpPr>
          <p:cNvPr id="39941" name="Rectangle 90"/>
          <p:cNvSpPr>
            <a:spLocks noChangeArrowheads="1"/>
          </p:cNvSpPr>
          <p:nvPr/>
        </p:nvSpPr>
        <p:spPr bwMode="auto">
          <a:xfrm>
            <a:off x="3200400" y="5827069"/>
            <a:ext cx="682327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b="1"/>
              <a:t>Figure 3.</a:t>
            </a:r>
            <a:r>
              <a:rPr lang="en-US" altLang="en-US"/>
              <a:t>  Comparing exact and Euler’s method </a:t>
            </a:r>
          </a:p>
        </p:txBody>
      </p:sp>
      <p:pic>
        <p:nvPicPr>
          <p:cNvPr id="39942" name="Picture 102" descr="mech_e_eulers_figure_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1752600"/>
            <a:ext cx="5410200" cy="405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5989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189</Words>
  <Application>Microsoft Office PowerPoint</Application>
  <PresentationFormat>Widescreen</PresentationFormat>
  <Paragraphs>25</Paragraphs>
  <Slides>11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Arial</vt:lpstr>
      <vt:lpstr>Calibri</vt:lpstr>
      <vt:lpstr>Calibri Light</vt:lpstr>
      <vt:lpstr>Symbol</vt:lpstr>
      <vt:lpstr>Tahoma</vt:lpstr>
      <vt:lpstr>Times New Roman</vt:lpstr>
      <vt:lpstr>Office Theme</vt:lpstr>
      <vt:lpstr>Equation</vt:lpstr>
      <vt:lpstr>Microsoft Equation 3.0</vt:lpstr>
      <vt:lpstr>Bring it together</vt:lpstr>
      <vt:lpstr>Why do we use numerical methods?</vt:lpstr>
      <vt:lpstr>Why use Numerical Methods?</vt:lpstr>
      <vt:lpstr>Why use Numerical Methods?</vt:lpstr>
      <vt:lpstr>Assembling a fulcrum for a bascule bridge</vt:lpstr>
      <vt:lpstr>What model should I use?</vt:lpstr>
      <vt:lpstr>Finding the fluid temperature to get enough contraction</vt:lpstr>
      <vt:lpstr>Finding the expression for thermal expansion coefficient</vt:lpstr>
      <vt:lpstr>PowerPoint Presentation</vt:lpstr>
      <vt:lpstr>Example</vt:lpstr>
      <vt:lpstr>Comparison of Exact and Numerical Solutions</vt:lpstr>
    </vt:vector>
  </TitlesOfParts>
  <Company>University of South Florida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Kaw, Autar</dc:creator>
  <cp:lastModifiedBy>Kaw, Autar</cp:lastModifiedBy>
  <cp:revision>9</cp:revision>
  <dcterms:created xsi:type="dcterms:W3CDTF">2015-11-23T23:47:30Z</dcterms:created>
  <dcterms:modified xsi:type="dcterms:W3CDTF">2015-11-24T13:35:47Z</dcterms:modified>
</cp:coreProperties>
</file>