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10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1.xml" ContentType="application/vnd.openxmlformats-officedocument.presentationml.tags+xml"/>
  <Override PartName="/ppt/notesSlides/notesSlide13.xml" ContentType="application/vnd.openxmlformats-officedocument.presentationml.notesSlide+xml"/>
  <Override PartName="/ppt/tags/tag12.xml" ContentType="application/vnd.openxmlformats-officedocument.presentationml.tags+xml"/>
  <Override PartName="/ppt/notesSlides/notesSlide14.xml" ContentType="application/vnd.openxmlformats-officedocument.presentationml.notesSlide+xml"/>
  <Override PartName="/ppt/tags/tag13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1"/>
  </p:sldMasterIdLst>
  <p:notesMasterIdLst>
    <p:notesMasterId r:id="rId19"/>
  </p:notesMasterIdLst>
  <p:sldIdLst>
    <p:sldId id="286" r:id="rId2"/>
    <p:sldId id="261" r:id="rId3"/>
    <p:sldId id="262" r:id="rId4"/>
    <p:sldId id="380" r:id="rId5"/>
    <p:sldId id="277" r:id="rId6"/>
    <p:sldId id="278" r:id="rId7"/>
    <p:sldId id="279" r:id="rId8"/>
    <p:sldId id="280" r:id="rId9"/>
    <p:sldId id="281" r:id="rId10"/>
    <p:sldId id="258" r:id="rId11"/>
    <p:sldId id="308" r:id="rId12"/>
    <p:sldId id="260" r:id="rId13"/>
    <p:sldId id="267" r:id="rId14"/>
    <p:sldId id="264" r:id="rId15"/>
    <p:sldId id="270" r:id="rId16"/>
    <p:sldId id="269" r:id="rId17"/>
    <p:sldId id="268" r:id="rId18"/>
  </p:sldIdLst>
  <p:sldSz cx="9144000" cy="6858000" type="screen4x3"/>
  <p:notesSz cx="7315200" cy="9601200"/>
  <p:custDataLst>
    <p:tags r:id="rId20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 autoAdjust="0"/>
    <p:restoredTop sz="94660" autoAdjust="0"/>
  </p:normalViewPr>
  <p:slideViewPr>
    <p:cSldViewPr>
      <p:cViewPr varScale="1">
        <p:scale>
          <a:sx n="114" d="100"/>
          <a:sy n="114" d="100"/>
        </p:scale>
        <p:origin x="221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57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8904567-2EF6-41F0-87B0-B33C20F1EF8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5B6EF2A7-D145-4E4A-9DFF-9E220A72AB8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28B50D48-6C99-4423-A7B8-034489873C8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57AD18B2-6D79-4A2F-BEAC-F4FD9AB0541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F156EDCC-18AF-41CF-A91B-C4906D237DF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52984C6C-8F72-40BE-87D0-C7176B3C30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fld id="{3FBA632D-E7B4-462F-8A19-7C545D5F255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62A1E74E-F85C-4DAD-9F16-39D30D9E0AB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CED5F47-2415-4311-8AA2-16A62C496610}" type="slidenum">
              <a:rPr lang="en-US" altLang="en-US"/>
              <a:pPr eaLnBrk="1" hangingPunct="1"/>
              <a:t>1</a:t>
            </a:fld>
            <a:endParaRPr lang="en-US" altLang="en-US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C7C62543-30A6-4877-9375-335249841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17613" y="685800"/>
            <a:ext cx="4876800" cy="3657600"/>
          </a:xfrm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DC6EED28-46D1-481C-B821-E04744F016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90600" y="4572000"/>
            <a:ext cx="5334000" cy="4343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B02AB2E4-D8E6-4C44-B70A-01767617928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6B60A5D9-292B-4B6A-AA7C-C01F1ABE4E6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BE92BF0D-847A-43CD-962A-A004599AEA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67FCE98B-F903-4269-BA26-C88416FBD223}" type="slidenum">
              <a:rPr lang="en-US" altLang="en-US"/>
              <a:pPr/>
              <a:t>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8F124476-7D43-42DE-8103-9FD8BA53405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CFF3EDBA-D800-42F4-85A1-F01903DA48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2D082716-A567-40D4-B08B-01254EAEF06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DA6C15C0-A124-4EF1-9100-FA06C60D47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A7C1CDD2-CD60-4152-8E03-EB2A6D62235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2B1728EE-18D7-4536-90DB-D088FB7D16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84DDC557-BE3C-4365-B297-523A84C7DAB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9187" cy="27432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F4C8B053-ED88-4093-AE68-F8774A71C1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279525" y="3475038"/>
            <a:ext cx="7042150" cy="3290887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6653" tIns="48326" rIns="96653" bIns="48326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THG picture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764FD06D-E565-43E7-8C5A-A03D10D20B4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9187" cy="27432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8BC87405-75F7-428B-A272-F0A558AA8A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A8A6A822-BE95-4461-9A15-FEEDD489AC7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F5FBFF02-C527-41D0-BE37-63045AADB5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6CF206A3-2C73-4AA0-B208-F9D14A5C3B1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6DFC19D8-6DBB-4DC9-A980-97826E5DE0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>
            <a:extLst>
              <a:ext uri="{FF2B5EF4-FFF2-40B4-BE49-F238E27FC236}">
                <a16:creationId xmlns:a16="http://schemas.microsoft.com/office/drawing/2014/main" id="{C02B54F9-50E7-49CB-8DE1-D1ABA7FE0C7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>
            <a:extLst>
              <a:ext uri="{FF2B5EF4-FFF2-40B4-BE49-F238E27FC236}">
                <a16:creationId xmlns:a16="http://schemas.microsoft.com/office/drawing/2014/main" id="{651378BD-1B61-476F-8B07-3D7C7D6B58D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7652" name="Slide Number Placeholder 3">
            <a:extLst>
              <a:ext uri="{FF2B5EF4-FFF2-40B4-BE49-F238E27FC236}">
                <a16:creationId xmlns:a16="http://schemas.microsoft.com/office/drawing/2014/main" id="{8CA5597D-9291-4701-A961-A14DE1CE57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5D099F28-DAE8-4B4F-8D7A-2B01FA977F0A}" type="slidenum">
              <a:rPr lang="en-US" altLang="en-US"/>
              <a:pPr/>
              <a:t>10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0C1C580F-A427-4191-8D6B-E08B92914C5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3388" y="549275"/>
            <a:ext cx="3659187" cy="2743200"/>
          </a:xfrm>
          <a:noFill/>
          <a:ln/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09666B0E-BEEF-4D44-BBF4-9D099C52D0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>
            <a:extLst>
              <a:ext uri="{FF2B5EF4-FFF2-40B4-BE49-F238E27FC236}">
                <a16:creationId xmlns:a16="http://schemas.microsoft.com/office/drawing/2014/main" id="{91EDDE1D-59CB-49B0-8FD1-528780F8801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>
            <a:extLst>
              <a:ext uri="{FF2B5EF4-FFF2-40B4-BE49-F238E27FC236}">
                <a16:creationId xmlns:a16="http://schemas.microsoft.com/office/drawing/2014/main" id="{EFC5E8EE-769F-4EAE-80D3-F356103B1AC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1748" name="Slide Number Placeholder 3">
            <a:extLst>
              <a:ext uri="{FF2B5EF4-FFF2-40B4-BE49-F238E27FC236}">
                <a16:creationId xmlns:a16="http://schemas.microsoft.com/office/drawing/2014/main" id="{2F47668F-CCE3-4A7D-8F36-E12720E94C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50BD3BF6-9794-4E6A-AD71-C7D22BD59085}" type="slidenum">
              <a:rPr lang="en-US" altLang="en-US"/>
              <a:pPr/>
              <a:t>12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B3C42AFA-6B5A-4D55-A3BC-8A2C1ECFCF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89099C64-AC19-4740-AA14-79DB1EBBB5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A1D9A854-2EEF-4B53-9DE4-7C8F23FC4BB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78BCF1F5-67EB-40C2-9390-2E8B194B0A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D39C897A-6B8E-4639-8591-A67B8C23787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43F2EC03-65FD-46CF-B71D-8D915974D1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>
            <a:extLst>
              <a:ext uri="{FF2B5EF4-FFF2-40B4-BE49-F238E27FC236}">
                <a16:creationId xmlns:a16="http://schemas.microsoft.com/office/drawing/2014/main" id="{EE6CE8BC-36CE-44E0-A6D0-8953E888347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>
            <a:extLst>
              <a:ext uri="{FF2B5EF4-FFF2-40B4-BE49-F238E27FC236}">
                <a16:creationId xmlns:a16="http://schemas.microsoft.com/office/drawing/2014/main" id="{77B78416-2278-4F02-9A4F-9FDF551AF07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0964" name="Slide Number Placeholder 3">
            <a:extLst>
              <a:ext uri="{FF2B5EF4-FFF2-40B4-BE49-F238E27FC236}">
                <a16:creationId xmlns:a16="http://schemas.microsoft.com/office/drawing/2014/main" id="{69055BFF-E226-402F-82E8-19FE64830C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0B4048BA-1BD2-4297-8E08-451C05D1E1E2}" type="slidenum">
              <a:rPr lang="en-US" altLang="en-US"/>
              <a:pPr/>
              <a:t>16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>
            <a:extLst>
              <a:ext uri="{FF2B5EF4-FFF2-40B4-BE49-F238E27FC236}">
                <a16:creationId xmlns:a16="http://schemas.microsoft.com/office/drawing/2014/main" id="{71483D8C-9B56-411B-A02D-6FFEC9AE8ED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es Placeholder 2">
            <a:extLst>
              <a:ext uri="{FF2B5EF4-FFF2-40B4-BE49-F238E27FC236}">
                <a16:creationId xmlns:a16="http://schemas.microsoft.com/office/drawing/2014/main" id="{5D04E240-190A-4CAA-BF98-021242F7CD7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3012" name="Slide Number Placeholder 3">
            <a:extLst>
              <a:ext uri="{FF2B5EF4-FFF2-40B4-BE49-F238E27FC236}">
                <a16:creationId xmlns:a16="http://schemas.microsoft.com/office/drawing/2014/main" id="{DFA0E583-FBEE-41FB-8CE4-D0E525382F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9FCF9EAC-9068-4E81-BF4D-3D3D64340D9C}" type="slidenum">
              <a:rPr lang="en-US" altLang="en-US"/>
              <a:pPr/>
              <a:t>17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58A96A8E-CA38-4214-A381-593054360036}"/>
              </a:ext>
            </a:extLst>
          </p:cNvPr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90C9E3D-7A56-4F7E-ACEE-098F785DCD42}"/>
              </a:ext>
            </a:extLst>
          </p:cNvPr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6">
            <a:extLst>
              <a:ext uri="{FF2B5EF4-FFF2-40B4-BE49-F238E27FC236}">
                <a16:creationId xmlns:a16="http://schemas.microsoft.com/office/drawing/2014/main" id="{E549E8AB-0741-4BA8-AE4B-E044B419A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19">
            <a:extLst>
              <a:ext uri="{FF2B5EF4-FFF2-40B4-BE49-F238E27FC236}">
                <a16:creationId xmlns:a16="http://schemas.microsoft.com/office/drawing/2014/main" id="{2BAB5338-F3EF-4589-8FDC-EDD460929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92FD2795-29BF-42AA-AE30-EA3B9D94D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596135-D259-4A2B-A55A-46EF287787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2010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B53188B1-D622-4B4C-BAC3-D2527420A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4543779C-9554-4A75-B3B3-32A14E57C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87AD9F-24E3-44F3-A292-8F7770A4D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33CA7C-C6AF-45D2-96F4-6DD923AD12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91904ED-3186-4C67-94FB-B3DB0F034F87}"/>
              </a:ext>
            </a:extLst>
          </p:cNvPr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945C30-34B2-4136-BB0B-B682FA7BE7EA}"/>
              </a:ext>
            </a:extLst>
          </p:cNvPr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6DB8EBC-EF6B-48DD-8C9E-03A28939CFA9}"/>
              </a:ext>
            </a:extLst>
          </p:cNvPr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4D748F0-106C-4A02-A8CF-58E4723877CF}"/>
              </a:ext>
            </a:extLst>
          </p:cNvPr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6971281-A5F8-4C50-95E3-432AF1EDC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3E7BED52-CF48-4858-9BAF-6351E9598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923CBBB-ADFF-482A-B3C2-DB6561F77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FE03D2-68B4-4CE2-AFE0-AF9101A217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3114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535EAA3-0BE2-4EF7-9A8E-FB7815097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5B77877E-9182-4E73-9847-53BAFDA38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7DE767A9-9B22-476E-A222-5F8FAF507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4FAB2F-14B2-4F61-9F57-4165881D12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6909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23">
            <a:extLst>
              <a:ext uri="{FF2B5EF4-FFF2-40B4-BE49-F238E27FC236}">
                <a16:creationId xmlns:a16="http://schemas.microsoft.com/office/drawing/2014/main" id="{90535AD0-AE25-48C6-8AE1-73A061FA2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9">
            <a:extLst>
              <a:ext uri="{FF2B5EF4-FFF2-40B4-BE49-F238E27FC236}">
                <a16:creationId xmlns:a16="http://schemas.microsoft.com/office/drawing/2014/main" id="{B8964682-5C0C-41D9-8B9D-62A120334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1">
            <a:extLst>
              <a:ext uri="{FF2B5EF4-FFF2-40B4-BE49-F238E27FC236}">
                <a16:creationId xmlns:a16="http://schemas.microsoft.com/office/drawing/2014/main" id="{0A133341-8E63-4C2D-86A9-EC352F3F6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539576-1E05-459F-8164-CD36107231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8479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3">
            <a:extLst>
              <a:ext uri="{FF2B5EF4-FFF2-40B4-BE49-F238E27FC236}">
                <a16:creationId xmlns:a16="http://schemas.microsoft.com/office/drawing/2014/main" id="{5D2FCA72-3D4F-4E44-9765-C285849DE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9">
            <a:extLst>
              <a:ext uri="{FF2B5EF4-FFF2-40B4-BE49-F238E27FC236}">
                <a16:creationId xmlns:a16="http://schemas.microsoft.com/office/drawing/2014/main" id="{A33316DB-3D49-455C-AD63-1FCF99D76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>
            <a:extLst>
              <a:ext uri="{FF2B5EF4-FFF2-40B4-BE49-F238E27FC236}">
                <a16:creationId xmlns:a16="http://schemas.microsoft.com/office/drawing/2014/main" id="{C675FFF7-465B-496C-BBDB-616688D91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212441-5965-4411-ABDA-A165171789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4449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ABCC81-9CFD-48D0-AB16-437315F90A9C}"/>
              </a:ext>
            </a:extLst>
          </p:cNvPr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F2211F-4AB4-4CF3-ACC6-15C874BDF2DE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CAE17EA3-DD9C-400F-95DE-174F3028E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C142021F-8F45-44E5-8B8C-DDF37767F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D4B881FA-77C7-4098-9274-22084FCE8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4CA678-2BE5-46FD-A394-A0D8A533F7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3922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9C21FF1-76C6-40EF-B76D-2242D5C5B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0F64B01B-B9C9-4227-B35B-3B0AD5E0B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D1647EF7-24BB-4CCE-AF5A-2030C25C1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C8DBCA-0390-48C6-91E0-C349863750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0010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716512A-DC37-4061-96ED-0E22F1A34906}"/>
              </a:ext>
            </a:extLst>
          </p:cNvPr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/>
          <a:p>
            <a:pPr indent="-283464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>
              <a:latin typeface="+mn-lt"/>
            </a:endParaRPr>
          </a:p>
        </p:txBody>
      </p:sp>
      <p:sp>
        <p:nvSpPr>
          <p:cNvPr id="6" name="Flowchart: Process 5">
            <a:extLst>
              <a:ext uri="{FF2B5EF4-FFF2-40B4-BE49-F238E27FC236}">
                <a16:creationId xmlns:a16="http://schemas.microsoft.com/office/drawing/2014/main" id="{F7E2987A-7DCC-46C7-A5BC-BAE01DD5A415}"/>
              </a:ext>
            </a:extLst>
          </p:cNvPr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Flowchart: Process 6">
            <a:extLst>
              <a:ext uri="{FF2B5EF4-FFF2-40B4-BE49-F238E27FC236}">
                <a16:creationId xmlns:a16="http://schemas.microsoft.com/office/drawing/2014/main" id="{8AB3E9EE-5E0B-4528-A55D-E7D3BCA3439B}"/>
              </a:ext>
            </a:extLst>
          </p:cNvPr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641F017B-CCA2-44ED-BC86-4692D516A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F203F201-D0D3-4190-A60E-782FC7192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BA228DC5-5E9C-4981-A4C5-554189D8C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6969B2-AC8F-4E71-AF97-2602111111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416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3BE45DC-825F-4C0B-9DA4-5ECE26DD1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914A6E92-EC0B-4FD1-A9DD-47D824BEB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FB457D2D-5A26-4A20-AE3E-DAE1640D9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89358E-F615-4C91-AE39-A09BF60538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1735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ACA6FAF-8B84-44F6-9A51-79CDEAD7B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3626925F-7753-4237-9073-6735E8C5B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D22390-F6FF-45C3-8D40-4B4C3C5E8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FBA1E9-F083-4C21-838F-9444DCDBB4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60995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A185A3-934C-4941-AE8D-ED39974ED5E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8BD85B-9192-4CA4-8DE1-065431247163}" type="datetime1">
              <a:rPr lang="en-US"/>
              <a:pPr>
                <a:defRPr/>
              </a:pPr>
              <a:t>4/27/2021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20447A-F1B9-4C2A-8008-502D7EBA8D6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http://numericalmethods.eng.usf.edu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B21238-21F7-4CA1-B220-7CAA294A59B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CB3B40-ED82-46C1-A5E2-18DBAB340A5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0441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>
            <a:extLst>
              <a:ext uri="{FF2B5EF4-FFF2-40B4-BE49-F238E27FC236}">
                <a16:creationId xmlns:a16="http://schemas.microsoft.com/office/drawing/2014/main" id="{84CCE668-B181-4E54-AA73-53AF5372EB88}"/>
              </a:ext>
            </a:extLst>
          </p:cNvPr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25D50CA-3303-4D9C-8D6C-F29A350E17F9}"/>
              </a:ext>
            </a:extLst>
          </p:cNvPr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Donut 10">
            <a:extLst>
              <a:ext uri="{FF2B5EF4-FFF2-40B4-BE49-F238E27FC236}">
                <a16:creationId xmlns:a16="http://schemas.microsoft.com/office/drawing/2014/main" id="{D1985CFA-00BF-47E9-AE35-50CAE9EF7013}"/>
              </a:ext>
            </a:extLst>
          </p:cNvPr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44DC3E1-0B44-4472-A1A9-D0FC45C7D112}"/>
              </a:ext>
            </a:extLst>
          </p:cNvPr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le Placeholder 4">
            <a:extLst>
              <a:ext uri="{FF2B5EF4-FFF2-40B4-BE49-F238E27FC236}">
                <a16:creationId xmlns:a16="http://schemas.microsoft.com/office/drawing/2014/main" id="{9E8D295F-3D96-4B37-9739-609F9ACDF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33" name="Text Placeholder 8">
            <a:extLst>
              <a:ext uri="{FF2B5EF4-FFF2-40B4-BE49-F238E27FC236}">
                <a16:creationId xmlns:a16="http://schemas.microsoft.com/office/drawing/2014/main" id="{4300FA01-2332-4EE3-9626-75B7E4BBBCA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4" name="Date Placeholder 23">
            <a:extLst>
              <a:ext uri="{FF2B5EF4-FFF2-40B4-BE49-F238E27FC236}">
                <a16:creationId xmlns:a16="http://schemas.microsoft.com/office/drawing/2014/main" id="{04DAB90D-9C78-4DBC-8568-E9B0802E30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Arial" charset="0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1E63270-C799-490D-BC72-6B1B028904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Arial" charset="0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9393F29E-E701-4662-BA00-1B13531249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B5A788"/>
                </a:solidFill>
              </a:defRPr>
            </a:lvl1pPr>
          </a:lstStyle>
          <a:p>
            <a:fld id="{766B3CB2-6F57-41DC-A20A-F566AA0CC2A0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E65DA8C-EB8C-4DDE-993D-C9C40D1EF84A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038" name="Picture 7" descr="cirrus1">
            <a:extLst>
              <a:ext uri="{FF2B5EF4-FFF2-40B4-BE49-F238E27FC236}">
                <a16:creationId xmlns:a16="http://schemas.microsoft.com/office/drawing/2014/main" id="{622BE941-A85F-436A-8351-311A7C8F138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8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34" r:id="rId1"/>
    <p:sldLayoutId id="2147484127" r:id="rId2"/>
    <p:sldLayoutId id="2147484135" r:id="rId3"/>
    <p:sldLayoutId id="2147484128" r:id="rId4"/>
    <p:sldLayoutId id="2147484129" r:id="rId5"/>
    <p:sldLayoutId id="2147484130" r:id="rId6"/>
    <p:sldLayoutId id="2147484136" r:id="rId7"/>
    <p:sldLayoutId id="2147484131" r:id="rId8"/>
    <p:sldLayoutId id="2147484137" r:id="rId9"/>
    <p:sldLayoutId id="2147484132" r:id="rId10"/>
    <p:sldLayoutId id="2147484133" r:id="rId11"/>
    <p:sldLayoutId id="2147484139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5" Type="http://schemas.openxmlformats.org/officeDocument/2006/relationships/image" Target="../media/image3.png"/><Relationship Id="rId4" Type="http://schemas.openxmlformats.org/officeDocument/2006/relationships/hyperlink" Target="http://nm.mathforcollege.com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5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6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5" Type="http://schemas.openxmlformats.org/officeDocument/2006/relationships/image" Target="../media/image8.jpe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0.png"/><Relationship Id="rId4" Type="http://schemas.openxmlformats.org/officeDocument/2006/relationships/image" Target="../media/image18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notesSlide" Target="../notesSlides/notesSlide11.xml"/><Relationship Id="rId7" Type="http://schemas.openxmlformats.org/officeDocument/2006/relationships/image" Target="NUL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3.wmf"/><Relationship Id="rId7" Type="http://schemas.openxmlformats.org/officeDocument/2006/relationships/image" Target="../media/image24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6" Type="http://schemas.openxmlformats.org/officeDocument/2006/relationships/image" Target="../media/image16.png"/><Relationship Id="rId5" Type="http://schemas.openxmlformats.org/officeDocument/2006/relationships/image" Target="../media/image270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6" Type="http://schemas.openxmlformats.org/officeDocument/2006/relationships/image" Target="../media/image16.png"/><Relationship Id="rId5" Type="http://schemas.openxmlformats.org/officeDocument/2006/relationships/image" Target="../media/image30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6" Type="http://schemas.openxmlformats.org/officeDocument/2006/relationships/image" Target="../media/image17.png"/><Relationship Id="rId5" Type="http://schemas.openxmlformats.org/officeDocument/2006/relationships/image" Target="../media/image310.pn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11CA85-07FD-478E-A4A1-2492CDF489CD}"/>
              </a:ext>
            </a:extLst>
          </p:cNvPr>
          <p:cNvSpPr txBox="1">
            <a:spLocks noGrp="1"/>
          </p:cNvSpPr>
          <p:nvPr/>
        </p:nvSpPr>
        <p:spPr bwMode="auto">
          <a:xfrm>
            <a:off x="6858000" y="62484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42F49154-307C-42A4-BD2C-BE643891E863}" type="slidenum">
              <a:rPr lang="en-US" altLang="en-US" sz="1400">
                <a:solidFill>
                  <a:schemeClr val="bg2"/>
                </a:solidFill>
                <a:latin typeface="Gill Sans MT" panose="020B0502020104020203" pitchFamily="34" charset="0"/>
              </a:rPr>
              <a:pPr algn="r" eaLnBrk="1" hangingPunct="1"/>
              <a:t>1</a:t>
            </a:fld>
            <a:endParaRPr lang="en-US" altLang="en-US" sz="1400">
              <a:solidFill>
                <a:schemeClr val="bg2"/>
              </a:solidFill>
              <a:latin typeface="Gill Sans MT" panose="020B0502020104020203" pitchFamily="34" charset="0"/>
            </a:endParaRPr>
          </a:p>
        </p:txBody>
      </p:sp>
      <p:sp>
        <p:nvSpPr>
          <p:cNvPr id="22533" name="Rectangle 1026">
            <a:extLst>
              <a:ext uri="{FF2B5EF4-FFF2-40B4-BE49-F238E27FC236}">
                <a16:creationId xmlns:a16="http://schemas.microsoft.com/office/drawing/2014/main" id="{742094FE-0C40-4226-81FD-5C18C54206DC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1219200" y="304800"/>
            <a:ext cx="7848600" cy="1447800"/>
          </a:xfrm>
        </p:spPr>
        <p:txBody>
          <a:bodyPr anchor="b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4000"/>
              <a:t>Bring Numerical </a:t>
            </a:r>
            <a:r>
              <a:rPr lang="en-US" altLang="en-US" sz="4000" dirty="0"/>
              <a:t>Methods together</a:t>
            </a:r>
            <a:endParaRPr lang="en-US" sz="4000" b="1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6E8C106-846E-43A4-89C6-99C342351642}"/>
              </a:ext>
            </a:extLst>
          </p:cNvPr>
          <p:cNvSpPr/>
          <p:nvPr/>
        </p:nvSpPr>
        <p:spPr>
          <a:xfrm>
            <a:off x="991299" y="6213157"/>
            <a:ext cx="81534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en-US" altLang="en-US" sz="1400" dirty="0">
                <a:hlinkClick r:id="rId4"/>
              </a:rPr>
              <a:t>http://nm.</a:t>
            </a:r>
            <a:r>
              <a:rPr lang="en-US" altLang="en-US" sz="1400" dirty="0">
                <a:solidFill>
                  <a:srgbClr val="808080"/>
                </a:solidFill>
                <a:hlinkClick r:id="rId4"/>
              </a:rPr>
              <a:t>MathForCollege.com</a:t>
            </a:r>
            <a:r>
              <a:rPr lang="en-US" altLang="en-US" sz="1400" dirty="0">
                <a:solidFill>
                  <a:srgbClr val="808080"/>
                </a:solidFill>
              </a:rPr>
              <a:t> </a:t>
            </a:r>
          </a:p>
          <a:p>
            <a:pPr algn="ctr" eaLnBrk="1" hangingPunct="1"/>
            <a:r>
              <a:rPr lang="en-US" altLang="en-US" sz="1200" dirty="0"/>
              <a:t>Transforming Numerical Methods Education for STEM Undergraduates</a:t>
            </a:r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FDCF32BF-6FC1-4213-B255-0B53A35CBF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8349" y="2384171"/>
            <a:ext cx="3130302" cy="313030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C43E17BA-E529-414D-BFE1-4CF8BBDEAA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Why Use Numerical Methods?</a:t>
            </a:r>
          </a:p>
        </p:txBody>
      </p:sp>
      <p:sp>
        <p:nvSpPr>
          <p:cNvPr id="7171" name="Content Placeholder 2">
            <a:extLst>
              <a:ext uri="{FF2B5EF4-FFF2-40B4-BE49-F238E27FC236}">
                <a16:creationId xmlns:a16="http://schemas.microsoft.com/office/drawing/2014/main" id="{CB8FB048-BB84-490B-A3F2-5D89074FFF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524000"/>
            <a:ext cx="7499350" cy="4800600"/>
          </a:xfrm>
        </p:spPr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0C278866-1F81-4627-BCD3-DF4991C4A3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Why Use Numerical Methods?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92C48E47-2CAD-4AAA-B2D2-E948B7EF5EF9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33375" y="1844279"/>
            <a:ext cx="5818585" cy="486965"/>
          </a:xfrm>
        </p:spPr>
        <p:txBody>
          <a:bodyPr/>
          <a:lstStyle/>
          <a:p>
            <a:r>
              <a:rPr lang="en-US" altLang="en-US"/>
              <a:t>To solve problems that cannot be solved exactly</a:t>
            </a:r>
          </a:p>
          <a:p>
            <a:pPr>
              <a:buFontTx/>
              <a:buNone/>
            </a:pPr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20" name="Object 6">
                <a:extLst>
                  <a:ext uri="{FF2B5EF4-FFF2-40B4-BE49-F238E27FC236}">
                    <a16:creationId xmlns:a16="http://schemas.microsoft.com/office/drawing/2014/main" id="{0F53F2B6-FC43-4AF7-B6EB-F94F502A5852}"/>
                  </a:ext>
                </a:extLst>
              </p:cNvPr>
              <p:cNvSpPr txBox="1">
                <a:spLocks noGrp="1"/>
              </p:cNvSpPr>
              <p:nvPr>
                <p:ph sz="half" idx="2"/>
              </p:nvPr>
            </p:nvSpPr>
            <p:spPr bwMode="auto">
              <a:xfrm>
                <a:off x="1485900" y="3028950"/>
                <a:ext cx="3027760" cy="166330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</m:rad>
                        </m:den>
                      </m:f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−∞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𝑑𝑢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9220" name="Object 6">
                <a:extLst>
                  <a:ext uri="{FF2B5EF4-FFF2-40B4-BE49-F238E27FC236}">
                    <a16:creationId xmlns:a16="http://schemas.microsoft.com/office/drawing/2014/main" id="{0F53F2B6-FC43-4AF7-B6EB-F94F502A58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 bwMode="auto">
              <a:xfrm>
                <a:off x="1485900" y="3028950"/>
                <a:ext cx="3027760" cy="16633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7B11C8D6-FD82-4380-A8FC-AA78AEF3DE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5296" y="2931283"/>
            <a:ext cx="4395597" cy="1725318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BD8D2138-A226-44E1-9382-3B605135EF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Why Use Numerical Methods?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3764941A-44A5-43AA-8A30-0BC24DFEB72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371600"/>
            <a:ext cx="8153400" cy="990600"/>
          </a:xfrm>
        </p:spPr>
        <p:txBody>
          <a:bodyPr/>
          <a:lstStyle/>
          <a:p>
            <a:r>
              <a:rPr lang="en-US" altLang="en-US" sz="2800" dirty="0"/>
              <a:t>To solve problems that are intractable to solve exactly!</a:t>
            </a:r>
          </a:p>
          <a:p>
            <a:pPr>
              <a:buFontTx/>
              <a:buNone/>
            </a:pPr>
            <a:endParaRPr lang="en-US" altLang="en-US" sz="2800" dirty="0"/>
          </a:p>
        </p:txBody>
      </p:sp>
      <p:pic>
        <p:nvPicPr>
          <p:cNvPr id="14340" name="Picture 6" descr="Image result for truss wooden">
            <a:extLst>
              <a:ext uri="{FF2B5EF4-FFF2-40B4-BE49-F238E27FC236}">
                <a16:creationId xmlns:a16="http://schemas.microsoft.com/office/drawing/2014/main" id="{53B63601-5C7A-4F64-8C04-59AA9FA5D6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551113"/>
            <a:ext cx="5143500" cy="385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2F59394D-A4DA-4DAD-8429-C63B860EA3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00200" y="228600"/>
            <a:ext cx="5029200" cy="857250"/>
          </a:xfrm>
        </p:spPr>
        <p:txBody>
          <a:bodyPr/>
          <a:lstStyle/>
          <a:p>
            <a:r>
              <a:rPr lang="en-US" altLang="en-US" dirty="0"/>
              <a:t>Bascule Bridge THG</a:t>
            </a:r>
          </a:p>
        </p:txBody>
      </p:sp>
      <p:sp>
        <p:nvSpPr>
          <p:cNvPr id="14339" name="Slide Number Placeholder 4">
            <a:extLst>
              <a:ext uri="{FF2B5EF4-FFF2-40B4-BE49-F238E27FC236}">
                <a16:creationId xmlns:a16="http://schemas.microsoft.com/office/drawing/2014/main" id="{688A1037-1FDE-4BD4-9749-432A7A017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557213" indent="-214313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572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5430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8859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2288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5717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29146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6288A1BA-44E9-4FF7-BF9F-F677D5B6962E}" type="slidenum">
              <a:rPr lang="en-US" altLang="en-US" sz="105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050">
              <a:latin typeface="Arial" panose="020B0604020202020204" pitchFamily="34" charset="0"/>
            </a:endParaRPr>
          </a:p>
        </p:txBody>
      </p:sp>
      <p:pic>
        <p:nvPicPr>
          <p:cNvPr id="14340" name="Picture 3" descr="hills18">
            <a:extLst>
              <a:ext uri="{FF2B5EF4-FFF2-40B4-BE49-F238E27FC236}">
                <a16:creationId xmlns:a16="http://schemas.microsoft.com/office/drawing/2014/main" id="{63FA77B1-ED22-4A8A-9302-C90D1EBCAB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71" t="31250" b="15625"/>
          <a:stretch>
            <a:fillRect/>
          </a:stretch>
        </p:blipFill>
        <p:spPr bwMode="auto">
          <a:xfrm>
            <a:off x="1314450" y="2000250"/>
            <a:ext cx="6343650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1" name="Line 4">
            <a:extLst>
              <a:ext uri="{FF2B5EF4-FFF2-40B4-BE49-F238E27FC236}">
                <a16:creationId xmlns:a16="http://schemas.microsoft.com/office/drawing/2014/main" id="{0B414D31-2B0E-4D37-8575-39F0AD8D885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429000" y="2057400"/>
            <a:ext cx="1000125" cy="5715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4">
            <a:extLst>
              <a:ext uri="{FF2B5EF4-FFF2-40B4-BE49-F238E27FC236}">
                <a16:creationId xmlns:a16="http://schemas.microsoft.com/office/drawing/2014/main" id="{54AC033C-0326-4686-9D97-C9FF616CC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557213" indent="-214313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572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5430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8859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2288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5717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29146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7F4D4605-5F48-481A-BDF2-47CFBBD6705D}" type="slidenum">
              <a:rPr lang="en-US" altLang="en-US" sz="105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050">
              <a:latin typeface="Arial" panose="020B0604020202020204" pitchFamily="34" charset="0"/>
            </a:endParaRPr>
          </a:p>
        </p:txBody>
      </p:sp>
      <p:pic>
        <p:nvPicPr>
          <p:cNvPr id="16387" name="Picture 2" descr="hills17bw">
            <a:extLst>
              <a:ext uri="{FF2B5EF4-FFF2-40B4-BE49-F238E27FC236}">
                <a16:creationId xmlns:a16="http://schemas.microsoft.com/office/drawing/2014/main" id="{F0E4B240-C4B8-4C91-9CB5-40F7499583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35" b="11708"/>
          <a:stretch>
            <a:fillRect/>
          </a:stretch>
        </p:blipFill>
        <p:spPr bwMode="auto">
          <a:xfrm>
            <a:off x="2971800" y="1714500"/>
            <a:ext cx="4000500" cy="2901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3" descr="hills3">
            <a:extLst>
              <a:ext uri="{FF2B5EF4-FFF2-40B4-BE49-F238E27FC236}">
                <a16:creationId xmlns:a16="http://schemas.microsoft.com/office/drawing/2014/main" id="{2972923B-31BD-4FD0-90AC-41FCB0BDA6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lum bright="12000" contrast="-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6450" y="857250"/>
            <a:ext cx="2114550" cy="1844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9" name="Text Box 4">
            <a:extLst>
              <a:ext uri="{FF2B5EF4-FFF2-40B4-BE49-F238E27FC236}">
                <a16:creationId xmlns:a16="http://schemas.microsoft.com/office/drawing/2014/main" id="{6DE7CC78-A84A-45C0-BBE0-EDCE0541F1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19937" y="3543300"/>
            <a:ext cx="925318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350" b="1">
                <a:latin typeface="Arial" panose="020B0604020202020204" pitchFamily="34" charset="0"/>
              </a:rPr>
              <a:t>Trunnion</a:t>
            </a:r>
          </a:p>
        </p:txBody>
      </p:sp>
      <p:sp>
        <p:nvSpPr>
          <p:cNvPr id="16390" name="Text Box 5">
            <a:extLst>
              <a:ext uri="{FF2B5EF4-FFF2-40B4-BE49-F238E27FC236}">
                <a16:creationId xmlns:a16="http://schemas.microsoft.com/office/drawing/2014/main" id="{138B274D-0248-45B0-8412-DE59E960C5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00900" y="2914650"/>
            <a:ext cx="521297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350" b="1">
                <a:latin typeface="Arial" panose="020B0604020202020204" pitchFamily="34" charset="0"/>
              </a:rPr>
              <a:t>Hub</a:t>
            </a:r>
          </a:p>
        </p:txBody>
      </p:sp>
      <p:sp>
        <p:nvSpPr>
          <p:cNvPr id="16391" name="Text Box 6">
            <a:extLst>
              <a:ext uri="{FF2B5EF4-FFF2-40B4-BE49-F238E27FC236}">
                <a16:creationId xmlns:a16="http://schemas.microsoft.com/office/drawing/2014/main" id="{176AF2F9-56AA-4E90-B22C-B783A1237D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6601" y="4229100"/>
            <a:ext cx="704039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350" b="1">
                <a:latin typeface="Arial" panose="020B0604020202020204" pitchFamily="34" charset="0"/>
              </a:rPr>
              <a:t>Girder</a:t>
            </a:r>
          </a:p>
        </p:txBody>
      </p:sp>
      <p:sp>
        <p:nvSpPr>
          <p:cNvPr id="16392" name="Line 7">
            <a:extLst>
              <a:ext uri="{FF2B5EF4-FFF2-40B4-BE49-F238E27FC236}">
                <a16:creationId xmlns:a16="http://schemas.microsoft.com/office/drawing/2014/main" id="{66F7CDF7-30CA-4BA5-AD15-B2BCCA39E68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743450" y="3028950"/>
            <a:ext cx="2514600" cy="114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3" name="Line 8">
            <a:extLst>
              <a:ext uri="{FF2B5EF4-FFF2-40B4-BE49-F238E27FC236}">
                <a16:creationId xmlns:a16="http://schemas.microsoft.com/office/drawing/2014/main" id="{9C9CF908-8B6F-4A3A-B323-9564B34355A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372100" y="3257550"/>
            <a:ext cx="1771650" cy="457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4" name="Line 9">
            <a:extLst>
              <a:ext uri="{FF2B5EF4-FFF2-40B4-BE49-F238E27FC236}">
                <a16:creationId xmlns:a16="http://schemas.microsoft.com/office/drawing/2014/main" id="{962F86FD-6BAD-42DC-87E9-0E2E709585A9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715000" y="3829050"/>
            <a:ext cx="1371600" cy="514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4814167D-6F2F-4D3F-82ED-7C09DCAD30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00200" y="228600"/>
            <a:ext cx="5029200" cy="857250"/>
          </a:xfrm>
        </p:spPr>
        <p:txBody>
          <a:bodyPr/>
          <a:lstStyle/>
          <a:p>
            <a:r>
              <a:rPr lang="en-US" altLang="en-US" dirty="0"/>
              <a:t>Bascule Bridge THG</a:t>
            </a:r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2">
            <a:extLst>
              <a:ext uri="{FF2B5EF4-FFF2-40B4-BE49-F238E27FC236}">
                <a16:creationId xmlns:a16="http://schemas.microsoft.com/office/drawing/2014/main" id="{E50ED303-4CA3-4B39-B454-A9C01F8607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85900" y="971550"/>
            <a:ext cx="4686300" cy="85725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en-US"/>
              <a:t>Trunnion-Hub-Girder Assembly Procedure</a:t>
            </a:r>
          </a:p>
        </p:txBody>
      </p:sp>
      <p:sp>
        <p:nvSpPr>
          <p:cNvPr id="18435" name="Slide Number Placeholder 4">
            <a:extLst>
              <a:ext uri="{FF2B5EF4-FFF2-40B4-BE49-F238E27FC236}">
                <a16:creationId xmlns:a16="http://schemas.microsoft.com/office/drawing/2014/main" id="{12167A8D-6B63-465F-AB7F-1BD99C9B4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557213" indent="-214313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572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5430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8859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2288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5717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29146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4977FFE9-C69D-4D79-91E5-28151D09C010}" type="slidenum">
              <a:rPr lang="en-US" altLang="en-US" sz="105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050">
              <a:latin typeface="Arial" panose="020B0604020202020204" pitchFamily="34" charset="0"/>
            </a:endParaRPr>
          </a:p>
        </p:txBody>
      </p:sp>
      <p:pic>
        <p:nvPicPr>
          <p:cNvPr id="18436" name="Picture 3" descr="july20-ap1-step2-copy">
            <a:extLst>
              <a:ext uri="{FF2B5EF4-FFF2-40B4-BE49-F238E27FC236}">
                <a16:creationId xmlns:a16="http://schemas.microsoft.com/office/drawing/2014/main" id="{3B3C94B8-CABE-40D9-ACF2-F4B7D47E9C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1031"/>
              </a:clrFrom>
              <a:clrTo>
                <a:srgbClr val="00103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17"/>
          <a:stretch>
            <a:fillRect/>
          </a:stretch>
        </p:blipFill>
        <p:spPr bwMode="auto">
          <a:xfrm>
            <a:off x="4514851" y="2057401"/>
            <a:ext cx="2507456" cy="1660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4" descr="july20-three-free-components">
            <a:extLst>
              <a:ext uri="{FF2B5EF4-FFF2-40B4-BE49-F238E27FC236}">
                <a16:creationId xmlns:a16="http://schemas.microsoft.com/office/drawing/2014/main" id="{EDB2F596-D78A-4926-8AC9-6D804B0AE3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001031"/>
              </a:clrFrom>
              <a:clrTo>
                <a:srgbClr val="00103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88"/>
          <a:stretch>
            <a:fillRect/>
          </a:stretch>
        </p:blipFill>
        <p:spPr bwMode="auto">
          <a:xfrm>
            <a:off x="800100" y="2000250"/>
            <a:ext cx="2502694" cy="1729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5" descr="july20-ap1-step1">
            <a:extLst>
              <a:ext uri="{FF2B5EF4-FFF2-40B4-BE49-F238E27FC236}">
                <a16:creationId xmlns:a16="http://schemas.microsoft.com/office/drawing/2014/main" id="{204DD783-0379-41E0-B892-39E3D005A1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001031"/>
              </a:clrFrom>
              <a:clrTo>
                <a:srgbClr val="00103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47"/>
          <a:stretch>
            <a:fillRect/>
          </a:stretch>
        </p:blipFill>
        <p:spPr bwMode="auto">
          <a:xfrm>
            <a:off x="2743201" y="2057400"/>
            <a:ext cx="2250281" cy="1439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Picture 6" descr="july20-complete-thg">
            <a:extLst>
              <a:ext uri="{FF2B5EF4-FFF2-40B4-BE49-F238E27FC236}">
                <a16:creationId xmlns:a16="http://schemas.microsoft.com/office/drawing/2014/main" id="{F6214415-446A-4F6A-88AE-C97E11CC2A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001031"/>
              </a:clrFrom>
              <a:clrTo>
                <a:srgbClr val="00103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88"/>
          <a:stretch>
            <a:fillRect/>
          </a:stretch>
        </p:blipFill>
        <p:spPr bwMode="auto">
          <a:xfrm>
            <a:off x="6000750" y="2057400"/>
            <a:ext cx="2358629" cy="1634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0" name="Rectangle 7">
            <a:extLst>
              <a:ext uri="{FF2B5EF4-FFF2-40B4-BE49-F238E27FC236}">
                <a16:creationId xmlns:a16="http://schemas.microsoft.com/office/drawing/2014/main" id="{AF41861F-5359-409F-833E-15FB319718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5706" y="4495800"/>
            <a:ext cx="7010400" cy="125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1" eaLnBrk="1" hangingPunct="1">
              <a:lnSpc>
                <a:spcPct val="100000"/>
              </a:lnSpc>
              <a:spcBef>
                <a:spcPct val="30000"/>
              </a:spcBef>
              <a:spcAft>
                <a:spcPct val="5000"/>
              </a:spcAft>
              <a:buClr>
                <a:srgbClr val="003300"/>
              </a:buClr>
              <a:buFontTx/>
              <a:buNone/>
            </a:pPr>
            <a:r>
              <a:rPr kumimoji="1" lang="en-US" altLang="en-US" sz="1500" b="1" dirty="0">
                <a:solidFill>
                  <a:srgbClr val="000000"/>
                </a:solidFill>
                <a:latin typeface="Tahoma" panose="020B0604030504040204" pitchFamily="34" charset="0"/>
              </a:rPr>
              <a:t>Step1.</a:t>
            </a:r>
            <a:r>
              <a:rPr kumimoji="1" lang="en-US" altLang="en-US" sz="1500" dirty="0">
                <a:solidFill>
                  <a:srgbClr val="000000"/>
                </a:solidFill>
                <a:latin typeface="Tahoma" panose="020B0604030504040204" pitchFamily="34" charset="0"/>
              </a:rPr>
              <a:t>	Trunnion immersed in dry-ice/alcohol</a:t>
            </a:r>
          </a:p>
          <a:p>
            <a:pPr lvl="1" eaLnBrk="1" hangingPunct="1">
              <a:lnSpc>
                <a:spcPct val="100000"/>
              </a:lnSpc>
              <a:spcBef>
                <a:spcPct val="30000"/>
              </a:spcBef>
              <a:spcAft>
                <a:spcPct val="5000"/>
              </a:spcAft>
              <a:buClr>
                <a:srgbClr val="003300"/>
              </a:buClr>
              <a:buFontTx/>
              <a:buNone/>
            </a:pPr>
            <a:r>
              <a:rPr kumimoji="1" lang="en-US" altLang="en-US" sz="1500" b="1" dirty="0">
                <a:solidFill>
                  <a:srgbClr val="000000"/>
                </a:solidFill>
                <a:latin typeface="Tahoma" panose="020B0604030504040204" pitchFamily="34" charset="0"/>
              </a:rPr>
              <a:t>Step2.</a:t>
            </a:r>
            <a:r>
              <a:rPr kumimoji="1" lang="en-US" altLang="en-US" sz="1500" dirty="0">
                <a:solidFill>
                  <a:srgbClr val="000000"/>
                </a:solidFill>
                <a:latin typeface="Tahoma" panose="020B0604030504040204" pitchFamily="34" charset="0"/>
              </a:rPr>
              <a:t>	Trunnion warm-up in hub</a:t>
            </a:r>
          </a:p>
          <a:p>
            <a:pPr lvl="1" eaLnBrk="1" hangingPunct="1">
              <a:lnSpc>
                <a:spcPct val="100000"/>
              </a:lnSpc>
              <a:spcBef>
                <a:spcPct val="30000"/>
              </a:spcBef>
              <a:spcAft>
                <a:spcPct val="5000"/>
              </a:spcAft>
              <a:buClr>
                <a:srgbClr val="003300"/>
              </a:buClr>
              <a:buFontTx/>
              <a:buNone/>
            </a:pPr>
            <a:r>
              <a:rPr kumimoji="1" lang="en-US" altLang="en-US" sz="1500" b="1" dirty="0">
                <a:solidFill>
                  <a:srgbClr val="000000"/>
                </a:solidFill>
                <a:latin typeface="Tahoma" panose="020B0604030504040204" pitchFamily="34" charset="0"/>
              </a:rPr>
              <a:t>Step3.</a:t>
            </a:r>
            <a:r>
              <a:rPr kumimoji="1" lang="en-US" altLang="en-US" sz="1500" dirty="0">
                <a:solidFill>
                  <a:srgbClr val="000000"/>
                </a:solidFill>
                <a:latin typeface="Tahoma" panose="020B0604030504040204" pitchFamily="34" charset="0"/>
              </a:rPr>
              <a:t>	Trunnion-Hub immersed in dry-ice/alcohol</a:t>
            </a:r>
          </a:p>
          <a:p>
            <a:pPr lvl="1" eaLnBrk="1" hangingPunct="1">
              <a:lnSpc>
                <a:spcPct val="100000"/>
              </a:lnSpc>
              <a:spcBef>
                <a:spcPct val="30000"/>
              </a:spcBef>
              <a:spcAft>
                <a:spcPct val="5000"/>
              </a:spcAft>
              <a:buClr>
                <a:srgbClr val="003300"/>
              </a:buClr>
              <a:buFontTx/>
              <a:buNone/>
            </a:pPr>
            <a:r>
              <a:rPr kumimoji="1" lang="en-US" altLang="en-US" sz="1500" b="1" dirty="0">
                <a:solidFill>
                  <a:srgbClr val="000000"/>
                </a:solidFill>
                <a:latin typeface="Tahoma" panose="020B0604030504040204" pitchFamily="34" charset="0"/>
              </a:rPr>
              <a:t>Step4.</a:t>
            </a:r>
            <a:r>
              <a:rPr kumimoji="1" lang="en-US" altLang="en-US" sz="1500" dirty="0">
                <a:solidFill>
                  <a:srgbClr val="000000"/>
                </a:solidFill>
                <a:latin typeface="Tahoma" panose="020B0604030504040204" pitchFamily="34" charset="0"/>
              </a:rPr>
              <a:t>	Trunnion-Hub warm-up into girder</a:t>
            </a:r>
          </a:p>
        </p:txBody>
      </p:sp>
      <p:pic>
        <p:nvPicPr>
          <p:cNvPr id="18441" name="Picture 8" descr="hills3">
            <a:extLst>
              <a:ext uri="{FF2B5EF4-FFF2-40B4-BE49-F238E27FC236}">
                <a16:creationId xmlns:a16="http://schemas.microsoft.com/office/drawing/2014/main" id="{C75FE66F-1A3B-4503-8B9D-21D74D1CB6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lum bright="12000" contrast="-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6550" y="857251"/>
            <a:ext cx="1314450" cy="1146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2D9C763C-BC14-4610-8D8A-129004ED2BF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143000" y="152400"/>
            <a:ext cx="5829300" cy="857250"/>
          </a:xfrm>
        </p:spPr>
        <p:txBody>
          <a:bodyPr/>
          <a:lstStyle/>
          <a:p>
            <a:r>
              <a:rPr lang="en-US" altLang="en-US" dirty="0"/>
              <a:t>Problem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C15AE370-2067-48F3-ACE1-AA9FD3626781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295400" y="3988823"/>
            <a:ext cx="5314950" cy="971550"/>
          </a:xfrm>
        </p:spPr>
        <p:txBody>
          <a:bodyPr/>
          <a:lstStyle/>
          <a:p>
            <a:r>
              <a:rPr lang="en-US" altLang="en-US" dirty="0"/>
              <a:t>After Cooling, the Trunnion Got Stuck in Hub</a:t>
            </a:r>
          </a:p>
          <a:p>
            <a:endParaRPr lang="en-US" altLang="en-US" dirty="0"/>
          </a:p>
        </p:txBody>
      </p:sp>
      <p:sp>
        <p:nvSpPr>
          <p:cNvPr id="20484" name="Slide Number Placeholder 5">
            <a:extLst>
              <a:ext uri="{FF2B5EF4-FFF2-40B4-BE49-F238E27FC236}">
                <a16:creationId xmlns:a16="http://schemas.microsoft.com/office/drawing/2014/main" id="{508D81B5-A3DB-497C-A64D-0123A99D6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557213" indent="-214313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572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5430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8859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2288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5717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29146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4D8E5F9A-83F6-4AED-803B-C2C860639893}" type="slidenum">
              <a:rPr lang="en-US" altLang="en-US" sz="105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050">
              <a:latin typeface="Arial" panose="020B0604020202020204" pitchFamily="34" charset="0"/>
            </a:endParaRPr>
          </a:p>
        </p:txBody>
      </p:sp>
      <p:pic>
        <p:nvPicPr>
          <p:cNvPr id="20485" name="Picture 4" descr="july20-ap1-step1">
            <a:extLst>
              <a:ext uri="{FF2B5EF4-FFF2-40B4-BE49-F238E27FC236}">
                <a16:creationId xmlns:a16="http://schemas.microsoft.com/office/drawing/2014/main" id="{68898180-38DD-4CFB-97EF-DE0C17A615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1031"/>
              </a:clrFrom>
              <a:clrTo>
                <a:srgbClr val="00103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47"/>
          <a:stretch>
            <a:fillRect/>
          </a:stretch>
        </p:blipFill>
        <p:spPr bwMode="auto">
          <a:xfrm>
            <a:off x="3962400" y="2022391"/>
            <a:ext cx="2250281" cy="1439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6" name="Picture 5" descr="hills3">
            <a:extLst>
              <a:ext uri="{FF2B5EF4-FFF2-40B4-BE49-F238E27FC236}">
                <a16:creationId xmlns:a16="http://schemas.microsoft.com/office/drawing/2014/main" id="{3CD0DC25-53FB-449F-BFA0-E2190561F9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lum bright="12000" contrast="-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794844"/>
            <a:ext cx="2114550" cy="1844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3BC79BB2-D6B0-4E10-A0A6-835C0F2F71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Why did it get stuck?</a:t>
            </a:r>
          </a:p>
        </p:txBody>
      </p:sp>
      <p:sp>
        <p:nvSpPr>
          <p:cNvPr id="22531" name="Text Box 4">
            <a:extLst>
              <a:ext uri="{FF2B5EF4-FFF2-40B4-BE49-F238E27FC236}">
                <a16:creationId xmlns:a16="http://schemas.microsoft.com/office/drawing/2014/main" id="{E02512FF-FCF0-4988-AEF6-C829C6B5BDA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14400" y="1395966"/>
            <a:ext cx="6629400" cy="628650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dirty="0"/>
              <a:t>Magnitude of contraction needed in the trunnion was 0.015˝ or more.  Did it contract enough?</a:t>
            </a:r>
          </a:p>
        </p:txBody>
      </p:sp>
      <p:sp>
        <p:nvSpPr>
          <p:cNvPr id="22532" name="Slide Number Placeholder 5">
            <a:extLst>
              <a:ext uri="{FF2B5EF4-FFF2-40B4-BE49-F238E27FC236}">
                <a16:creationId xmlns:a16="http://schemas.microsoft.com/office/drawing/2014/main" id="{6C185D1F-DCB4-467E-B247-E6966F7CA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557213" indent="-214313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572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5430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8859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2288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5717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29146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9FAD4BAA-957E-4FD3-B08F-C3B8A8019DA2}" type="slidenum">
              <a:rPr lang="en-US" altLang="en-US" sz="105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050">
              <a:latin typeface="Arial" panose="020B0604020202020204" pitchFamily="34" charset="0"/>
            </a:endParaRPr>
          </a:p>
        </p:txBody>
      </p:sp>
      <p:pic>
        <p:nvPicPr>
          <p:cNvPr id="22533" name="Picture 5" descr="july20-ap1-step1">
            <a:extLst>
              <a:ext uri="{FF2B5EF4-FFF2-40B4-BE49-F238E27FC236}">
                <a16:creationId xmlns:a16="http://schemas.microsoft.com/office/drawing/2014/main" id="{8E9B5B67-518A-41FF-A223-EE2C688D5E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1031"/>
              </a:clrFrom>
              <a:clrTo>
                <a:srgbClr val="00103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47"/>
          <a:stretch>
            <a:fillRect/>
          </a:stretch>
        </p:blipFill>
        <p:spPr bwMode="auto">
          <a:xfrm>
            <a:off x="3028951" y="3543300"/>
            <a:ext cx="2250281" cy="1439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659DC0C9-5A8F-45B7-8F8A-BF13E9BE6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/>
              <a:t>What model should I use to calculate contraction of trunnion?</a:t>
            </a:r>
          </a:p>
        </p:txBody>
      </p:sp>
      <p:pic>
        <p:nvPicPr>
          <p:cNvPr id="26627" name="Picture 2">
            <a:extLst>
              <a:ext uri="{FF2B5EF4-FFF2-40B4-BE49-F238E27FC236}">
                <a16:creationId xmlns:a16="http://schemas.microsoft.com/office/drawing/2014/main" id="{716A46AE-2A1A-4842-8E17-6267D2B033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7" y="1829990"/>
            <a:ext cx="5252273" cy="3080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8" name="Rectangle 4">
            <a:extLst>
              <a:ext uri="{FF2B5EF4-FFF2-40B4-BE49-F238E27FC236}">
                <a16:creationId xmlns:a16="http://schemas.microsoft.com/office/drawing/2014/main" id="{D6BC9639-66EF-4B0A-8A94-65917433E0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9542" y="2662215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629" name="Object 3">
                <a:extLst>
                  <a:ext uri="{FF2B5EF4-FFF2-40B4-BE49-F238E27FC236}">
                    <a16:creationId xmlns:a16="http://schemas.microsoft.com/office/drawing/2014/main" id="{7C0E3FED-C436-4189-8F35-285F406E238D}"/>
                  </a:ext>
                </a:extLst>
              </p:cNvPr>
              <p:cNvSpPr txBox="1"/>
              <p:nvPr/>
            </p:nvSpPr>
            <p:spPr bwMode="auto">
              <a:xfrm>
                <a:off x="5849542" y="2088891"/>
                <a:ext cx="2324100" cy="50720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m:rPr>
                          <m:sty m:val="p"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6629" name="Object 3">
                <a:extLst>
                  <a:ext uri="{FF2B5EF4-FFF2-40B4-BE49-F238E27FC236}">
                    <a16:creationId xmlns:a16="http://schemas.microsoft.com/office/drawing/2014/main" id="{7C0E3FED-C436-4189-8F35-285F406E23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49542" y="2088891"/>
                <a:ext cx="2324100" cy="50720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630" name="Rectangle 6">
            <a:extLst>
              <a:ext uri="{FF2B5EF4-FFF2-40B4-BE49-F238E27FC236}">
                <a16:creationId xmlns:a16="http://schemas.microsoft.com/office/drawing/2014/main" id="{5E6261DB-B655-4085-8D44-281DB6BF6A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0973" y="3552803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631" name="Object 5">
                <a:extLst>
                  <a:ext uri="{FF2B5EF4-FFF2-40B4-BE49-F238E27FC236}">
                    <a16:creationId xmlns:a16="http://schemas.microsoft.com/office/drawing/2014/main" id="{6A451FAB-5E5C-4304-911E-FB8240A08EAB}"/>
                  </a:ext>
                </a:extLst>
              </p:cNvPr>
              <p:cNvSpPr txBox="1"/>
              <p:nvPr/>
            </p:nvSpPr>
            <p:spPr bwMode="auto">
              <a:xfrm>
                <a:off x="5898272" y="2812256"/>
                <a:ext cx="2276475" cy="12072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𝑟𝑜𝑜𝑚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𝑓𝑙𝑢𝑖𝑑</m:t>
                              </m:r>
                            </m:sub>
                          </m:sSub>
                        </m:sup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𝑑𝑇</m:t>
                          </m:r>
                        </m:e>
                      </m:nary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6631" name="Object 5">
                <a:extLst>
                  <a:ext uri="{FF2B5EF4-FFF2-40B4-BE49-F238E27FC236}">
                    <a16:creationId xmlns:a16="http://schemas.microsoft.com/office/drawing/2014/main" id="{6A451FAB-5E5C-4304-911E-FB8240A08E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98272" y="2812256"/>
                <a:ext cx="2276475" cy="120729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AF7E6578-3447-4259-93E0-9535D52400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555038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/>
              <a:t>Finding the fluid temperature to get enough contraction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C2932DA1-06C2-42DF-B82F-58F3AF112B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7650" y="31765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388" name="Object 4">
                <a:extLst>
                  <a:ext uri="{FF2B5EF4-FFF2-40B4-BE49-F238E27FC236}">
                    <a16:creationId xmlns:a16="http://schemas.microsoft.com/office/drawing/2014/main" id="{140E76F0-BBE2-4A74-9CDF-AB0A63420952}"/>
                  </a:ext>
                </a:extLst>
              </p:cNvPr>
              <p:cNvSpPr txBox="1"/>
              <p:nvPr/>
            </p:nvSpPr>
            <p:spPr bwMode="auto">
              <a:xfrm>
                <a:off x="685800" y="1295400"/>
                <a:ext cx="2401888" cy="1057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sup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388" name="Object 4">
                <a:extLst>
                  <a:ext uri="{FF2B5EF4-FFF2-40B4-BE49-F238E27FC236}">
                    <a16:creationId xmlns:a16="http://schemas.microsoft.com/office/drawing/2014/main" id="{140E76F0-BBE2-4A74-9CDF-AB0A634209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1295400"/>
                <a:ext cx="2401888" cy="10572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389" name="Text Box 7">
            <a:extLst>
              <a:ext uri="{FF2B5EF4-FFF2-40B4-BE49-F238E27FC236}">
                <a16:creationId xmlns:a16="http://schemas.microsoft.com/office/drawing/2014/main" id="{1AA77E08-6033-4FBC-8D92-E62F058EE3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362200"/>
            <a:ext cx="2286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1" dirty="0"/>
              <a:t>T</a:t>
            </a:r>
            <a:r>
              <a:rPr lang="en-US" altLang="en-US" sz="1800" baseline="-25000" dirty="0"/>
              <a:t>a </a:t>
            </a:r>
            <a:r>
              <a:rPr lang="en-US" altLang="en-US" sz="1800" dirty="0"/>
              <a:t>= 80</a:t>
            </a:r>
            <a:r>
              <a:rPr lang="en-US" altLang="en-US" sz="1800" baseline="30000" dirty="0"/>
              <a:t>o</a:t>
            </a:r>
            <a:r>
              <a:rPr lang="en-US" altLang="en-US" sz="1800" dirty="0"/>
              <a:t>F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1" dirty="0"/>
              <a:t>T</a:t>
            </a:r>
            <a:r>
              <a:rPr lang="en-US" altLang="en-US" sz="1800" baseline="-25000" dirty="0"/>
              <a:t>c </a:t>
            </a:r>
            <a:r>
              <a:rPr lang="en-US" altLang="en-US" sz="1800" dirty="0"/>
              <a:t>= ???</a:t>
            </a:r>
            <a:r>
              <a:rPr lang="en-US" altLang="en-US" sz="1800" baseline="30000" dirty="0" err="1"/>
              <a:t>o</a:t>
            </a:r>
            <a:r>
              <a:rPr lang="en-US" altLang="en-US" sz="1800" dirty="0" err="1"/>
              <a:t>F</a:t>
            </a:r>
            <a:endParaRPr lang="en-US" altLang="en-US" sz="18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1" dirty="0"/>
              <a:t>D </a:t>
            </a:r>
            <a:r>
              <a:rPr lang="en-US" altLang="en-US" sz="1800" dirty="0"/>
              <a:t>= 12.363"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/>
              <a:t>∆</a:t>
            </a:r>
            <a:r>
              <a:rPr lang="en-US" altLang="en-US" sz="1800" i="1" dirty="0"/>
              <a:t>D = -</a:t>
            </a:r>
            <a:r>
              <a:rPr lang="en-US" altLang="en-US" sz="1800" dirty="0"/>
              <a:t>0.015"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390" name="Object 1">
                <a:extLst>
                  <a:ext uri="{FF2B5EF4-FFF2-40B4-BE49-F238E27FC236}">
                    <a16:creationId xmlns:a16="http://schemas.microsoft.com/office/drawing/2014/main" id="{79667A2C-B97A-4F45-BFA4-FEFFCEF755CB}"/>
                  </a:ext>
                </a:extLst>
              </p:cNvPr>
              <p:cNvSpPr txBox="1"/>
              <p:nvPr/>
            </p:nvSpPr>
            <p:spPr bwMode="auto">
              <a:xfrm>
                <a:off x="277813" y="5029200"/>
                <a:ext cx="8661400" cy="523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−0.015=−5.059×1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−9</m:t>
                          </m:r>
                        </m:sup>
                      </m:sSup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+3.829×1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−6</m:t>
                          </m:r>
                        </m:sup>
                      </m:sSup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+7.435×1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−6.166×1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390" name="Object 1">
                <a:extLst>
                  <a:ext uri="{FF2B5EF4-FFF2-40B4-BE49-F238E27FC236}">
                    <a16:creationId xmlns:a16="http://schemas.microsoft.com/office/drawing/2014/main" id="{79667A2C-B97A-4F45-BFA4-FEFFCEF755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7813" y="5029200"/>
                <a:ext cx="8661400" cy="5238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391" name="Object 8">
                <a:extLst>
                  <a:ext uri="{FF2B5EF4-FFF2-40B4-BE49-F238E27FC236}">
                    <a16:creationId xmlns:a16="http://schemas.microsoft.com/office/drawing/2014/main" id="{076EE44A-9CFD-4EDE-AF8A-ADE735E9A619}"/>
                  </a:ext>
                </a:extLst>
              </p:cNvPr>
              <p:cNvSpPr txBox="1"/>
              <p:nvPr/>
            </p:nvSpPr>
            <p:spPr bwMode="auto">
              <a:xfrm>
                <a:off x="277813" y="3764149"/>
                <a:ext cx="6529388" cy="488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=−1.228×1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+6.195×1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+6.015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391" name="Object 8">
                <a:extLst>
                  <a:ext uri="{FF2B5EF4-FFF2-40B4-BE49-F238E27FC236}">
                    <a16:creationId xmlns:a16="http://schemas.microsoft.com/office/drawing/2014/main" id="{076EE44A-9CFD-4EDE-AF8A-ADE735E9A6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7813" y="3764149"/>
                <a:ext cx="6529388" cy="48895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392" name="Object 5">
                <a:extLst>
                  <a:ext uri="{FF2B5EF4-FFF2-40B4-BE49-F238E27FC236}">
                    <a16:creationId xmlns:a16="http://schemas.microsoft.com/office/drawing/2014/main" id="{B70D9F17-6BE7-47BD-B96D-4006FC28A0A1}"/>
                  </a:ext>
                </a:extLst>
              </p:cNvPr>
              <p:cNvSpPr txBox="1"/>
              <p:nvPr/>
            </p:nvSpPr>
            <p:spPr bwMode="auto">
              <a:xfrm>
                <a:off x="180975" y="5638800"/>
                <a:ext cx="8909050" cy="523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)=−5.059×1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−9</m:t>
                          </m:r>
                        </m:sup>
                      </m:sSup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+3.829×1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−6</m:t>
                          </m:r>
                        </m:sup>
                      </m:sSup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+7.435×1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+8.834×1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392" name="Object 5">
                <a:extLst>
                  <a:ext uri="{FF2B5EF4-FFF2-40B4-BE49-F238E27FC236}">
                    <a16:creationId xmlns:a16="http://schemas.microsoft.com/office/drawing/2014/main" id="{B70D9F17-6BE7-47BD-B96D-4006FC28A0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0975" y="5638800"/>
                <a:ext cx="8909050" cy="523875"/>
              </a:xfrm>
              <a:prstGeom prst="rect">
                <a:avLst/>
              </a:prstGeom>
              <a:blipFill>
                <a:blip r:embed="rId7"/>
                <a:stretch>
                  <a:fillRect l="-20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393" name="Picture 12" descr="regression_pointspoly_youtube">
            <a:extLst>
              <a:ext uri="{FF2B5EF4-FFF2-40B4-BE49-F238E27FC236}">
                <a16:creationId xmlns:a16="http://schemas.microsoft.com/office/drawing/2014/main" id="{7F4333E6-DCF2-4832-8E4D-F21FED6099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905000"/>
            <a:ext cx="2590800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9E0FF30-17B6-44BD-908D-B528E428F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2A1A8A4-0D9A-40CA-9BFB-39B9C54DB6E1}"/>
                  </a:ext>
                </a:extLst>
              </p:cNvPr>
              <p:cNvSpPr txBox="1"/>
              <p:nvPr/>
            </p:nvSpPr>
            <p:spPr>
              <a:xfrm>
                <a:off x="277813" y="4143588"/>
                <a:ext cx="7570787" cy="9273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0.015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12.363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sup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−1.228×1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+6.195×1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+6.015)</m:t>
                          </m:r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2A1A8A4-0D9A-40CA-9BFB-39B9C54DB6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813" y="4143588"/>
                <a:ext cx="7570787" cy="92737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C9F93BAF-6531-4932-B981-52DE56CD5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74320"/>
            <a:ext cx="8781288" cy="1143000"/>
          </a:xfrm>
        </p:spPr>
        <p:txBody>
          <a:bodyPr>
            <a:normAutofit fontScale="90000"/>
          </a:bodyPr>
          <a:lstStyle/>
          <a:p>
            <a:r>
              <a:rPr lang="en-US" altLang="en-US" dirty="0"/>
              <a:t>Finding the expression for thermal expansion coefficient</a:t>
            </a:r>
          </a:p>
        </p:txBody>
      </p:sp>
      <p:pic>
        <p:nvPicPr>
          <p:cNvPr id="30723" name="Picture 2">
            <a:extLst>
              <a:ext uri="{FF2B5EF4-FFF2-40B4-BE49-F238E27FC236}">
                <a16:creationId xmlns:a16="http://schemas.microsoft.com/office/drawing/2014/main" id="{FB447C73-7FD4-408B-9FD5-B05B03FBC3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622589"/>
            <a:ext cx="4214813" cy="247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Rectangle 4">
            <a:extLst>
              <a:ext uri="{FF2B5EF4-FFF2-40B4-BE49-F238E27FC236}">
                <a16:creationId xmlns:a16="http://schemas.microsoft.com/office/drawing/2014/main" id="{67BB9348-FBB3-4A98-8DC7-285068CFFC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9542" y="2662215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725" name="Object 5">
                <a:extLst>
                  <a:ext uri="{FF2B5EF4-FFF2-40B4-BE49-F238E27FC236}">
                    <a16:creationId xmlns:a16="http://schemas.microsoft.com/office/drawing/2014/main" id="{0479CA70-54E6-40EA-847E-E6896667635E}"/>
                  </a:ext>
                </a:extLst>
              </p:cNvPr>
              <p:cNvSpPr txBox="1"/>
              <p:nvPr/>
            </p:nvSpPr>
            <p:spPr bwMode="auto">
              <a:xfrm>
                <a:off x="549846" y="1581280"/>
                <a:ext cx="2610857" cy="9372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𝑟𝑜𝑜𝑚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𝑓𝑙𝑢𝑖𝑑</m:t>
                              </m:r>
                            </m:sub>
                          </m:sSub>
                        </m:sup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𝑑𝑇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725" name="Object 5">
                <a:extLst>
                  <a:ext uri="{FF2B5EF4-FFF2-40B4-BE49-F238E27FC236}">
                    <a16:creationId xmlns:a16="http://schemas.microsoft.com/office/drawing/2014/main" id="{0479CA70-54E6-40EA-847E-E689666763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9846" y="1581280"/>
                <a:ext cx="2610857" cy="93721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726" name="Rectangle 2">
            <a:extLst>
              <a:ext uri="{FF2B5EF4-FFF2-40B4-BE49-F238E27FC236}">
                <a16:creationId xmlns:a16="http://schemas.microsoft.com/office/drawing/2014/main" id="{EC073650-F9A8-47C8-86AA-FE38252905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8776" y="4211219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p:sp>
        <p:nvSpPr>
          <p:cNvPr id="30727" name="Rectangle 4">
            <a:extLst>
              <a:ext uri="{FF2B5EF4-FFF2-40B4-BE49-F238E27FC236}">
                <a16:creationId xmlns:a16="http://schemas.microsoft.com/office/drawing/2014/main" id="{1E0F19B8-B2C6-4F45-89ED-0CABF30F4B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6179" y="3971903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728" name="Object 9">
                <a:extLst>
                  <a:ext uri="{FF2B5EF4-FFF2-40B4-BE49-F238E27FC236}">
                    <a16:creationId xmlns:a16="http://schemas.microsoft.com/office/drawing/2014/main" id="{34361311-DC66-406F-8193-0F5D3FB760CD}"/>
                  </a:ext>
                </a:extLst>
              </p:cNvPr>
              <p:cNvSpPr txBox="1"/>
              <p:nvPr/>
            </p:nvSpPr>
            <p:spPr bwMode="auto">
              <a:xfrm>
                <a:off x="428548" y="6248378"/>
                <a:ext cx="6627019" cy="390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=−1.2278×1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−11</m:t>
                          </m:r>
                        </m:sup>
                      </m:sSup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+6.1946×1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−9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+6.0150×1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−6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728" name="Object 9">
                <a:extLst>
                  <a:ext uri="{FF2B5EF4-FFF2-40B4-BE49-F238E27FC236}">
                    <a16:creationId xmlns:a16="http://schemas.microsoft.com/office/drawing/2014/main" id="{34361311-DC66-406F-8193-0F5D3FB760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8548" y="6248378"/>
                <a:ext cx="6627019" cy="3905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729" name="Rectangle 6">
            <a:extLst>
              <a:ext uri="{FF2B5EF4-FFF2-40B4-BE49-F238E27FC236}">
                <a16:creationId xmlns:a16="http://schemas.microsoft.com/office/drawing/2014/main" id="{5245944F-EE47-4D52-BF07-E8150D424F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0651" y="4747000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p:sp>
        <p:nvSpPr>
          <p:cNvPr id="30730" name="Rectangle 4">
            <a:extLst>
              <a:ext uri="{FF2B5EF4-FFF2-40B4-BE49-F238E27FC236}">
                <a16:creationId xmlns:a16="http://schemas.microsoft.com/office/drawing/2014/main" id="{3A15955F-896C-40E5-A47D-667B844687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31694" y="2846763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731" name="Object 14">
                <a:extLst>
                  <a:ext uri="{FF2B5EF4-FFF2-40B4-BE49-F238E27FC236}">
                    <a16:creationId xmlns:a16="http://schemas.microsoft.com/office/drawing/2014/main" id="{28EFB40A-37F1-43DC-ABA4-F3BCE1838129}"/>
                  </a:ext>
                </a:extLst>
              </p:cNvPr>
              <p:cNvSpPr txBox="1"/>
              <p:nvPr/>
            </p:nvSpPr>
            <p:spPr bwMode="auto">
              <a:xfrm>
                <a:off x="484866" y="3267133"/>
                <a:ext cx="2740818" cy="85717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−{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}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731" name="Object 14">
                <a:extLst>
                  <a:ext uri="{FF2B5EF4-FFF2-40B4-BE49-F238E27FC236}">
                    <a16:creationId xmlns:a16="http://schemas.microsoft.com/office/drawing/2014/main" id="{28EFB40A-37F1-43DC-ABA4-F3BCE18381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4866" y="3267133"/>
                <a:ext cx="2740818" cy="85717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732" name="Rectangle 6">
            <a:extLst>
              <a:ext uri="{FF2B5EF4-FFF2-40B4-BE49-F238E27FC236}">
                <a16:creationId xmlns:a16="http://schemas.microsoft.com/office/drawing/2014/main" id="{763D2051-7EC1-41C8-811C-27CD4C0341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3651" y="2682456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733" name="Object 16">
                <a:extLst>
                  <a:ext uri="{FF2B5EF4-FFF2-40B4-BE49-F238E27FC236}">
                    <a16:creationId xmlns:a16="http://schemas.microsoft.com/office/drawing/2014/main" id="{8B75CEA5-2926-43B4-8622-52C1945F26EE}"/>
                  </a:ext>
                </a:extLst>
              </p:cNvPr>
              <p:cNvSpPr txBox="1"/>
              <p:nvPr/>
            </p:nvSpPr>
            <p:spPr bwMode="auto">
              <a:xfrm>
                <a:off x="498344" y="2723008"/>
                <a:ext cx="2059781" cy="51906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733" name="Object 16">
                <a:extLst>
                  <a:ext uri="{FF2B5EF4-FFF2-40B4-BE49-F238E27FC236}">
                    <a16:creationId xmlns:a16="http://schemas.microsoft.com/office/drawing/2014/main" id="{8B75CEA5-2926-43B4-8622-52C1945F26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8344" y="2723008"/>
                <a:ext cx="2059781" cy="51906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734" name="Rectangle 12">
            <a:extLst>
              <a:ext uri="{FF2B5EF4-FFF2-40B4-BE49-F238E27FC236}">
                <a16:creationId xmlns:a16="http://schemas.microsoft.com/office/drawing/2014/main" id="{321314BE-D32E-4762-87B7-49F4D2E0D4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0707" y="3395640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735" name="Object 18">
                <a:extLst>
                  <a:ext uri="{FF2B5EF4-FFF2-40B4-BE49-F238E27FC236}">
                    <a16:creationId xmlns:a16="http://schemas.microsoft.com/office/drawing/2014/main" id="{79D1C25A-CAE2-44F6-ABDD-7774D68471AE}"/>
                  </a:ext>
                </a:extLst>
              </p:cNvPr>
              <p:cNvSpPr txBox="1"/>
              <p:nvPr/>
            </p:nvSpPr>
            <p:spPr bwMode="auto">
              <a:xfrm>
                <a:off x="428548" y="4121543"/>
                <a:ext cx="3944486" cy="19786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55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e>
                                <m:d>
                                  <m:d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nary>
                                      <m:naryPr>
                                        <m:chr m:val="∑"/>
                                        <m:ctrlP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naryPr>
                                      <m:sub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=1</m:t>
                                        </m:r>
                                      </m:sub>
                                      <m:sup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p>
                                      <m:e>
                                        <m:sSub>
                                          <m:sSubPr>
                                            <m:ctrlP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𝑇</m:t>
                                            </m:r>
                                          </m:e>
                                          <m:sub>
                                            <m: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nary>
                                  </m:e>
                                </m:d>
                              </m:e>
                              <m:e>
                                <m:d>
                                  <m:d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nary>
                                      <m:naryPr>
                                        <m:chr m:val="∑"/>
                                        <m:ctrlP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naryPr>
                                      <m:sub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=1</m:t>
                                        </m:r>
                                      </m:sub>
                                      <m:sup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p>
                                      <m:e>
                                        <m:sSubSup>
                                          <m:sSubSupPr>
                                            <m:ctrlP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𝑇</m:t>
                                            </m:r>
                                          </m:e>
                                          <m:sub>
                                            <m: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  <m:sup>
                                            <m: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bSup>
                                      </m:e>
                                    </m:nary>
                                  </m:e>
                                </m:d>
                              </m:e>
                            </m:mr>
                            <m:mr>
                              <m:e>
                                <m:d>
                                  <m:d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nary>
                                      <m:naryPr>
                                        <m:chr m:val="∑"/>
                                        <m:ctrlP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naryPr>
                                      <m:sub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=1</m:t>
                                        </m:r>
                                      </m:sub>
                                      <m:sup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p>
                                      <m:e>
                                        <m:sSub>
                                          <m:sSubPr>
                                            <m:ctrlP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𝑇</m:t>
                                            </m:r>
                                          </m:e>
                                          <m:sub>
                                            <m: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nary>
                                  </m:e>
                                </m:d>
                              </m:e>
                              <m:e>
                                <m:d>
                                  <m:d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nary>
                                      <m:naryPr>
                                        <m:chr m:val="∑"/>
                                        <m:ctrlP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naryPr>
                                      <m:sub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=1</m:t>
                                        </m:r>
                                      </m:sub>
                                      <m:sup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p>
                                      <m:e>
                                        <m:sSubSup>
                                          <m:sSubSupPr>
                                            <m:ctrlP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𝑇</m:t>
                                            </m:r>
                                          </m:e>
                                          <m:sub>
                                            <m: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  <m:sup>
                                            <m: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bSup>
                                      </m:e>
                                    </m:nary>
                                  </m:e>
                                </m:d>
                              </m:e>
                              <m:e>
                                <m:d>
                                  <m:d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nary>
                                      <m:naryPr>
                                        <m:chr m:val="∑"/>
                                        <m:ctrlP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naryPr>
                                      <m:sub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=1</m:t>
                                        </m:r>
                                      </m:sub>
                                      <m:sup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p>
                                      <m:e>
                                        <m:sSubSup>
                                          <m:sSubSupPr>
                                            <m:ctrlP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𝑇</m:t>
                                            </m:r>
                                          </m:e>
                                          <m:sub>
                                            <m: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  <m:sup>
                                            <m: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3</m:t>
                                            </m:r>
                                          </m:sup>
                                        </m:sSubSup>
                                      </m:e>
                                    </m:nary>
                                  </m:e>
                                </m:d>
                              </m:e>
                            </m:mr>
                            <m:mr>
                              <m:e>
                                <m:d>
                                  <m:d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nary>
                                      <m:naryPr>
                                        <m:chr m:val="∑"/>
                                        <m:ctrlP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naryPr>
                                      <m:sub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=1</m:t>
                                        </m:r>
                                      </m:sub>
                                      <m:sup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p>
                                      <m:e>
                                        <m:sSubSup>
                                          <m:sSubSupPr>
                                            <m:ctrlP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𝑇</m:t>
                                            </m:r>
                                          </m:e>
                                          <m:sub>
                                            <m: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  <m:sup>
                                            <m: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bSup>
                                      </m:e>
                                    </m:nary>
                                  </m:e>
                                </m:d>
                              </m:e>
                              <m:e>
                                <m:d>
                                  <m:d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nary>
                                      <m:naryPr>
                                        <m:chr m:val="∑"/>
                                        <m:ctrlP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naryPr>
                                      <m:sub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=1</m:t>
                                        </m:r>
                                      </m:sub>
                                      <m:sup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p>
                                      <m:e>
                                        <m:sSubSup>
                                          <m:sSubSupPr>
                                            <m:ctrlP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𝑇</m:t>
                                            </m:r>
                                          </m:e>
                                          <m:sub>
                                            <m: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  <m:sup>
                                            <m: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3</m:t>
                                            </m:r>
                                          </m:sup>
                                        </m:sSubSup>
                                      </m:e>
                                    </m:nary>
                                  </m:e>
                                </m:d>
                              </m:e>
                              <m:e>
                                <m:d>
                                  <m:d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nary>
                                      <m:naryPr>
                                        <m:chr m:val="∑"/>
                                        <m:ctrlP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naryPr>
                                      <m:sub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=1</m:t>
                                        </m:r>
                                      </m:sub>
                                      <m:sup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p>
                                      <m:e>
                                        <m:sSubSup>
                                          <m:sSubSupPr>
                                            <m:ctrlP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𝑇</m:t>
                                            </m:r>
                                          </m:e>
                                          <m:sub>
                                            <m: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  <m:sup>
                                            <m: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4</m:t>
                                            </m:r>
                                          </m:sup>
                                        </m:sSubSup>
                                      </m:e>
                                    </m:nary>
                                  </m:e>
                                </m:d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eqArr>
                        </m:e>
                      </m:d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nary>
                                  <m:naryPr>
                                    <m:chr m:val="∑"/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=1</m:t>
                                    </m:r>
                                  </m:sub>
                                  <m:sup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p>
                                  <m:e>
                                    <m:sSub>
                                      <m:sSubPr>
                                        <m:ctrlP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𝛼</m:t>
                                        </m:r>
                                      </m:e>
                                      <m:sub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nary>
                              </m:e>
                            </m:mr>
                            <m:mr>
                              <m:e>
                                <m:nary>
                                  <m:naryPr>
                                    <m:chr m:val="∑"/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=1</m:t>
                                    </m:r>
                                  </m:sub>
                                  <m:sup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p>
                                  <m:e>
                                    <m:sSub>
                                      <m:sSubPr>
                                        <m:ctrlP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𝑇</m:t>
                                        </m:r>
                                      </m:e>
                                      <m:sub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𝛼</m:t>
                                        </m:r>
                                      </m:e>
                                      <m:sub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nary>
                              </m:e>
                            </m:mr>
                            <m:mr>
                              <m:e>
                                <m:nary>
                                  <m:naryPr>
                                    <m:chr m:val="∑"/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=1</m:t>
                                    </m:r>
                                  </m:sub>
                                  <m:sup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p>
                                  <m:e>
                                    <m:sSubSup>
                                      <m:sSubSupPr>
                                        <m:ctrlP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𝑇</m:t>
                                        </m:r>
                                      </m:e>
                                      <m:sub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  <m:sup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bSup>
                                    <m:sSup>
                                      <m:sSupPr>
                                        <m:ctrlP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sSub>
                                          <m:sSubPr>
                                            <m:ctrlP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𝛼</m:t>
                                            </m:r>
                                          </m:e>
                                          <m:sub>
                                            <m: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  <m:sup/>
                                    </m:sSup>
                                  </m:e>
                                </m:nary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0735" name="Object 18">
                <a:extLst>
                  <a:ext uri="{FF2B5EF4-FFF2-40B4-BE49-F238E27FC236}">
                    <a16:creationId xmlns:a16="http://schemas.microsoft.com/office/drawing/2014/main" id="{79D1C25A-CAE2-44F6-ABDD-7774D68471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8548" y="4121543"/>
                <a:ext cx="3944486" cy="197861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5">
            <a:extLst>
              <a:ext uri="{FF2B5EF4-FFF2-40B4-BE49-F238E27FC236}">
                <a16:creationId xmlns:a16="http://schemas.microsoft.com/office/drawing/2014/main" id="{FAABB874-9ADC-42D9-B5D5-2F24268FC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557213" indent="-214313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572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5430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8859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2288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5717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29146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606F9D98-DB99-469F-BC88-D2D446147877}" type="slidenum">
              <a:rPr lang="en-US" altLang="en-US" sz="105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050">
              <a:latin typeface="Arial" panose="020B0604020202020204" pitchFamily="34" charset="0"/>
            </a:endParaRPr>
          </a:p>
        </p:txBody>
      </p:sp>
      <p:sp>
        <p:nvSpPr>
          <p:cNvPr id="16391" name="Text Box 3">
            <a:extLst>
              <a:ext uri="{FF2B5EF4-FFF2-40B4-BE49-F238E27FC236}">
                <a16:creationId xmlns:a16="http://schemas.microsoft.com/office/drawing/2014/main" id="{E9894AFE-1E36-44B0-8A4A-B82E65953B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746" y="282450"/>
            <a:ext cx="8311754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en-US" sz="40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What is the temperature of the trunnion after half an hour?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772" name="Object 4">
                <a:extLst>
                  <a:ext uri="{FF2B5EF4-FFF2-40B4-BE49-F238E27FC236}">
                    <a16:creationId xmlns:a16="http://schemas.microsoft.com/office/drawing/2014/main" id="{2081F708-5C14-494E-8959-56F9A90200C7}"/>
                  </a:ext>
                </a:extLst>
              </p:cNvPr>
              <p:cNvSpPr txBox="1"/>
              <p:nvPr/>
            </p:nvSpPr>
            <p:spPr bwMode="auto">
              <a:xfrm>
                <a:off x="2000250" y="4400550"/>
                <a:ext cx="3600450" cy="104417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𝑚𝑐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h𝐴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32772" name="Object 4">
                <a:extLst>
                  <a:ext uri="{FF2B5EF4-FFF2-40B4-BE49-F238E27FC236}">
                    <a16:creationId xmlns:a16="http://schemas.microsoft.com/office/drawing/2014/main" id="{2081F708-5C14-494E-8959-56F9A90200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00250" y="4400550"/>
                <a:ext cx="3600450" cy="104417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773" name="Object 5">
                <a:extLst>
                  <a:ext uri="{FF2B5EF4-FFF2-40B4-BE49-F238E27FC236}">
                    <a16:creationId xmlns:a16="http://schemas.microsoft.com/office/drawing/2014/main" id="{B51F4BD2-406F-496F-BF6B-5625EED9DB1D}"/>
                  </a:ext>
                </a:extLst>
              </p:cNvPr>
              <p:cNvSpPr txBox="1"/>
              <p:nvPr/>
            </p:nvSpPr>
            <p:spPr bwMode="auto">
              <a:xfrm>
                <a:off x="4417526" y="4521603"/>
                <a:ext cx="1657350" cy="51315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(0)=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𝑟𝑜𝑜𝑚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773" name="Object 5">
                <a:extLst>
                  <a:ext uri="{FF2B5EF4-FFF2-40B4-BE49-F238E27FC236}">
                    <a16:creationId xmlns:a16="http://schemas.microsoft.com/office/drawing/2014/main" id="{B51F4BD2-406F-496F-BF6B-5625EED9DB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17526" y="4521603"/>
                <a:ext cx="1657350" cy="51315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2774" name="Picture 6">
            <a:extLst>
              <a:ext uri="{FF2B5EF4-FFF2-40B4-BE49-F238E27FC236}">
                <a16:creationId xmlns:a16="http://schemas.microsoft.com/office/drawing/2014/main" id="{D64B6659-2CD8-49FF-A667-DC168A604A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8900" y="2171700"/>
            <a:ext cx="2434829" cy="1825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5" name="Picture 7" descr="shaftpicture">
            <a:extLst>
              <a:ext uri="{FF2B5EF4-FFF2-40B4-BE49-F238E27FC236}">
                <a16:creationId xmlns:a16="http://schemas.microsoft.com/office/drawing/2014/main" id="{30D3E822-312A-4016-87B4-05BE40AD34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950" y="2171700"/>
            <a:ext cx="1828800" cy="1788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Number Placeholder 5">
            <a:extLst>
              <a:ext uri="{FF2B5EF4-FFF2-40B4-BE49-F238E27FC236}">
                <a16:creationId xmlns:a16="http://schemas.microsoft.com/office/drawing/2014/main" id="{BB54ED99-DCA0-41DE-841F-3D5C16C5D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557213" indent="-214313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572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5430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8859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2288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5717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29146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74971309-B589-43AB-A72D-F959A70D4254}" type="slidenum">
              <a:rPr lang="en-US" altLang="en-US" sz="105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050">
              <a:latin typeface="Arial" panose="020B0604020202020204" pitchFamily="34" charset="0"/>
            </a:endParaRPr>
          </a:p>
        </p:txBody>
      </p:sp>
      <p:sp>
        <p:nvSpPr>
          <p:cNvPr id="16391" name="Text Box 3">
            <a:extLst>
              <a:ext uri="{FF2B5EF4-FFF2-40B4-BE49-F238E27FC236}">
                <a16:creationId xmlns:a16="http://schemas.microsoft.com/office/drawing/2014/main" id="{447B6EE6-1EA8-4A29-BB50-72316B2C2A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302" y="77598"/>
            <a:ext cx="8311754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en-US" sz="40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How long does it take a trunnion to cool down?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820" name="Object 4">
                <a:extLst>
                  <a:ext uri="{FF2B5EF4-FFF2-40B4-BE49-F238E27FC236}">
                    <a16:creationId xmlns:a16="http://schemas.microsoft.com/office/drawing/2014/main" id="{210178C3-7E8E-41A6-86A3-BDEA8D5166A2}"/>
                  </a:ext>
                </a:extLst>
              </p:cNvPr>
              <p:cNvSpPr txBox="1"/>
              <p:nvPr/>
            </p:nvSpPr>
            <p:spPr bwMode="auto">
              <a:xfrm>
                <a:off x="2000250" y="4400550"/>
                <a:ext cx="3600450" cy="104417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𝑚𝑐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h𝐴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34820" name="Object 4">
                <a:extLst>
                  <a:ext uri="{FF2B5EF4-FFF2-40B4-BE49-F238E27FC236}">
                    <a16:creationId xmlns:a16="http://schemas.microsoft.com/office/drawing/2014/main" id="{210178C3-7E8E-41A6-86A3-BDEA8D5166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00250" y="4400550"/>
                <a:ext cx="3600450" cy="104417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821" name="Object 5">
                <a:extLst>
                  <a:ext uri="{FF2B5EF4-FFF2-40B4-BE49-F238E27FC236}">
                    <a16:creationId xmlns:a16="http://schemas.microsoft.com/office/drawing/2014/main" id="{C38DF14F-6E3E-41AA-8198-86C18BDD6975}"/>
                  </a:ext>
                </a:extLst>
              </p:cNvPr>
              <p:cNvSpPr txBox="1"/>
              <p:nvPr/>
            </p:nvSpPr>
            <p:spPr bwMode="auto">
              <a:xfrm>
                <a:off x="4343400" y="4572000"/>
                <a:ext cx="1657350" cy="51315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(0)=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𝑟𝑜𝑜𝑚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821" name="Object 5">
                <a:extLst>
                  <a:ext uri="{FF2B5EF4-FFF2-40B4-BE49-F238E27FC236}">
                    <a16:creationId xmlns:a16="http://schemas.microsoft.com/office/drawing/2014/main" id="{C38DF14F-6E3E-41AA-8198-86C18BDD69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43400" y="4572000"/>
                <a:ext cx="1657350" cy="51315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4822" name="Picture 6">
            <a:extLst>
              <a:ext uri="{FF2B5EF4-FFF2-40B4-BE49-F238E27FC236}">
                <a16:creationId xmlns:a16="http://schemas.microsoft.com/office/drawing/2014/main" id="{9DC3566E-A69C-4815-BBC7-9FB01EF690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8900" y="2171700"/>
            <a:ext cx="2434829" cy="1825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3" name="Picture 7" descr="shaftpicture">
            <a:extLst>
              <a:ext uri="{FF2B5EF4-FFF2-40B4-BE49-F238E27FC236}">
                <a16:creationId xmlns:a16="http://schemas.microsoft.com/office/drawing/2014/main" id="{25F38EDC-01B2-4DB3-87A9-F0358AD724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950" y="2171700"/>
            <a:ext cx="1828800" cy="1788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Number Placeholder 5">
            <a:extLst>
              <a:ext uri="{FF2B5EF4-FFF2-40B4-BE49-F238E27FC236}">
                <a16:creationId xmlns:a16="http://schemas.microsoft.com/office/drawing/2014/main" id="{3EA6675A-8A7A-4A3C-8A57-9B5821C2E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557213" indent="-214313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572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5430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8859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2288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5717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29146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A89AE1CA-FE08-4E2A-8CB5-0D5682545412}" type="slidenum">
              <a:rPr lang="en-US" altLang="en-US" sz="105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050">
              <a:latin typeface="Arial" panose="020B0604020202020204" pitchFamily="34" charset="0"/>
            </a:endParaRPr>
          </a:p>
        </p:txBody>
      </p:sp>
      <p:sp>
        <p:nvSpPr>
          <p:cNvPr id="16391" name="Text Box 3">
            <a:extLst>
              <a:ext uri="{FF2B5EF4-FFF2-40B4-BE49-F238E27FC236}">
                <a16:creationId xmlns:a16="http://schemas.microsoft.com/office/drawing/2014/main" id="{5B4010A4-F0AF-413B-8E79-4028435134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74545"/>
            <a:ext cx="8311754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en-US" sz="4000" dirty="0">
                <a:latin typeface="+mj-lt"/>
              </a:rPr>
              <a:t>What is the rate of change of heat stored in the cylinder?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868" name="Object 4">
                <a:extLst>
                  <a:ext uri="{FF2B5EF4-FFF2-40B4-BE49-F238E27FC236}">
                    <a16:creationId xmlns:a16="http://schemas.microsoft.com/office/drawing/2014/main" id="{E0D77FB0-DBD8-41EF-8A72-24584FEDF48E}"/>
                  </a:ext>
                </a:extLst>
              </p:cNvPr>
              <p:cNvSpPr txBox="1"/>
              <p:nvPr/>
            </p:nvSpPr>
            <p:spPr bwMode="auto">
              <a:xfrm>
                <a:off x="2000250" y="4400550"/>
                <a:ext cx="3600450" cy="104417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𝑚𝑐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h𝐴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36868" name="Object 4">
                <a:extLst>
                  <a:ext uri="{FF2B5EF4-FFF2-40B4-BE49-F238E27FC236}">
                    <a16:creationId xmlns:a16="http://schemas.microsoft.com/office/drawing/2014/main" id="{E0D77FB0-DBD8-41EF-8A72-24584FEDF4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00250" y="4400550"/>
                <a:ext cx="3600450" cy="104417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869" name="Object 5">
                <a:extLst>
                  <a:ext uri="{FF2B5EF4-FFF2-40B4-BE49-F238E27FC236}">
                    <a16:creationId xmlns:a16="http://schemas.microsoft.com/office/drawing/2014/main" id="{16D31625-F8E4-480D-B237-F00345DBBD6A}"/>
                  </a:ext>
                </a:extLst>
              </p:cNvPr>
              <p:cNvSpPr txBox="1"/>
              <p:nvPr/>
            </p:nvSpPr>
            <p:spPr bwMode="auto">
              <a:xfrm>
                <a:off x="4384477" y="4592598"/>
                <a:ext cx="1657350" cy="51315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(0)=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𝑟𝑜𝑜𝑚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869" name="Object 5">
                <a:extLst>
                  <a:ext uri="{FF2B5EF4-FFF2-40B4-BE49-F238E27FC236}">
                    <a16:creationId xmlns:a16="http://schemas.microsoft.com/office/drawing/2014/main" id="{16D31625-F8E4-480D-B237-F00345DBBD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84477" y="4592598"/>
                <a:ext cx="1657350" cy="51315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6871" name="Picture 7" descr="shaftpicture">
            <a:extLst>
              <a:ext uri="{FF2B5EF4-FFF2-40B4-BE49-F238E27FC236}">
                <a16:creationId xmlns:a16="http://schemas.microsoft.com/office/drawing/2014/main" id="{02166CB9-4CB4-4D4B-883B-286B4D4E96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1957863"/>
            <a:ext cx="1828800" cy="1788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>
            <a:extLst>
              <a:ext uri="{FF2B5EF4-FFF2-40B4-BE49-F238E27FC236}">
                <a16:creationId xmlns:a16="http://schemas.microsoft.com/office/drawing/2014/main" id="{F5D1468C-249F-44EF-9F81-AD75F2889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Can you identify?</a:t>
            </a:r>
          </a:p>
        </p:txBody>
      </p:sp>
      <p:sp>
        <p:nvSpPr>
          <p:cNvPr id="39939" name="Content Placeholder 2">
            <a:extLst>
              <a:ext uri="{FF2B5EF4-FFF2-40B4-BE49-F238E27FC236}">
                <a16:creationId xmlns:a16="http://schemas.microsoft.com/office/drawing/2014/main" id="{C243D067-0F46-4892-ABA6-7E1C1FC655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We talked about 7 mathematical procedures in this course.   Write them down.  </a:t>
            </a:r>
          </a:p>
          <a:p>
            <a:pPr eaLnBrk="1" hangingPunct="1"/>
            <a:r>
              <a:rPr lang="en-US" altLang="en-US"/>
              <a:t>Now connect the problem just discussed to these 7 mathematical procedures on each of the previous slides.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>
            <a:extLst>
              <a:ext uri="{FF2B5EF4-FFF2-40B4-BE49-F238E27FC236}">
                <a16:creationId xmlns:a16="http://schemas.microsoft.com/office/drawing/2014/main" id="{DB0AFDA9-B215-496B-ACDD-D3870645B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363" y="3181351"/>
            <a:ext cx="7886700" cy="994172"/>
          </a:xfrm>
        </p:spPr>
        <p:txBody>
          <a:bodyPr/>
          <a:lstStyle/>
          <a:p>
            <a:pPr algn="ctr" eaLnBrk="1" hangingPunct="1"/>
            <a:r>
              <a:rPr lang="en-US" altLang="en-US"/>
              <a:t>THE END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XPANDSHOWBAR" val="True"/>
  <p:tag name="ANSWERNOWTEXT" val="Answer Now"/>
  <p:tag name="RESPTABLESTYLE" val="-1"/>
  <p:tag name="ALLOWDUPLICATES" val="False"/>
  <p:tag name="AUTOADVANCE" val="False"/>
  <p:tag name="STDCHART" val="1"/>
  <p:tag name="BUBBLENAMEVISIBLE" val="True"/>
  <p:tag name="DEFAULTNUMTEAMS" val="5"/>
  <p:tag name="CUSTOMCELLBACKCOLOR2" val="-13395457"/>
  <p:tag name="DISPLAYNAME" val="True"/>
  <p:tag name="GRIDROTATIONINTERVAL" val="2"/>
  <p:tag name="POLLINGCYCLE" val="2"/>
  <p:tag name="INCLUDENONRESPONDERS" val="False"/>
  <p:tag name="ALLOWUSERFEEDBACK" val="True"/>
  <p:tag name="REALTIMEBACKUPPATH" val="(None)"/>
  <p:tag name="ADVANCEDSETTINGSVIEW" val="False"/>
  <p:tag name="FIBDISPLAYKEYWORDS" val="True"/>
  <p:tag name="USESECONDARYMONITOR" val="True"/>
  <p:tag name="RESPCOUNTERSTYLE" val="-1"/>
  <p:tag name="NUMRESPONSES" val="1"/>
  <p:tag name="REVIEWONLY" val="False"/>
  <p:tag name="TEAMSINLEADERBOARD" val="5"/>
  <p:tag name="BUBBLEGROUPING" val="3"/>
  <p:tag name="CUSTOMCELLBACKCOLOR3" val="-268652"/>
  <p:tag name="DISPLAYDEVICEID" val="True"/>
  <p:tag name="GRIDPOSITION" val="1"/>
  <p:tag name="MULTIRESPDIVISOR" val="1"/>
  <p:tag name="INCORRECTPOINTVALUE" val="0"/>
  <p:tag name="CHARTSCALE" val="True"/>
  <p:tag name="TPVERSION" val="2008"/>
  <p:tag name="ANSWERNOWSTYLE" val="-1"/>
  <p:tag name="INPUTSOURCE" val="1"/>
  <p:tag name="ROTATIONINTERVAL" val="2"/>
  <p:tag name="BUBBLESIZEVISIBLE" val="True"/>
  <p:tag name="CUSTOMCELLBACKCOLOR1" val="-657956"/>
  <p:tag name="GRIDOPACITY" val="90"/>
  <p:tag name="CHARTLABELS" val="0"/>
  <p:tag name="CORRECTPOINTVALUE" val="100"/>
  <p:tag name="FIBDISPLAYRESULTS" val="True"/>
  <p:tag name="SHOWBARVISIBLE" val="True"/>
  <p:tag name="COUNTDOWNSECONDS" val="10"/>
  <p:tag name="AUTOUPDATEALIASES" val="True"/>
  <p:tag name="CUSTOMGRIDBACKCOLOR" val="-2830136"/>
  <p:tag name="DISPLAYDEVICENUMBER" val="True"/>
  <p:tag name="RESETCHARTS" val="True"/>
  <p:tag name="ZEROBASED" val="False"/>
  <p:tag name="BACKUPSESSIONS" val="True"/>
  <p:tag name="MAXRESPONDERS" val="5"/>
  <p:tag name="USESCHEMECOLORS" val="True"/>
  <p:tag name="PARTLISTDEFAULT" val="0"/>
  <p:tag name="FIBNUMRESULTS" val="5"/>
  <p:tag name="RESPCOUNTERFORMAT" val="0"/>
  <p:tag name="BUBBLEVALUEFORMAT" val="0.0"/>
  <p:tag name="GRIDSIZE" val="{Width=800, Height=600}"/>
  <p:tag name="AUTOADJUSTPARTRANGE" val="True"/>
  <p:tag name="BACKUPMAINTENANCE" val="7"/>
  <p:tag name="CUSTOMCELLBACKCOLOR4" val="-8355712"/>
  <p:tag name="REALTIMEBACKUP" val="False"/>
  <p:tag name="CHARTVALUEFORMAT" val="0%"/>
  <p:tag name="CHARTCOLORS" val="0"/>
  <p:tag name="COUNTDOWNSTYLE" val="-1"/>
  <p:tag name="INCLUDEPPT" val="True"/>
  <p:tag name="CUSTOMCELLFORECOLOR" val="-16777216"/>
  <p:tag name="PARTICIPANTSINLEADERBOARD" val="5"/>
  <p:tag name="AUTOSIZEGRID" val="True"/>
  <p:tag name="BULLETTYPE" val="3"/>
  <p:tag name="FIBINCLUDEOTHER" val="True"/>
  <p:tag name="DELIMITERS" val="3.1"/>
  <p:tag name="POWERPOINTVERSION" val="14.0"/>
  <p:tag name="TASKPANEKEY" val="b856b376-bbc3-4ce4-8b60-9a0a15a80c7a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5372</TotalTime>
  <Words>430</Words>
  <Application>Microsoft Office PowerPoint</Application>
  <PresentationFormat>On-screen Show (4:3)</PresentationFormat>
  <Paragraphs>72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Arial</vt:lpstr>
      <vt:lpstr>Calibri</vt:lpstr>
      <vt:lpstr>Cambria Math</vt:lpstr>
      <vt:lpstr>Gill Sans MT</vt:lpstr>
      <vt:lpstr>Tahoma</vt:lpstr>
      <vt:lpstr>Times New Roman</vt:lpstr>
      <vt:lpstr>Verdana</vt:lpstr>
      <vt:lpstr>Wingdings 2</vt:lpstr>
      <vt:lpstr>Solstice</vt:lpstr>
      <vt:lpstr>Bring Numerical Methods together</vt:lpstr>
      <vt:lpstr>Why Use Numerical Methods?</vt:lpstr>
      <vt:lpstr>Why Use Numerical Methods?</vt:lpstr>
      <vt:lpstr>Why Use Numerical Methods?</vt:lpstr>
      <vt:lpstr>Bascule Bridge THG</vt:lpstr>
      <vt:lpstr>Bascule Bridge THG</vt:lpstr>
      <vt:lpstr>Trunnion-Hub-Girder Assembly Procedure</vt:lpstr>
      <vt:lpstr>Problem</vt:lpstr>
      <vt:lpstr>Why did it get stuck?</vt:lpstr>
      <vt:lpstr>What model should I use to calculate contraction of trunnion?</vt:lpstr>
      <vt:lpstr>Finding the fluid temperature to get enough contraction</vt:lpstr>
      <vt:lpstr>Finding the expression for thermal expansion coefficient</vt:lpstr>
      <vt:lpstr>PowerPoint Presentation</vt:lpstr>
      <vt:lpstr>PowerPoint Presentation</vt:lpstr>
      <vt:lpstr>PowerPoint Presentation</vt:lpstr>
      <vt:lpstr>Can you identify?</vt:lpstr>
      <vt:lpstr>THE END</vt:lpstr>
    </vt:vector>
  </TitlesOfParts>
  <Company>usf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Adequacy of Models</dc:title>
  <dc:creator>kaw</dc:creator>
  <cp:lastModifiedBy>Kaw, Autar</cp:lastModifiedBy>
  <cp:revision>210</cp:revision>
  <dcterms:created xsi:type="dcterms:W3CDTF">2007-03-08T14:59:05Z</dcterms:created>
  <dcterms:modified xsi:type="dcterms:W3CDTF">2021-04-27T19:22:49Z</dcterms:modified>
</cp:coreProperties>
</file>