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  <p:sldMasterId id="2147484139" r:id="rId2"/>
  </p:sldMasterIdLst>
  <p:notesMasterIdLst>
    <p:notesMasterId r:id="rId39"/>
  </p:notesMasterIdLst>
  <p:sldIdLst>
    <p:sldId id="344" r:id="rId3"/>
    <p:sldId id="378" r:id="rId4"/>
    <p:sldId id="379" r:id="rId5"/>
    <p:sldId id="367" r:id="rId6"/>
    <p:sldId id="380" r:id="rId7"/>
    <p:sldId id="359" r:id="rId8"/>
    <p:sldId id="323" r:id="rId9"/>
    <p:sldId id="271" r:id="rId10"/>
    <p:sldId id="272" r:id="rId11"/>
    <p:sldId id="273" r:id="rId12"/>
    <p:sldId id="301" r:id="rId13"/>
    <p:sldId id="277" r:id="rId14"/>
    <p:sldId id="360" r:id="rId15"/>
    <p:sldId id="293" r:id="rId16"/>
    <p:sldId id="324" r:id="rId17"/>
    <p:sldId id="325" r:id="rId18"/>
    <p:sldId id="361" r:id="rId19"/>
    <p:sldId id="326" r:id="rId20"/>
    <p:sldId id="364" r:id="rId21"/>
    <p:sldId id="381" r:id="rId22"/>
    <p:sldId id="362" r:id="rId23"/>
    <p:sldId id="333" r:id="rId24"/>
    <p:sldId id="363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5" r:id="rId34"/>
    <p:sldId id="356" r:id="rId35"/>
    <p:sldId id="357" r:id="rId36"/>
    <p:sldId id="358" r:id="rId37"/>
    <p:sldId id="374" r:id="rId38"/>
  </p:sldIdLst>
  <p:sldSz cx="9144000" cy="6858000" type="screen4x3"/>
  <p:notesSz cx="7315200" cy="96012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5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8765F0D-8225-409D-A73E-CB2880C1C20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41638" y="522288"/>
            <a:ext cx="3717925" cy="27876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5BADFF4-0117-4B3B-8B41-674512F6B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1C72BBF-9623-47AE-B911-B5A1EA211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9906692A-B21A-405A-B613-D36AB1912D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A58C047-7FAB-4D9D-8496-7ADDCCA839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65B21CC-510F-4DD6-B77A-693785943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679A44B-A292-41EF-B7F8-4B298408C8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6B13D77-CDE1-4F1D-8427-F9BA8A18C0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D082716-A567-40D4-B08B-01254EAEF0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A6C15C0-A124-4EF1-9100-FA06C60D4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672AAC0-D576-46E6-9272-7BC8E25102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286976C-3273-4119-B9AC-665943F28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799AAC3-18C6-41ED-A1F4-685FF3B1C98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6F52187-D5B4-4090-985D-348CA131D65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FA74980-9FF0-469D-AEAA-B2776891E5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CC92D32-2534-4E2D-9F25-0AD89AE8A54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C613E73-0ADD-414C-A5EA-6998FB0164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15D2A9A-FB2E-4623-B9E1-3A5E49665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97106E0-FA2B-463F-9500-17898E42D1B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BF919A1-4EBA-40E7-A8A1-033FB126EBE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D54C148-8725-43AC-8923-445024777D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478D944-A015-4874-AE24-42C4279A1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2E70A9D-487B-4984-A110-4ED4934A5C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D825F1F-BA03-45C9-A64F-EED17F223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6390E14-A034-4580-B924-4656D6C450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E5B50EE-FAB7-4E31-B325-41F8534925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DA80415-770A-4235-BBBF-0B74F54C593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83827DF-FCCA-421C-B878-281270037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B01E61-5233-4F29-8506-B42146D1BE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CA6C0BD-9C22-4372-9A63-2622A6A3E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701DCA41-7E5E-490B-A50F-A28EC13566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549EC74-1335-47D2-BBFC-672AC47DF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B8EEB97-BC1A-4BAB-9BB6-E461FCA721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5580ED0-CEBF-43A1-966C-AD14C942C2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72A3DEE-B998-4D3F-8D00-E1FE1A16C4B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90FD054-F93B-45C7-8635-0D45BA8A20B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D5E85558-48F8-4B6E-BFE6-851E0B6F2D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DA390D3-379A-4EBE-8CB0-49A0F6972C5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63EA488-4004-495A-9178-625932B1A6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7DE9928-0BC6-40DD-998D-68A74D607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87CE8425-BB78-4B01-A3B2-AD302A0D9C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E9DB42E-9202-45AF-B534-9B9B80773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150CF77-106F-41DF-9750-93F1B662F9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C131AFE-4490-4ED5-936A-2F13B6391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A5CCB02-AF18-427B-AA84-7435E818E2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08FAAA2-3AAD-496F-BF0F-9CA483638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A925D74-6758-40D5-A732-DC91B34542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58B2E5A-8E25-4459-BB03-1A409E28B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9EEFB0A7-9BCA-46BD-895C-9658BB3264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E7785A1D-8B77-4F1B-BD05-FC0319F663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FE716208-B20C-44AA-9F3F-6E596C1641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A69668F-0E5F-4EBE-B80D-C84B78E7A7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8E4BC338-51A5-43BD-B541-7DE3AA89C5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EA0428C1-865E-49B5-A500-6B16F5C1C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82C05C0F-D11B-4981-A15D-9DAE950ED30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B3DEBC7-6209-48DC-8435-1322C7C3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37A34598-BAF6-4EC9-836A-ADBC0FF353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A23B802-94AE-4219-A9C2-09516AA4C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509FE-327C-47B1-A193-74C9DAD54D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240312F-EA1C-43BC-994F-47784CCB7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56C74A7-BF51-452A-B8D4-61838CAAD3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34F114C-57FC-4932-B3FB-1DC40D4F4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D0902EAF-E65B-4BF7-B53A-7B003B341B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4A6CB865-7D44-4909-B7AD-4F2EB9BD4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FD859B56-0546-44ED-9AD6-62FD51F8D7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E9B9AC6F-B65F-4D4E-A0FA-01419CB1B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6B49F39-6DF7-4092-8ACF-FE01005159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6A82F03-08B7-46D4-A801-0ED4EADA4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E7BB65B1-DB57-4486-80AC-F590B7AA9E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04FA048C-545A-49E3-B4CE-32B66D9AA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64B4E5-EF91-4989-8482-C0E0F2E294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F3BF3-E3AE-4091-9BAB-C707B33AB2F3}" type="datetime1">
              <a:rPr lang="en-US"/>
              <a:pPr>
                <a:defRPr/>
              </a:pPr>
              <a:t>8/23/2020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34D39F-73A1-491E-A083-4D9B1462D7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AA1A00-6887-415E-A756-6CBC6E4B8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A31F5-C7E6-4FD0-A448-60FCE67FE4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230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D82F68-D1DD-4246-AB45-2428208EF8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5927D-3D4F-4AFA-A11C-B26C881D2E6C}" type="datetime1">
              <a:rPr lang="en-US"/>
              <a:pPr>
                <a:defRPr/>
              </a:pPr>
              <a:t>8/23/2020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8B36D-ADBE-43CA-B688-910D7398BE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3E8314-1629-421F-B686-393DA21C23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2FB22-8CF4-47B2-9F68-6614D6D814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373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8B9CA81-30A2-4746-9E6A-5A997D9284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776E9-9F2D-496D-A592-34BD831EE2B4}" type="datetime1">
              <a:rPr lang="en-US"/>
              <a:pPr>
                <a:defRPr/>
              </a:pPr>
              <a:t>8/23/2020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176F93C-63B5-4AAB-A32B-334C6F0A9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DCC366-3F2B-4CB9-A2E2-083E0068EB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678608-F7FD-4E9D-9848-6E2B3EA06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497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DBA2769-8F26-48F6-B626-B26D1866E6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ABBCA-7D52-4768-B4A6-B35343F524C5}" type="datetime1">
              <a:rPr lang="en-US"/>
              <a:pPr>
                <a:defRPr/>
              </a:pPr>
              <a:t>8/23/2020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07EE0CB-F081-4EDD-A15E-9EE85F95B8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5CF54B7-4595-4112-BFB3-5629B1E5D9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428C6-E48F-4E84-975E-B0E5A6486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291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1D422A-7A7C-41AD-81F9-42C7DE2F6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A6DA2-0375-45EF-A1F8-324FAAD73F50}" type="datetime1">
              <a:rPr lang="en-US"/>
              <a:pPr>
                <a:defRPr/>
              </a:pPr>
              <a:t>8/23/2020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52CB2C-5239-4260-A4EF-4D0E3FAB9C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DB96E0-F0EB-4961-A7C8-62AF2CE847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1B363-747D-409E-8676-140B11160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870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77AC2-302A-4048-BBCE-936EEF50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51B3A-9A2E-4999-874D-BFA34AE1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7F46F-DE42-407B-97F4-54F11783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B1D6C-032A-4D90-8349-1CF725DA5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141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02AAA-FB12-49A3-8D8C-DBCE54B2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4E982-5AEA-43F7-9450-33D4D974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21A91-6650-4B2C-B87F-0B5E89372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C7E52-9C9F-455B-A31C-2607A0A608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003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0DE31-0A68-45A0-A4F5-8801BE14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6FA04-D19D-4C49-A02B-6CB56FF6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ADF02-E6C1-4345-87C1-B02810C7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E2436-FC9B-40C1-9196-4430E07357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367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770D1-C752-4957-920A-B1F56D52D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F469A-0C8C-4670-B932-BF7A87AF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8C47F-EF0A-4275-83C8-608F90A3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DF0789-A696-4616-B6A2-E344AC8519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837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EAC6B-EEE4-4CB2-83D7-7B9C56FE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FC937-CF53-404B-A685-112C5A40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DE5EB-5163-4885-8561-0767F12B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88AC6-ECDD-4F5C-942A-F6438B07BF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600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40B8D-C91D-4FF9-BA4D-0702A989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35FB0-CCEB-487F-8A5F-D166F812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7D775-6132-4B2D-891F-8D026C5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7D24-565F-41BE-8296-4EFBCD923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197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695983-762B-4640-905C-901D9CA1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A29E39-5B76-421E-B3B0-0DCCCA1A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C54FC-8B10-45DF-9A5B-BAB4ADA4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263EC-6EA3-49AF-816F-45E48E4F1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084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30314-82C7-48F8-A861-67D29675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28F2A-6B5A-40BE-A6C9-60B1DD1A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7B342-FFA6-4B6B-A113-153FB515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54242-1BD5-4218-87C0-E2A249CE66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77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5A885-0C64-4B71-9B0D-7FCE65A7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2D0AA-AE71-4736-B455-47A3C8C5E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A2C91-54FA-4D5F-8D29-749E4165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115B1-0237-48C2-BCB1-D4D6F2C12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275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33A6D-88CD-461A-AC51-DBDD4BF3C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B5B73-97B4-443C-8002-117EB9EB1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6EBDF-758E-4E3F-A643-8C84A72D7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4AC94-DF39-4CCA-B5E8-A62E5D05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334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7FC35-B859-4759-A95C-58AD11C5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1CB07-08CF-47D4-9F6F-F17EC8DDF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157DB-62AE-4771-9D2A-9F6A9D959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A555B-B471-418D-9856-8FC0EEA2AA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4809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CC6EB4B-55D5-41F4-B6DF-FE01733E56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C1E0BC0-C5C2-46E3-BE1A-C8FAC4323F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755FC2-ABAB-4E0E-9C04-8946497F0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3BB5C-B72D-40BA-A837-ED019C1471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324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11412A8-35FC-4AB2-8A93-CCAE8C97B0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CAC3E35-2DA9-473A-8729-D34A3FFF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F8F32E4-99AE-4C77-B532-596E7E8848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10A22-3C52-4012-9BF8-FBC7CD89A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66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53" r:id="rId12"/>
    <p:sldLayoutId id="2147484154" r:id="rId13"/>
    <p:sldLayoutId id="2147484155" r:id="rId14"/>
    <p:sldLayoutId id="2147484156" r:id="rId15"/>
    <p:sldLayoutId id="2147484157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C783FEBE-7191-487C-B819-3E67C03E0AEE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32" name="Group 1027">
              <a:extLst>
                <a:ext uri="{FF2B5EF4-FFF2-40B4-BE49-F238E27FC236}">
                  <a16:creationId xmlns:a16="http://schemas.microsoft.com/office/drawing/2014/main" id="{8DD5AA00-F13D-4857-864A-51F5331519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39" name="Rectangle 1028">
                <a:extLst>
                  <a:ext uri="{FF2B5EF4-FFF2-40B4-BE49-F238E27FC236}">
                    <a16:creationId xmlns:a16="http://schemas.microsoft.com/office/drawing/2014/main" id="{1D503D32-5A6F-4FA2-9200-6F27CB36C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40" name="Rectangle 1029">
                <a:extLst>
                  <a:ext uri="{FF2B5EF4-FFF2-40B4-BE49-F238E27FC236}">
                    <a16:creationId xmlns:a16="http://schemas.microsoft.com/office/drawing/2014/main" id="{1E8517D4-1D52-4CE9-B07F-2DD173379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grpSp>
          <p:nvGrpSpPr>
            <p:cNvPr id="1033" name="Group 1030">
              <a:extLst>
                <a:ext uri="{FF2B5EF4-FFF2-40B4-BE49-F238E27FC236}">
                  <a16:creationId xmlns:a16="http://schemas.microsoft.com/office/drawing/2014/main" id="{3BA2C0FB-0716-449A-B7A1-5163DAD8C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37" name="Rectangle 1031">
                <a:extLst>
                  <a:ext uri="{FF2B5EF4-FFF2-40B4-BE49-F238E27FC236}">
                    <a16:creationId xmlns:a16="http://schemas.microsoft.com/office/drawing/2014/main" id="{0A4EF6DD-FEA0-4211-BE1F-D4CC99367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38" name="Rectangle 1032">
                <a:extLst>
                  <a:ext uri="{FF2B5EF4-FFF2-40B4-BE49-F238E27FC236}">
                    <a16:creationId xmlns:a16="http://schemas.microsoft.com/office/drawing/2014/main" id="{CE963570-9772-46CF-828B-93610E67E3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3F56525F-39EC-43BA-828C-1E6CC3ECA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158A708F-722D-46B2-9A44-ACACE097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CA6A235B-36B8-4131-B2E8-D280215D31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</p:grpSp>
      <p:sp>
        <p:nvSpPr>
          <p:cNvPr id="1027" name="Rectangle 9">
            <a:extLst>
              <a:ext uri="{FF2B5EF4-FFF2-40B4-BE49-F238E27FC236}">
                <a16:creationId xmlns:a16="http://schemas.microsoft.com/office/drawing/2014/main" id="{B08CCF12-61FC-4F1B-B563-32762362FC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A54C5828-AC4B-46DB-8F47-8086B0DED2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Rectangle 1038">
            <a:extLst>
              <a:ext uri="{FF2B5EF4-FFF2-40B4-BE49-F238E27FC236}">
                <a16:creationId xmlns:a16="http://schemas.microsoft.com/office/drawing/2014/main" id="{32A3607E-BB56-47C1-928C-89FE57BA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1039">
            <a:extLst>
              <a:ext uri="{FF2B5EF4-FFF2-40B4-BE49-F238E27FC236}">
                <a16:creationId xmlns:a16="http://schemas.microsoft.com/office/drawing/2014/main" id="{588258EC-56C9-46EB-807F-DCA6222C80E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26" name="Rectangle 1040">
            <a:extLst>
              <a:ext uri="{FF2B5EF4-FFF2-40B4-BE49-F238E27FC236}">
                <a16:creationId xmlns:a16="http://schemas.microsoft.com/office/drawing/2014/main" id="{B6EC0F8A-2F85-4026-A93E-3D0F9EDCB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2"/>
                </a:solidFill>
              </a:defRPr>
            </a:lvl1pPr>
          </a:lstStyle>
          <a:p>
            <a:fld id="{E8960B7E-766A-417F-B78C-47725D43FB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6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hyperlink" Target="https://www.youtube.com/watch?v=BT2u6tElVW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0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https://www.youtube.com/embed/76feuet8c3I?feature=oembed" TargetMode="Externa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image" Target="../media/image44.png"/><Relationship Id="rId9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2.xml"/><Relationship Id="rId5" Type="http://schemas.openxmlformats.org/officeDocument/2006/relationships/image" Target="../media/image49.pn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50.png"/><Relationship Id="rId5" Type="http://schemas.openxmlformats.org/officeDocument/2006/relationships/hyperlink" Target="http://numericalmethods.eng.usf.edu/" TargetMode="Externa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AA53B-3F6E-44C6-907C-F6D354ED6C0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D7A44B-EB06-41F2-A69B-B933D395B744}" type="datetime1">
              <a:rPr lang="en-US"/>
              <a:pPr>
                <a:defRPr/>
              </a:pPr>
              <a:t>8/23/2020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FC3D6-1F18-402D-8D40-0EABB0F8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9C11B5A8-30BF-4773-9CC5-0BCBAF40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FB3257-025E-4226-8BB2-D3F3688575A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6149" name="Rectangle 2">
            <a:extLst>
              <a:ext uri="{FF2B5EF4-FFF2-40B4-BE49-F238E27FC236}">
                <a16:creationId xmlns:a16="http://schemas.microsoft.com/office/drawing/2014/main" id="{E28852A7-AA7E-4819-B686-2357BD4BB9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84582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000" dirty="0"/>
              <a:t>EML3041 </a:t>
            </a:r>
            <a:br>
              <a:rPr lang="en-US" altLang="en-US" sz="4000" dirty="0"/>
            </a:br>
            <a:r>
              <a:rPr lang="en-US" altLang="en-US" sz="4000" dirty="0"/>
              <a:t>Computational Methods</a:t>
            </a:r>
          </a:p>
        </p:txBody>
      </p:sp>
      <p:sp>
        <p:nvSpPr>
          <p:cNvPr id="6150" name="Rectangle 3">
            <a:extLst>
              <a:ext uri="{FF2B5EF4-FFF2-40B4-BE49-F238E27FC236}">
                <a16:creationId xmlns:a16="http://schemas.microsoft.com/office/drawing/2014/main" id="{14FD80A0-F315-4AC5-AED3-167F44F9438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495800"/>
            <a:ext cx="8001000" cy="1066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2800" dirty="0">
                <a:solidFill>
                  <a:srgbClr val="808080"/>
                </a:solidFill>
                <a:hlinkClick r:id="rId4"/>
              </a:rPr>
              <a:t>http://nm.MathForCollege.com</a:t>
            </a:r>
            <a:endParaRPr lang="en-US" altLang="en-US" sz="2800" dirty="0">
              <a:solidFill>
                <a:srgbClr val="808080"/>
              </a:solidFill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AB3B3CCD-31A8-4539-95C8-920992B2F6C9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152400" y="152400"/>
            <a:ext cx="8839200" cy="2667000"/>
          </a:xfrm>
        </p:spPr>
        <p:txBody>
          <a:bodyPr/>
          <a:lstStyle/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EML3041: Computational Methods.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name is Dr. Kaw.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Have you gotten your textbooks and TI30Xa calculator!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home, go thru all the CANVAS modules. 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is well that ends well; well-begun is half-done.</a:t>
            </a: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distractions. Daydreamers and sleepers will not be disturbed.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002C7-BB9A-48D5-9873-977C8FEB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701BFFC-F451-408E-9B37-504C7E81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8E6735-C254-43FD-A9A2-71B84F6C829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E0FA54E-1BA1-4C05-AA10-51D760C74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pic>
        <p:nvPicPr>
          <p:cNvPr id="3" name="Picture 2" descr="A picture containing drawing, graffiti&#10;&#10;Description automatically generated">
            <a:extLst>
              <a:ext uri="{FF2B5EF4-FFF2-40B4-BE49-F238E27FC236}">
                <a16:creationId xmlns:a16="http://schemas.microsoft.com/office/drawing/2014/main" id="{781BF925-A522-49F5-9C03-CE1463103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49" y="1863849"/>
            <a:ext cx="3130302" cy="31303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22FA219-8B36-4927-8CD2-3EBF1E25C9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BCA74A7-8143-4627-87B2-2F849CD9A2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371600"/>
          </a:xfrm>
        </p:spPr>
        <p:txBody>
          <a:bodyPr/>
          <a:lstStyle/>
          <a:p>
            <a:r>
              <a:rPr lang="en-US" altLang="en-US" sz="2800"/>
              <a:t>To solve problems that cannot be solved exactly</a:t>
            </a:r>
          </a:p>
          <a:p>
            <a:pPr>
              <a:buFontTx/>
              <a:buNone/>
            </a:pPr>
            <a:endParaRPr lang="en-US" alt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2D9154ED-28D8-4741-8D8F-3156CCB6A36B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2D9154ED-28D8-4741-8D8F-3156CCB6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3" name="Picture 7" descr="http://ci.columbia.edu/ci/premba_test/c0331/images/s6/3991016085.gif">
            <a:extLst>
              <a:ext uri="{FF2B5EF4-FFF2-40B4-BE49-F238E27FC236}">
                <a16:creationId xmlns:a16="http://schemas.microsoft.com/office/drawing/2014/main" id="{4DA479B3-DEB6-4BC6-8EDB-5AE08A919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63888"/>
            <a:ext cx="4398963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D8D2138-A226-44E1-9382-3B605135E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64941A-44A5-43AA-8A30-0BC24DFEB7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/>
          <a:lstStyle/>
          <a:p>
            <a:r>
              <a:rPr lang="en-US" altLang="en-US" sz="280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53B63601-5C7A-4F64-8C04-59AA9FA5D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757D05-DB2B-4978-BFB2-0E50FBD5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80FDE930-AD0B-409F-BC5E-F3D929DB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EC989C-E1B7-44DC-9ADB-655BBEFC4CC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57E76C67-6B8B-45A8-9ACD-0C352DDC7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934200" cy="4953000"/>
          </a:xfrm>
        </p:spPr>
        <p:txBody>
          <a:bodyPr/>
          <a:lstStyle/>
          <a:p>
            <a:pPr eaLnBrk="1" hangingPunct="1"/>
            <a:r>
              <a:rPr lang="en-US" altLang="en-US" sz="4000"/>
              <a:t>Steps in Solving an</a:t>
            </a:r>
            <a:br>
              <a:rPr lang="en-US" altLang="en-US" sz="4000"/>
            </a:br>
            <a:r>
              <a:rPr lang="en-US" altLang="en-US" sz="4000"/>
              <a:t>Engineering Problem</a:t>
            </a:r>
            <a:br>
              <a:rPr lang="en-US" altLang="en-US" sz="4000"/>
            </a:br>
            <a:br>
              <a:rPr lang="en-US" altLang="en-US" sz="4000"/>
            </a:br>
            <a:br>
              <a:rPr lang="en-US" altLang="en-US" sz="4000"/>
            </a:br>
            <a:r>
              <a:rPr lang="en-US" altLang="en-US" sz="32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5B0A2ED-EA47-478E-A064-CF363792C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311D6F13-7D0D-4410-B8DD-3EF49BD36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79CD13-745D-4577-818E-5827DE4737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B562CAB7-8E87-4325-ACC6-8A7843A09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How do we solve an engineering problem?</a:t>
            </a:r>
          </a:p>
        </p:txBody>
      </p:sp>
      <p:grpSp>
        <p:nvGrpSpPr>
          <p:cNvPr id="18437" name="Group 18">
            <a:extLst>
              <a:ext uri="{FF2B5EF4-FFF2-40B4-BE49-F238E27FC236}">
                <a16:creationId xmlns:a16="http://schemas.microsoft.com/office/drawing/2014/main" id="{67CDB4F6-6125-49AC-9593-C431A561EE3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828800"/>
            <a:ext cx="6477000" cy="4240213"/>
            <a:chOff x="2208" y="1344"/>
            <a:chExt cx="1200" cy="2592"/>
          </a:xfrm>
        </p:grpSpPr>
        <p:grpSp>
          <p:nvGrpSpPr>
            <p:cNvPr id="18438" name="Group 8">
              <a:extLst>
                <a:ext uri="{FF2B5EF4-FFF2-40B4-BE49-F238E27FC236}">
                  <a16:creationId xmlns:a16="http://schemas.microsoft.com/office/drawing/2014/main" id="{94F408D8-8330-4049-819C-26EA05878F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344"/>
              <a:ext cx="1200" cy="432"/>
              <a:chOff x="2208" y="1344"/>
              <a:chExt cx="1200" cy="432"/>
            </a:xfrm>
          </p:grpSpPr>
          <p:sp>
            <p:nvSpPr>
              <p:cNvPr id="18448" name="AutoShape 5">
                <a:extLst>
                  <a:ext uri="{FF2B5EF4-FFF2-40B4-BE49-F238E27FC236}">
                    <a16:creationId xmlns:a16="http://schemas.microsoft.com/office/drawing/2014/main" id="{FA355696-A3C4-43CD-847E-E1A8194D2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344"/>
                <a:ext cx="1200" cy="432"/>
              </a:xfrm>
              <a:prstGeom prst="flowChartAlternateProcess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18449" name="Text Box 7">
                <a:extLst>
                  <a:ext uri="{FF2B5EF4-FFF2-40B4-BE49-F238E27FC236}">
                    <a16:creationId xmlns:a16="http://schemas.microsoft.com/office/drawing/2014/main" id="{54280F97-8B59-49E8-9BB1-68EB209C54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1392"/>
                <a:ext cx="1104" cy="3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>
                    <a:latin typeface="Tahoma" panose="020B0604030504040204" pitchFamily="34" charset="0"/>
                  </a:rPr>
                  <a:t>Problem Description</a:t>
                </a:r>
              </a:p>
            </p:txBody>
          </p:sp>
        </p:grpSp>
        <p:sp>
          <p:nvSpPr>
            <p:cNvPr id="18439" name="Line 9">
              <a:extLst>
                <a:ext uri="{FF2B5EF4-FFF2-40B4-BE49-F238E27FC236}">
                  <a16:creationId xmlns:a16="http://schemas.microsoft.com/office/drawing/2014/main" id="{E383D9EB-B513-48FB-895E-0822B542CF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7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40" name="AutoShape 10">
              <a:extLst>
                <a:ext uri="{FF2B5EF4-FFF2-40B4-BE49-F238E27FC236}">
                  <a16:creationId xmlns:a16="http://schemas.microsoft.com/office/drawing/2014/main" id="{F9673BFB-9D63-4C62-B3F0-94574E94F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06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1" name="Text Box 11">
              <a:extLst>
                <a:ext uri="{FF2B5EF4-FFF2-40B4-BE49-F238E27FC236}">
                  <a16:creationId xmlns:a16="http://schemas.microsoft.com/office/drawing/2014/main" id="{1664E645-F96D-4E4D-90B5-4BAFF07F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064"/>
              <a:ext cx="115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Mathematical Model</a:t>
              </a:r>
            </a:p>
          </p:txBody>
        </p:sp>
        <p:sp>
          <p:nvSpPr>
            <p:cNvPr id="18442" name="AutoShape 12">
              <a:extLst>
                <a:ext uri="{FF2B5EF4-FFF2-40B4-BE49-F238E27FC236}">
                  <a16:creationId xmlns:a16="http://schemas.microsoft.com/office/drawing/2014/main" id="{591FE8FF-BFD7-4FA0-9663-05EFE274F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78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3" name="Text Box 13">
              <a:extLst>
                <a:ext uri="{FF2B5EF4-FFF2-40B4-BE49-F238E27FC236}">
                  <a16:creationId xmlns:a16="http://schemas.microsoft.com/office/drawing/2014/main" id="{88A58D61-66FC-4B08-AF59-295B581BB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832"/>
              <a:ext cx="115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Solution of Mathematical Model</a:t>
              </a:r>
            </a:p>
          </p:txBody>
        </p:sp>
        <p:sp>
          <p:nvSpPr>
            <p:cNvPr id="18444" name="AutoShape 14">
              <a:extLst>
                <a:ext uri="{FF2B5EF4-FFF2-40B4-BE49-F238E27FC236}">
                  <a16:creationId xmlns:a16="http://schemas.microsoft.com/office/drawing/2014/main" id="{3E000D55-BB95-4F8D-9D00-9788C8F00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50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5" name="Text Box 15">
              <a:extLst>
                <a:ext uri="{FF2B5EF4-FFF2-40B4-BE49-F238E27FC236}">
                  <a16:creationId xmlns:a16="http://schemas.microsoft.com/office/drawing/2014/main" id="{F0BD590B-4CF3-4E2B-835B-D8072C0CE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3552"/>
              <a:ext cx="1104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Using the Solution</a:t>
              </a:r>
            </a:p>
          </p:txBody>
        </p:sp>
        <p:sp>
          <p:nvSpPr>
            <p:cNvPr id="18446" name="Line 16">
              <a:extLst>
                <a:ext uri="{FF2B5EF4-FFF2-40B4-BE49-F238E27FC236}">
                  <a16:creationId xmlns:a16="http://schemas.microsoft.com/office/drawing/2014/main" id="{23A25AA0-0C8B-4B83-9353-914AAA1B2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9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47" name="Line 17">
              <a:extLst>
                <a:ext uri="{FF2B5EF4-FFF2-40B4-BE49-F238E27FC236}">
                  <a16:creationId xmlns:a16="http://schemas.microsoft.com/office/drawing/2014/main" id="{BD59E2FE-1E3A-4A9A-962B-01CAE4F3F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06FA45-3D6E-4BD7-BD0C-CCAC2F2A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68B7F25F-042D-4DC3-A545-57EBCA971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06567F-8E93-414F-9236-4057D2B85C6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EDA46289-3BC2-4961-8785-E848A9352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564438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solidFill>
                  <a:schemeClr val="tx1"/>
                </a:solidFill>
              </a:rPr>
              <a:t>Example of Solving an Engineering Problem</a:t>
            </a:r>
          </a:p>
        </p:txBody>
      </p:sp>
      <p:pic>
        <p:nvPicPr>
          <p:cNvPr id="20485" name="Picture 7" descr="Image result for lions bridge st augustine">
            <a:extLst>
              <a:ext uri="{FF2B5EF4-FFF2-40B4-BE49-F238E27FC236}">
                <a16:creationId xmlns:a16="http://schemas.microsoft.com/office/drawing/2014/main" id="{FAFAAD08-C0B5-4088-A1EF-53BD735D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2788"/>
            <a:ext cx="6488113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2A7ECF5-D411-4A2E-BDDA-0AEE8672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F8FB6D9B-7217-423B-AAE1-B6D6B939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D6B116-892A-4FCB-A807-F684FE9351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29652D01-B6AD-45CD-83C0-645C16076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6705600" cy="1143000"/>
          </a:xfrm>
        </p:spPr>
        <p:txBody>
          <a:bodyPr/>
          <a:lstStyle/>
          <a:p>
            <a:pPr eaLnBrk="1" hangingPunct="1"/>
            <a:r>
              <a:rPr lang="en-US" altLang="en-US"/>
              <a:t>Bascule Bridge THG</a:t>
            </a:r>
          </a:p>
        </p:txBody>
      </p:sp>
      <p:pic>
        <p:nvPicPr>
          <p:cNvPr id="22533" name="Picture 3" descr="hills18">
            <a:extLst>
              <a:ext uri="{FF2B5EF4-FFF2-40B4-BE49-F238E27FC236}">
                <a16:creationId xmlns:a16="http://schemas.microsoft.com/office/drawing/2014/main" id="{69ED91F1-B70F-4B43-8FDF-C0B23CC94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28600" y="1524000"/>
            <a:ext cx="845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Line 4">
            <a:extLst>
              <a:ext uri="{FF2B5EF4-FFF2-40B4-BE49-F238E27FC236}">
                <a16:creationId xmlns:a16="http://schemas.microsoft.com/office/drawing/2014/main" id="{E7517199-5FDB-4EAC-AD39-066EB7ED27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13335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570B58A-1E0E-4ADE-A58C-FCA23063A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4579" name="Slide Number Placeholder 4">
            <a:extLst>
              <a:ext uri="{FF2B5EF4-FFF2-40B4-BE49-F238E27FC236}">
                <a16:creationId xmlns:a16="http://schemas.microsoft.com/office/drawing/2014/main" id="{346E8AE2-AE2B-48F9-8B8B-3F28A3D3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7ADBC2-D1E4-43E6-9270-DB3E62865BD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pic>
        <p:nvPicPr>
          <p:cNvPr id="24580" name="Picture 2" descr="hills17bw">
            <a:extLst>
              <a:ext uri="{FF2B5EF4-FFF2-40B4-BE49-F238E27FC236}">
                <a16:creationId xmlns:a16="http://schemas.microsoft.com/office/drawing/2014/main" id="{6893C725-4B5D-47FE-A345-FF4A5E6CF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2438400" y="1143000"/>
            <a:ext cx="53340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hills3">
            <a:extLst>
              <a:ext uri="{FF2B5EF4-FFF2-40B4-BE49-F238E27FC236}">
                <a16:creationId xmlns:a16="http://schemas.microsoft.com/office/drawing/2014/main" id="{F53F1DBF-BE7A-4B60-B215-AED188C5D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4">
            <a:extLst>
              <a:ext uri="{FF2B5EF4-FFF2-40B4-BE49-F238E27FC236}">
                <a16:creationId xmlns:a16="http://schemas.microsoft.com/office/drawing/2014/main" id="{2D65ED29-E796-4226-BCC4-29A5BCAED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0" y="3581400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Trunnion</a:t>
            </a:r>
          </a:p>
        </p:txBody>
      </p:sp>
      <p:sp>
        <p:nvSpPr>
          <p:cNvPr id="24583" name="Text Box 5">
            <a:extLst>
              <a:ext uri="{FF2B5EF4-FFF2-40B4-BE49-F238E27FC236}">
                <a16:creationId xmlns:a16="http://schemas.microsoft.com/office/drawing/2014/main" id="{9A03A389-7DFB-4353-A85A-CA69FA72C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743200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Hub</a:t>
            </a:r>
          </a:p>
        </p:txBody>
      </p:sp>
      <p:sp>
        <p:nvSpPr>
          <p:cNvPr id="24584" name="Text Box 6">
            <a:extLst>
              <a:ext uri="{FF2B5EF4-FFF2-40B4-BE49-F238E27FC236}">
                <a16:creationId xmlns:a16="http://schemas.microsoft.com/office/drawing/2014/main" id="{DF187AEC-D0E1-4A88-A771-5EB67AA1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4495800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Girder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0BA6891-A1D4-4A66-B44E-F378339562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2895600"/>
            <a:ext cx="33528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8">
            <a:extLst>
              <a:ext uri="{FF2B5EF4-FFF2-40B4-BE49-F238E27FC236}">
                <a16:creationId xmlns:a16="http://schemas.microsoft.com/office/drawing/2014/main" id="{40D8F01F-0E4E-43AA-929A-1DCC69D8E67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3200400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9">
            <a:extLst>
              <a:ext uri="{FF2B5EF4-FFF2-40B4-BE49-F238E27FC236}">
                <a16:creationId xmlns:a16="http://schemas.microsoft.com/office/drawing/2014/main" id="{186C567A-79AA-4B1A-A16C-AD9B251855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962400"/>
            <a:ext cx="1828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8144B066-C612-4D02-8662-ECEAC702E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662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  <a:latin typeface="Times New Roman" panose="02020603050405020304" pitchFamily="18" charset="0"/>
              </a:rPr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B40C2F6-A380-4C7E-848C-FFB9BD93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051F9283-8B37-482B-AFBB-16A59A46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271DFA-E059-4141-A8E3-20CF74440D6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3D2DDA57-0F2A-4D1F-80B7-0F6B7C554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6248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Trunnion-Hub-Girder Assembly Procedure</a:t>
            </a:r>
          </a:p>
        </p:txBody>
      </p:sp>
      <p:pic>
        <p:nvPicPr>
          <p:cNvPr id="26629" name="Picture 3" descr="july20-ap1-step2-copy">
            <a:extLst>
              <a:ext uri="{FF2B5EF4-FFF2-40B4-BE49-F238E27FC236}">
                <a16:creationId xmlns:a16="http://schemas.microsoft.com/office/drawing/2014/main" id="{5E19B279-3751-43FD-9255-22B62ED44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495800" y="1600200"/>
            <a:ext cx="33432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july20-three-free-components">
            <a:extLst>
              <a:ext uri="{FF2B5EF4-FFF2-40B4-BE49-F238E27FC236}">
                <a16:creationId xmlns:a16="http://schemas.microsoft.com/office/drawing/2014/main" id="{B7A39D0E-EBA1-4632-AE4C-2AB6550EE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457200" y="1524000"/>
            <a:ext cx="333692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july20-ap1-step1">
            <a:extLst>
              <a:ext uri="{FF2B5EF4-FFF2-40B4-BE49-F238E27FC236}">
                <a16:creationId xmlns:a16="http://schemas.microsoft.com/office/drawing/2014/main" id="{2A0374A1-D5E0-4DA4-8A78-9FCA5B2BA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16002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july20-complete-thg">
            <a:extLst>
              <a:ext uri="{FF2B5EF4-FFF2-40B4-BE49-F238E27FC236}">
                <a16:creationId xmlns:a16="http://schemas.microsoft.com/office/drawing/2014/main" id="{DD0E249F-1F50-42B2-9697-43F45235B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477000" y="1600200"/>
            <a:ext cx="31448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7">
            <a:extLst>
              <a:ext uri="{FF2B5EF4-FFF2-40B4-BE49-F238E27FC236}">
                <a16:creationId xmlns:a16="http://schemas.microsoft.com/office/drawing/2014/main" id="{46734BD6-46EA-4564-BC8A-0EB483BAB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886200"/>
            <a:ext cx="64770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 warm-up in hub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                    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Trunnion-Hub warm-up into girder</a:t>
            </a:r>
          </a:p>
        </p:txBody>
      </p:sp>
      <p:pic>
        <p:nvPicPr>
          <p:cNvPr id="26634" name="Picture 8" descr="hills3">
            <a:extLst>
              <a:ext uri="{FF2B5EF4-FFF2-40B4-BE49-F238E27FC236}">
                <a16:creationId xmlns:a16="http://schemas.microsoft.com/office/drawing/2014/main" id="{DBCC7BD1-E592-471F-92C1-C241A182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0"/>
            <a:ext cx="17526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TextBox 1">
            <a:extLst>
              <a:ext uri="{FF2B5EF4-FFF2-40B4-BE49-F238E27FC236}">
                <a16:creationId xmlns:a16="http://schemas.microsoft.com/office/drawing/2014/main" id="{6949A362-5020-405B-BC43-9481C5D40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724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hlinkClick r:id="rId9"/>
              </a:rPr>
              <a:t>Simulation</a:t>
            </a:r>
            <a:endParaRPr lang="en-US" altLang="en-US" sz="2400">
              <a:latin typeface="Tahom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ADBE2A-B0DA-4CF0-94EF-58D14C47F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8675" name="Slide Number Placeholder 5">
            <a:extLst>
              <a:ext uri="{FF2B5EF4-FFF2-40B4-BE49-F238E27FC236}">
                <a16:creationId xmlns:a16="http://schemas.microsoft.com/office/drawing/2014/main" id="{1A7C11FF-E989-4750-ADB5-732EDA3F8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0D55D2-37D7-4C17-ACD3-88F799DA041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BD718E0F-D9FD-4A37-9912-C9A874D28F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Problem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B6ACB622-76BE-423E-8252-0E52BD3C02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295400"/>
          </a:xfrm>
        </p:spPr>
        <p:txBody>
          <a:bodyPr/>
          <a:lstStyle/>
          <a:p>
            <a:pPr eaLnBrk="1" hangingPunct="1"/>
            <a:r>
              <a:rPr lang="en-US" altLang="en-US"/>
              <a:t>After Cooling, the Trunnion Got Stuck in Hub</a:t>
            </a:r>
          </a:p>
          <a:p>
            <a:pPr eaLnBrk="1" hangingPunct="1"/>
            <a:endParaRPr lang="en-US" altLang="en-US"/>
          </a:p>
        </p:txBody>
      </p:sp>
      <p:pic>
        <p:nvPicPr>
          <p:cNvPr id="28678" name="Picture 4" descr="july20-ap1-step1">
            <a:extLst>
              <a:ext uri="{FF2B5EF4-FFF2-40B4-BE49-F238E27FC236}">
                <a16:creationId xmlns:a16="http://schemas.microsoft.com/office/drawing/2014/main" id="{9D1BBD6D-EC47-4516-B459-58F4CE1DF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5410200" y="22098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hills3">
            <a:extLst>
              <a:ext uri="{FF2B5EF4-FFF2-40B4-BE49-F238E27FC236}">
                <a16:creationId xmlns:a16="http://schemas.microsoft.com/office/drawing/2014/main" id="{D0FA7BF5-87B4-4886-9854-E4B530750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67409-DBB8-4A1A-9EF6-71118066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0723" name="Slide Number Placeholder 5">
            <a:extLst>
              <a:ext uri="{FF2B5EF4-FFF2-40B4-BE49-F238E27FC236}">
                <a16:creationId xmlns:a16="http://schemas.microsoft.com/office/drawing/2014/main" id="{068318BF-7799-4B0D-AFAC-A80DEA02D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171372-8DF4-4E8F-8CD9-DC1AA4E93BD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9253DA3-2BC5-4542-BA3F-6FFE09EA3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did it get stuck?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A77675C3-7458-441A-8912-2845AB8A802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304800" y="1828800"/>
            <a:ext cx="8839200" cy="838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Magnitude of contraction needed in the trunnion was 0.015” or more.  Did it contract enough?</a:t>
            </a:r>
          </a:p>
        </p:txBody>
      </p:sp>
      <p:pic>
        <p:nvPicPr>
          <p:cNvPr id="30726" name="Picture 5" descr="july20-ap1-step1">
            <a:extLst>
              <a:ext uri="{FF2B5EF4-FFF2-40B4-BE49-F238E27FC236}">
                <a16:creationId xmlns:a16="http://schemas.microsoft.com/office/drawing/2014/main" id="{58D9632A-53D0-4AC9-B64C-4D9992587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514600" y="35814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5869DB1-BC9B-4DF3-ABCE-59B630EF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5EBFE02F-8C3E-4999-8456-8DB5F2D7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94CDF8-220D-464E-9879-6C6F7B1FB64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D727DD0D-CFF7-4EBB-A186-B22AC7F33A9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Video of Assembly Process</a:t>
            </a:r>
          </a:p>
        </p:txBody>
      </p:sp>
      <p:pic>
        <p:nvPicPr>
          <p:cNvPr id="3" name="Online Media 2" title="Assembly procedure2 256">
            <a:hlinkClick r:id="" action="ppaction://media"/>
            <a:extLst>
              <a:ext uri="{FF2B5EF4-FFF2-40B4-BE49-F238E27FC236}">
                <a16:creationId xmlns:a16="http://schemas.microsoft.com/office/drawing/2014/main" id="{FE27C8DA-7195-49D9-BBE9-935B43ECC5C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2286000" y="2143125"/>
            <a:ext cx="4572000" cy="25717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06132796-CCFC-4415-A540-2DBE95CC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4819" name="Slide Number Placeholder 7">
            <a:extLst>
              <a:ext uri="{FF2B5EF4-FFF2-40B4-BE49-F238E27FC236}">
                <a16:creationId xmlns:a16="http://schemas.microsoft.com/office/drawing/2014/main" id="{2FE77786-D156-4444-BEF9-953F95873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D1D0F1-5422-436B-A853-58246DC50D5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05B78452-0BEE-4B92-A24D-C9CC8D16D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391400" cy="774700"/>
          </a:xfrm>
        </p:spPr>
        <p:txBody>
          <a:bodyPr/>
          <a:lstStyle/>
          <a:p>
            <a:pPr eaLnBrk="1" hangingPunct="1"/>
            <a:r>
              <a:rPr lang="en-US" altLang="en-US" sz="4000"/>
              <a:t>Consultant calculations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C2DAF9E8-CFDA-4040-AB47-AB3A357FD016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2324100" y="990606"/>
                <a:ext cx="4495800" cy="12287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C2DAF9E8-CFDA-4040-AB47-AB3A357FD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324100" y="990606"/>
                <a:ext cx="4495800" cy="12287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2" name="Rectangle 4">
            <a:extLst>
              <a:ext uri="{FF2B5EF4-FFF2-40B4-BE49-F238E27FC236}">
                <a16:creationId xmlns:a16="http://schemas.microsoft.com/office/drawing/2014/main" id="{FC1CE0DC-124D-48FA-81E2-5D1587C9F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3" name="Rectangle 5">
            <a:extLst>
              <a:ext uri="{FF2B5EF4-FFF2-40B4-BE49-F238E27FC236}">
                <a16:creationId xmlns:a16="http://schemas.microsoft.com/office/drawing/2014/main" id="{7967C270-E377-4423-B2CD-426576099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F78C1F8D-21E7-4D85-A6F9-3FF698DB56CB}"/>
                  </a:ext>
                </a:extLst>
              </p:cNvPr>
              <p:cNvSpPr txBox="1"/>
              <p:nvPr/>
            </p:nvSpPr>
            <p:spPr bwMode="auto">
              <a:xfrm>
                <a:off x="2704051" y="3067988"/>
                <a:ext cx="556260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=−108−80=−18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F78C1F8D-21E7-4D85-A6F9-3FF698DB5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4051" y="3067988"/>
                <a:ext cx="5562600" cy="676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5" name="Text Box 7">
            <a:extLst>
              <a:ext uri="{FF2B5EF4-FFF2-40B4-BE49-F238E27FC236}">
                <a16:creationId xmlns:a16="http://schemas.microsoft.com/office/drawing/2014/main" id="{6F3CEE06-1885-4106-8FEA-F42F07447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29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6" name="Rectangle 8">
            <a:extLst>
              <a:ext uri="{FF2B5EF4-FFF2-40B4-BE49-F238E27FC236}">
                <a16:creationId xmlns:a16="http://schemas.microsoft.com/office/drawing/2014/main" id="{B52A4E01-047C-4A48-B3FF-D7DA0FD9F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48110F55-D665-490D-93CC-1E61BD1EE0E0}"/>
                  </a:ext>
                </a:extLst>
              </p:cNvPr>
              <p:cNvSpPr txBox="1"/>
              <p:nvPr/>
            </p:nvSpPr>
            <p:spPr bwMode="auto">
              <a:xfrm>
                <a:off x="2743200" y="2412672"/>
                <a:ext cx="5029200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=6.47×1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48110F55-D665-490D-93CC-1E61BD1EE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412672"/>
                <a:ext cx="5029200" cy="677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6DB0F058-A35B-44A6-A9CD-D22A662B5EF2}"/>
                  </a:ext>
                </a:extLst>
              </p:cNvPr>
              <p:cNvSpPr txBox="1"/>
              <p:nvPr/>
            </p:nvSpPr>
            <p:spPr bwMode="auto">
              <a:xfrm>
                <a:off x="2044510" y="4846821"/>
                <a:ext cx="6827226" cy="138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=(12.363)(6.47×1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)(−188)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0.01504"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6DB0F058-A35B-44A6-A9CD-D22A662B5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4510" y="4846821"/>
                <a:ext cx="6827226" cy="13843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DA1631C7-77DB-4B81-A2BE-B7386ADB4E21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2611073" y="1806391"/>
                <a:ext cx="2590800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=12.363"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DA1631C7-77DB-4B81-A2BE-B7386ADB4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2611073" y="1806391"/>
                <a:ext cx="2590800" cy="5953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30" name="Picture 14" descr="shaftpicture">
            <a:extLst>
              <a:ext uri="{FF2B5EF4-FFF2-40B4-BE49-F238E27FC236}">
                <a16:creationId xmlns:a16="http://schemas.microsoft.com/office/drawing/2014/main" id="{02DD11EA-B003-4AE2-9E51-6AD1D38DD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6">
            <a:extLst>
              <a:ext uri="{FF2B5EF4-FFF2-40B4-BE49-F238E27FC236}">
                <a16:creationId xmlns:a16="http://schemas.microsoft.com/office/drawing/2014/main" id="{F10A3C73-3467-4FF7-A6AE-AC2FC50F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6867" name="Slide Number Placeholder 7">
            <a:extLst>
              <a:ext uri="{FF2B5EF4-FFF2-40B4-BE49-F238E27FC236}">
                <a16:creationId xmlns:a16="http://schemas.microsoft.com/office/drawing/2014/main" id="{6B3EC7E6-70FC-48E0-9698-B568CABB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B7A12D-2545-403B-B17B-5E1524F17F3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EE981AA4-08AD-434F-9B48-48410B5CF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0"/>
            <a:ext cx="6553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Is the formula used correct?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869" name="Object 7">
                <a:extLst>
                  <a:ext uri="{FF2B5EF4-FFF2-40B4-BE49-F238E27FC236}">
                    <a16:creationId xmlns:a16="http://schemas.microsoft.com/office/drawing/2014/main" id="{1F1DB3C3-B853-4EA6-AED2-DFD9EC78409C}"/>
                  </a:ext>
                </a:extLst>
              </p:cNvPr>
              <p:cNvSpPr txBox="1"/>
              <p:nvPr>
                <p:ph sz="half" idx="1"/>
              </p:nvPr>
            </p:nvSpPr>
            <p:spPr bwMode="auto">
              <a:xfrm>
                <a:off x="2000250" y="3760788"/>
                <a:ext cx="952500" cy="203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6869" name="Object 7">
                <a:extLst>
                  <a:ext uri="{FF2B5EF4-FFF2-40B4-BE49-F238E27FC236}">
                    <a16:creationId xmlns:a16="http://schemas.microsoft.com/office/drawing/2014/main" id="{1F1DB3C3-B853-4EA6-AED2-DFD9EC784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000250" y="3760788"/>
                <a:ext cx="952500" cy="203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89181" name="Group 61">
            <a:extLst>
              <a:ext uri="{FF2B5EF4-FFF2-40B4-BE49-F238E27FC236}">
                <a16:creationId xmlns:a16="http://schemas.microsoft.com/office/drawing/2014/main" id="{A7C4FA4E-36A0-4C03-B01B-C6E967900C87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5181600" y="1219200"/>
          <a:ext cx="3733800" cy="4602210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T(</a:t>
                      </a:r>
                      <a:r>
                        <a:rPr kumimoji="0" lang="en-US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F)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in/in/</a:t>
                      </a:r>
                      <a:r>
                        <a:rPr kumimoji="0" lang="en-US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F)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6902" name="Picture 5" descr="regression_pointsonly_youtube">
            <a:extLst>
              <a:ext uri="{FF2B5EF4-FFF2-40B4-BE49-F238E27FC236}">
                <a16:creationId xmlns:a16="http://schemas.microsoft.com/office/drawing/2014/main" id="{785E1B2D-19BF-4ED4-8268-A82219BAD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4495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6903" name="Object 54">
                <a:extLst>
                  <a:ext uri="{FF2B5EF4-FFF2-40B4-BE49-F238E27FC236}">
                    <a16:creationId xmlns:a16="http://schemas.microsoft.com/office/drawing/2014/main" id="{D5549FE8-6410-459E-8DD8-27F6C144E992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1676400" y="1066800"/>
                <a:ext cx="2971800" cy="55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6903" name="Object 54">
                <a:extLst>
                  <a:ext uri="{FF2B5EF4-FFF2-40B4-BE49-F238E27FC236}">
                    <a16:creationId xmlns:a16="http://schemas.microsoft.com/office/drawing/2014/main" id="{D5549FE8-6410-459E-8DD8-27F6C144E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1676400" y="1066800"/>
                <a:ext cx="2971800" cy="558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807F8-9946-4C8A-A7F5-7900E1BE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8915" name="Slide Number Placeholder 5">
            <a:extLst>
              <a:ext uri="{FF2B5EF4-FFF2-40B4-BE49-F238E27FC236}">
                <a16:creationId xmlns:a16="http://schemas.microsoft.com/office/drawing/2014/main" id="{84D18081-D666-4C3D-9D60-C0CC88302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21CAF0-1D4A-4542-97BA-BD50F63D920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F5F015F5-838E-428A-BAF6-FFD4C051B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The Correct Model Would Account for Varying Thermal Expansion Coefficient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8604A9D1-6721-498D-AAB8-96EDFE3C24C9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5257800" y="2590800"/>
                <a:ext cx="3200400" cy="1676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8604A9D1-6721-498D-AAB8-96EDFE3C2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5257800" y="2590800"/>
                <a:ext cx="3200400" cy="167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8" name="Picture 4" descr="regression_pointsonly_youtube">
            <a:extLst>
              <a:ext uri="{FF2B5EF4-FFF2-40B4-BE49-F238E27FC236}">
                <a16:creationId xmlns:a16="http://schemas.microsoft.com/office/drawing/2014/main" id="{0B4DE253-91C7-416D-9571-57CD184BA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07EC007-9CB2-46DB-9D1A-E6C107DB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0963" name="Slide Number Placeholder 6">
            <a:extLst>
              <a:ext uri="{FF2B5EF4-FFF2-40B4-BE49-F238E27FC236}">
                <a16:creationId xmlns:a16="http://schemas.microsoft.com/office/drawing/2014/main" id="{A016B397-A07F-4229-8BA3-2DFA3AB8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950CDF-6954-487C-BB9B-0937948C6E3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064AC8D8-A82D-4494-AC40-87148A7704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4447"/>
            <a:ext cx="87812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Can You Roughly Estimate the Contraction?</a:t>
            </a:r>
          </a:p>
        </p:txBody>
      </p:sp>
      <p:sp>
        <p:nvSpPr>
          <p:cNvPr id="40966" name="Text Box 7">
            <a:extLst>
              <a:ext uri="{FF2B5EF4-FFF2-40B4-BE49-F238E27FC236}">
                <a16:creationId xmlns:a16="http://schemas.microsoft.com/office/drawing/2014/main" id="{05FE17BD-4763-40BB-B29A-2C0BC79FB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9288" y="1664856"/>
            <a:ext cx="472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alt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=80</a:t>
            </a:r>
            <a:r>
              <a:rPr lang="en-US" altLang="en-US" sz="24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F; T</a:t>
            </a:r>
            <a:r>
              <a:rPr lang="en-US" alt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=-108</a:t>
            </a:r>
            <a:r>
              <a:rPr lang="en-US" altLang="en-US" sz="24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F; D=12.363”</a:t>
            </a:r>
          </a:p>
        </p:txBody>
      </p:sp>
      <p:pic>
        <p:nvPicPr>
          <p:cNvPr id="40967" name="Picture 8" descr="regression_pointsonly_youtube">
            <a:extLst>
              <a:ext uri="{FF2B5EF4-FFF2-40B4-BE49-F238E27FC236}">
                <a16:creationId xmlns:a16="http://schemas.microsoft.com/office/drawing/2014/main" id="{35DEEC74-8B6C-4CE2-B43C-A100B62EE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29039"/>
            <a:ext cx="4478428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85CA2E9C-0531-4CA6-B2DB-464ED14DDF64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210312" y="1107644"/>
                <a:ext cx="3657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85CA2E9C-0531-4CA6-B2DB-464ED14DD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10312" y="1107644"/>
                <a:ext cx="3657600" cy="1114425"/>
              </a:xfrm>
              <a:prstGeom prst="rect">
                <a:avLst/>
              </a:prstGeom>
              <a:blipFill>
                <a:blip r:embed="rId5"/>
                <a:stretch>
                  <a:fillRect b="-4207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A6A74-5C5B-4523-92D3-105802EB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3011" name="Slide Number Placeholder 6">
            <a:extLst>
              <a:ext uri="{FF2B5EF4-FFF2-40B4-BE49-F238E27FC236}">
                <a16:creationId xmlns:a16="http://schemas.microsoft.com/office/drawing/2014/main" id="{DE013730-0315-4F06-9DDD-8FC02B119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27F967-E61A-4896-9E98-ED624020008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49A7D355-EF75-44A6-9DBB-7ACA27E2A0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Can You Find a Better Estimate for the Contraction?</a:t>
            </a:r>
          </a:p>
        </p:txBody>
      </p:sp>
      <p:pic>
        <p:nvPicPr>
          <p:cNvPr id="43013" name="Picture 5" descr="regression_pointsonly_youtube">
            <a:extLst>
              <a:ext uri="{FF2B5EF4-FFF2-40B4-BE49-F238E27FC236}">
                <a16:creationId xmlns:a16="http://schemas.microsoft.com/office/drawing/2014/main" id="{7E52AE79-BD8B-41FC-ACD9-95BE4FEA9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C05BE527-3985-4DF3-A956-BB590F821CDB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C05BE527-3985-4DF3-A956-BB590F821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5" name="Text Box 8">
            <a:extLst>
              <a:ext uri="{FF2B5EF4-FFF2-40B4-BE49-F238E27FC236}">
                <a16:creationId xmlns:a16="http://schemas.microsoft.com/office/drawing/2014/main" id="{9C13DC96-CF8F-4606-B7AC-3859F12A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76600"/>
            <a:ext cx="2057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a </a:t>
            </a:r>
            <a:r>
              <a:rPr lang="en-US" altLang="en-US" sz="2800">
                <a:latin typeface="Times New Roman" panose="02020603050405020304" pitchFamily="18" charset="0"/>
              </a:rPr>
              <a:t>= 80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</a:rPr>
              <a:t>= -108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</a:rPr>
              <a:t>= 12.363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70E4C1B-97BE-4B76-ADB0-BD7270CC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5059" name="Slide Number Placeholder 5">
            <a:extLst>
              <a:ext uri="{FF2B5EF4-FFF2-40B4-BE49-F238E27FC236}">
                <a16:creationId xmlns:a16="http://schemas.microsoft.com/office/drawing/2014/main" id="{E2E3BE06-0AA3-4CB0-98C5-11AE93BF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3543FD-7762-4830-8E9D-95EF9E6096C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2337C123-6DDE-4B48-BCA0-DCFAC6813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/>
          <a:lstStyle/>
          <a:p>
            <a:pPr eaLnBrk="1" hangingPunct="1"/>
            <a:r>
              <a:rPr lang="en-US" altLang="en-US"/>
              <a:t>Estimating Contraction Accurately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573102F8-3439-4845-A2B0-07601DC61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2F4BA28F-BBA9-48DA-9323-3992A6231E9B}"/>
                  </a:ext>
                </a:extLst>
              </p:cNvPr>
              <p:cNvSpPr txBox="1"/>
              <p:nvPr/>
            </p:nvSpPr>
            <p:spPr bwMode="auto">
              <a:xfrm>
                <a:off x="457200" y="2571007"/>
                <a:ext cx="32004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2F4BA28F-BBA9-48DA-9323-3992A6231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571007"/>
                <a:ext cx="3200400" cy="1057275"/>
              </a:xfrm>
              <a:prstGeom prst="rect">
                <a:avLst/>
              </a:prstGeom>
              <a:blipFill>
                <a:blip r:embed="rId4"/>
                <a:stretch>
                  <a:fillRect b="-312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3" name="Rectangle 5">
            <a:extLst>
              <a:ext uri="{FF2B5EF4-FFF2-40B4-BE49-F238E27FC236}">
                <a16:creationId xmlns:a16="http://schemas.microsoft.com/office/drawing/2014/main" id="{66B0C803-13E8-4152-807A-658C173C0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01" y="1308945"/>
            <a:ext cx="3429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panose="020B0604030504040204" pitchFamily="34" charset="0"/>
                <a:ea typeface="Arial Unicode MS" pitchFamily="34" charset="-128"/>
              </a:rPr>
              <a:t>Change in diameter (</a:t>
            </a:r>
            <a:r>
              <a:rPr lang="en-US" altLang="en-US" sz="2400" dirty="0">
                <a:latin typeface="Tahoma" panose="020B0604030504040204" pitchFamily="34" charset="0"/>
                <a:ea typeface="Arial Unicode MS" pitchFamily="34" charset="-128"/>
                <a:sym typeface="Symbol" panose="05050102010706020507" pitchFamily="18" charset="2"/>
              </a:rPr>
              <a:t></a:t>
            </a:r>
            <a:r>
              <a:rPr lang="en-US" altLang="en-US" sz="2400" dirty="0">
                <a:latin typeface="Tahoma" panose="020B0604030504040204" pitchFamily="34" charset="0"/>
                <a:ea typeface="Arial Unicode MS" pitchFamily="34" charset="-128"/>
              </a:rPr>
              <a:t>D) by cooling it in dry ice/alcohol is given by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E2BF7274-6C78-4094-B50D-2D953DECD624}"/>
                  </a:ext>
                </a:extLst>
              </p:cNvPr>
              <p:cNvSpPr txBox="1"/>
              <p:nvPr/>
            </p:nvSpPr>
            <p:spPr bwMode="auto">
              <a:xfrm>
                <a:off x="914400" y="5446363"/>
                <a:ext cx="7086600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E2BF7274-6C78-4094-B50D-2D953DECD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5446363"/>
                <a:ext cx="7086600" cy="488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5" name="Text Box 7">
            <a:extLst>
              <a:ext uri="{FF2B5EF4-FFF2-40B4-BE49-F238E27FC236}">
                <a16:creationId xmlns:a16="http://schemas.microsoft.com/office/drawing/2014/main" id="{472C93B1-AE9B-41B3-B105-EF7A0062F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007469"/>
            <a:ext cx="2057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a </a:t>
            </a:r>
            <a:r>
              <a:rPr lang="en-US" altLang="en-US" sz="2800" dirty="0">
                <a:latin typeface="Times New Roman" panose="02020603050405020304" pitchFamily="18" charset="0"/>
              </a:rPr>
              <a:t>= 80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o</a:t>
            </a:r>
            <a:r>
              <a:rPr lang="en-US" altLang="en-US" sz="2800" dirty="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c </a:t>
            </a:r>
            <a:r>
              <a:rPr lang="en-US" altLang="en-US" sz="2800" dirty="0">
                <a:latin typeface="Times New Roman" panose="02020603050405020304" pitchFamily="18" charset="0"/>
              </a:rPr>
              <a:t>= -108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o</a:t>
            </a:r>
            <a:r>
              <a:rPr lang="en-US" altLang="en-US" sz="2800" dirty="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D </a:t>
            </a:r>
            <a:r>
              <a:rPr lang="en-US" altLang="en-US" sz="2800" dirty="0">
                <a:latin typeface="Times New Roman" panose="02020603050405020304" pitchFamily="18" charset="0"/>
              </a:rPr>
              <a:t>= 12.363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635B1423-B4BE-4CDD-A12D-9A52EC1AA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002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4A01674-9D9B-4D45-B42C-36A6C5BF0287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914400" y="6003815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=−0.0137"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84A01674-9D9B-4D45-B42C-36A6C5BF0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914400" y="6003815"/>
                <a:ext cx="2667000" cy="4905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69904CD-DA8E-44BF-92BD-7D708121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7107" name="Slide Number Placeholder 6">
            <a:extLst>
              <a:ext uri="{FF2B5EF4-FFF2-40B4-BE49-F238E27FC236}">
                <a16:creationId xmlns:a16="http://schemas.microsoft.com/office/drawing/2014/main" id="{DF54C701-0360-4ED1-8306-971BDB79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0DEF71-8F72-400F-BA7F-81C96CE5F62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F80FB7AA-51EA-4052-A089-696BFC0A5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So what is the solution to the problem?</a:t>
            </a:r>
          </a:p>
        </p:txBody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94D65A94-ED65-456D-87BB-C3F0C725BD8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077200" cy="152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One solution is to immerse the trunnion in liquid nitrogen which has a boiling point of -321</a:t>
            </a:r>
            <a:r>
              <a:rPr lang="en-US" altLang="en-US" sz="2400" baseline="30000"/>
              <a:t>o</a:t>
            </a:r>
            <a:r>
              <a:rPr lang="en-US" altLang="en-US" sz="2400"/>
              <a:t>F as opposed to the dry-ice/alcohol temperature of -108</a:t>
            </a:r>
            <a:r>
              <a:rPr lang="en-US" altLang="en-US" sz="2400" baseline="30000"/>
              <a:t>o</a:t>
            </a:r>
            <a:r>
              <a:rPr lang="en-US" altLang="en-US" sz="2400"/>
              <a:t>F.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110" name="Object 4">
                <a:extLst>
                  <a:ext uri="{FF2B5EF4-FFF2-40B4-BE49-F238E27FC236}">
                    <a16:creationId xmlns:a16="http://schemas.microsoft.com/office/drawing/2014/main" id="{5D6C35DC-DB03-42D7-B4E7-397D64A59BDF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2514600" y="3733800"/>
                <a:ext cx="3810000" cy="70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=−0.0244"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7110" name="Object 4">
                <a:extLst>
                  <a:ext uri="{FF2B5EF4-FFF2-40B4-BE49-F238E27FC236}">
                    <a16:creationId xmlns:a16="http://schemas.microsoft.com/office/drawing/2014/main" id="{5D6C35DC-DB03-42D7-B4E7-397D64A59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514600" y="3733800"/>
                <a:ext cx="3810000" cy="701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4851D3-CCB1-4F51-A2DE-E23CC43E9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2CAA4CF6-2D08-4127-A9E8-9C8874BE9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F987F3-CD12-46B2-9D0A-BD4DB5C0256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075D477C-39CA-4C86-82EC-B26D7C189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" y="-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Revisiting steps to solve a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8B837AB5-52E2-4812-855F-4AC40CC060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" y="990600"/>
                <a:ext cx="8763000" cy="6644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7663" indent="-3476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400" dirty="0">
                    <a:latin typeface="Tahoma" panose="020B0604030504040204" pitchFamily="34" charset="0"/>
                  </a:rPr>
                  <a:t>1) </a:t>
                </a:r>
                <a:r>
                  <a:rPr lang="en-US" altLang="en-US" sz="2800" dirty="0">
                    <a:latin typeface="Tahoma" panose="020B0604030504040204" pitchFamily="34" charset="0"/>
                  </a:rPr>
                  <a:t>Problem Statement: Trunnion got stuck in the hub.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800" dirty="0">
                    <a:latin typeface="Tahoma" panose="020B0604030504040204" pitchFamily="34" charset="0"/>
                  </a:rPr>
                  <a:t>2) Modeling: Developed a new model</a:t>
                </a:r>
              </a:p>
              <a:p>
                <a:pPr>
                  <a:spcBef>
                    <a:spcPct val="0"/>
                  </a:spcBef>
                  <a:spcAft>
                    <a:spcPct val="50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d>
                        <m:d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altLang="en-US" sz="2800" dirty="0">
                  <a:latin typeface="Tahoma" panose="020B0604030504040204" pitchFamily="34" charset="0"/>
                </a:endParaRPr>
              </a:p>
              <a:p>
                <a:pPr>
                  <a:spcBef>
                    <a:spcPct val="0"/>
                  </a:spcBef>
                  <a:spcAft>
                    <a:spcPct val="50000"/>
                  </a:spcAft>
                  <a:buNone/>
                </a:pPr>
                <a:r>
                  <a:rPr lang="en-US" altLang="en-US" sz="2800" dirty="0">
                    <a:latin typeface="Tahoma" panose="020B0604030504040204" pitchFamily="34" charset="0"/>
                  </a:rPr>
                  <a:t>3) Solution: 1) Used trapezoidal rule OR b) Used regression and integration.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800" dirty="0">
                    <a:latin typeface="Tahoma" panose="020B0604030504040204" pitchFamily="34" charset="0"/>
                  </a:rPr>
                  <a:t>4) Implementation: Cool the trunnion in liquid nitrogen.</a:t>
                </a:r>
              </a:p>
              <a:p>
                <a:pPr>
                  <a:spcBef>
                    <a:spcPct val="0"/>
                  </a:spcBef>
                  <a:spcAft>
                    <a:spcPct val="50000"/>
                  </a:spcAft>
                  <a:buNone/>
                </a:pPr>
                <a:endParaRPr lang="en-US" sz="2800" dirty="0"/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endParaRPr lang="en-US" altLang="en-US" sz="28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49157" name="Text Box 9">
                <a:extLst>
                  <a:ext uri="{FF2B5EF4-FFF2-40B4-BE49-F238E27FC236}">
                    <a16:creationId xmlns:a16="http://schemas.microsoft.com/office/drawing/2014/main" id="{8B837AB5-52E2-4812-855F-4AC40CC06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990600"/>
                <a:ext cx="8763000" cy="6644127"/>
              </a:xfrm>
              <a:prstGeom prst="rect">
                <a:avLst/>
              </a:prstGeom>
              <a:blipFill>
                <a:blip r:embed="rId4"/>
                <a:stretch>
                  <a:fillRect l="-1461" t="-10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F7900B4-719C-41C4-9F20-B016E23F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1203" name="Slide Number Placeholder 5">
            <a:extLst>
              <a:ext uri="{FF2B5EF4-FFF2-40B4-BE49-F238E27FC236}">
                <a16:creationId xmlns:a16="http://schemas.microsoft.com/office/drawing/2014/main" id="{8B4DFBC1-C953-470C-AF7A-2D08CB77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25D49B-3D1F-49F4-95C7-B2197770F0D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AB3C2D62-9AF0-42E1-9571-14391821C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5FADB944-385E-457D-AD8C-91E4CE5EC3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>
                <a:latin typeface="Verdana" panose="020B0604030504040204" pitchFamily="34" charset="0"/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9E102E-5B75-41DF-8985-F7A53DFF1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DFF92B92-3814-4CE5-B534-A7C54604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FE091B-B276-4519-BCFB-1FA67A9D498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E3849929-C7E3-4967-85A3-A671703D3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915400" cy="3429000"/>
          </a:xfrm>
        </p:spPr>
        <p:txBody>
          <a:bodyPr/>
          <a:lstStyle/>
          <a:p>
            <a:pPr eaLnBrk="1" hangingPunct="1"/>
            <a:r>
              <a:rPr lang="en-US" altLang="en-US" sz="3600" b="1"/>
              <a:t>Introduction to Numerical Methods</a:t>
            </a:r>
            <a:br>
              <a:rPr lang="en-US" altLang="en-US" sz="3600"/>
            </a:br>
            <a:br>
              <a:rPr lang="en-US" altLang="en-US"/>
            </a:br>
            <a:br>
              <a:rPr lang="en-US" altLang="en-US"/>
            </a:br>
            <a:r>
              <a:rPr lang="en-US" altLang="en-US" sz="3600"/>
              <a:t>Mathematical Procedures</a:t>
            </a:r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46F6CE81-3C04-4823-A4C2-AE81EA17C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5562600"/>
            <a:ext cx="77724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8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AA813C-2639-4EE0-BCF6-5C743CE0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6323" name="Slide Number Placeholder 5">
            <a:extLst>
              <a:ext uri="{FF2B5EF4-FFF2-40B4-BE49-F238E27FC236}">
                <a16:creationId xmlns:a16="http://schemas.microsoft.com/office/drawing/2014/main" id="{9C95F354-E54B-4B1C-8AD3-E957C0369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3E314C-3BA4-4CF2-8E30-A775D788DAF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D222AA75-773C-47A9-AEBC-8FF40B7FA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Mathematical Procedures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062587DA-5D5B-432B-A753-83AF9673B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838200"/>
            <a:ext cx="6781800" cy="5638800"/>
          </a:xfrm>
        </p:spPr>
        <p:txBody>
          <a:bodyPr/>
          <a:lstStyle/>
          <a:p>
            <a:pPr eaLnBrk="1" hangingPunct="1"/>
            <a:r>
              <a:rPr lang="en-US" altLang="en-US" sz="2400"/>
              <a:t>Nonlinear Equations</a:t>
            </a:r>
          </a:p>
          <a:p>
            <a:pPr eaLnBrk="1" hangingPunct="1"/>
            <a:r>
              <a:rPr lang="en-US" altLang="en-US" sz="2400"/>
              <a:t>Differentiation</a:t>
            </a:r>
          </a:p>
          <a:p>
            <a:pPr eaLnBrk="1" hangingPunct="1"/>
            <a:r>
              <a:rPr lang="en-US" altLang="en-US" sz="2400"/>
              <a:t>Simultaneous Linear Equations</a:t>
            </a:r>
          </a:p>
          <a:p>
            <a:pPr eaLnBrk="1" hangingPunct="1"/>
            <a:r>
              <a:rPr lang="en-US" altLang="en-US" sz="2400"/>
              <a:t>Curve Fitting</a:t>
            </a:r>
          </a:p>
          <a:p>
            <a:pPr lvl="1" eaLnBrk="1" hangingPunct="1"/>
            <a:r>
              <a:rPr lang="en-US" altLang="en-US" sz="2400"/>
              <a:t>Interpolation</a:t>
            </a:r>
          </a:p>
          <a:p>
            <a:pPr lvl="1" eaLnBrk="1" hangingPunct="1"/>
            <a:r>
              <a:rPr lang="en-US" altLang="en-US" sz="2400"/>
              <a:t>Regression</a:t>
            </a:r>
          </a:p>
          <a:p>
            <a:pPr eaLnBrk="1" hangingPunct="1"/>
            <a:r>
              <a:rPr lang="en-US" altLang="en-US" sz="2400"/>
              <a:t>Integration</a:t>
            </a:r>
          </a:p>
          <a:p>
            <a:pPr eaLnBrk="1" hangingPunct="1"/>
            <a:r>
              <a:rPr lang="en-US" altLang="en-US" sz="2400"/>
              <a:t>Ordinary Differential Equations</a:t>
            </a:r>
          </a:p>
          <a:p>
            <a:pPr eaLnBrk="1" hangingPunct="1"/>
            <a:r>
              <a:rPr lang="en-US" altLang="en-US" sz="2400"/>
              <a:t>Other Advanced Mathematical Procedures:</a:t>
            </a:r>
          </a:p>
          <a:p>
            <a:pPr lvl="1" eaLnBrk="1" hangingPunct="1"/>
            <a:r>
              <a:rPr lang="en-US" altLang="en-US" sz="2400"/>
              <a:t>Partial Differential Equations</a:t>
            </a:r>
          </a:p>
          <a:p>
            <a:pPr lvl="1" eaLnBrk="1" hangingPunct="1"/>
            <a:r>
              <a:rPr lang="en-US" altLang="en-US" sz="2400"/>
              <a:t>Optimization</a:t>
            </a:r>
          </a:p>
          <a:p>
            <a:pPr lvl="1" eaLnBrk="1" hangingPunct="1"/>
            <a:r>
              <a:rPr lang="en-US" altLang="en-US" sz="2400"/>
              <a:t>Fast Fourier Transforms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54215E-4B5B-4C07-AE6B-FB47F625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8371" name="Slide Number Placeholder 5">
            <a:extLst>
              <a:ext uri="{FF2B5EF4-FFF2-40B4-BE49-F238E27FC236}">
                <a16:creationId xmlns:a16="http://schemas.microsoft.com/office/drawing/2014/main" id="{43EC58AF-F091-4682-92BF-2C468906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551079-FF82-40AE-BA75-D7F236B6D9C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37DD3F0C-5FF0-4BB6-9C04-7A94F2281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Nonlinear Equations</a:t>
            </a:r>
          </a:p>
        </p:txBody>
      </p:sp>
      <p:pic>
        <p:nvPicPr>
          <p:cNvPr id="58373" name="Picture 3">
            <a:extLst>
              <a:ext uri="{FF2B5EF4-FFF2-40B4-BE49-F238E27FC236}">
                <a16:creationId xmlns:a16="http://schemas.microsoft.com/office/drawing/2014/main" id="{939ACA5F-E0D7-4C7D-A43A-90AF8904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44196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Box 4">
            <a:extLst>
              <a:ext uri="{FF2B5EF4-FFF2-40B4-BE49-F238E27FC236}">
                <a16:creationId xmlns:a16="http://schemas.microsoft.com/office/drawing/2014/main" id="{A02B4C80-E390-4134-B698-E0B3BD583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much of the floating ball is under water?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B726C2DD-D276-4F80-9E9C-EFA348A24319}"/>
                  </a:ext>
                </a:extLst>
              </p:cNvPr>
              <p:cNvSpPr txBox="1"/>
              <p:nvPr/>
            </p:nvSpPr>
            <p:spPr bwMode="auto">
              <a:xfrm>
                <a:off x="1143000" y="5029200"/>
                <a:ext cx="710565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B726C2DD-D276-4F80-9E9C-EFA348A24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029200"/>
                <a:ext cx="7105650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6" name="Text Box 6">
            <a:extLst>
              <a:ext uri="{FF2B5EF4-FFF2-40B4-BE49-F238E27FC236}">
                <a16:creationId xmlns:a16="http://schemas.microsoft.com/office/drawing/2014/main" id="{AE1C33AC-3B8C-4A54-B7C4-89E9ECB72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3810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Verdana" panose="020B0604030504040204" pitchFamily="34" charset="0"/>
              </a:rPr>
              <a:t>Diameter=0.11m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Verdana" panose="020B0604030504040204" pitchFamily="34" charset="0"/>
              </a:rPr>
              <a:t>Specific Gravity=0.6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BBB226-7A16-41E5-AFE0-9A0B5491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0419" name="Slide Number Placeholder 5">
            <a:extLst>
              <a:ext uri="{FF2B5EF4-FFF2-40B4-BE49-F238E27FC236}">
                <a16:creationId xmlns:a16="http://schemas.microsoft.com/office/drawing/2014/main" id="{50ED08A9-0A3E-49E0-8045-0D88BDEF1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C9AF5F-40CD-49C8-8B6B-FF6D1B1EF49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8CE20492-A63D-4FFA-8664-BCE38AC92F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Nonlinear Equations</a:t>
            </a:r>
          </a:p>
        </p:txBody>
      </p:sp>
      <p:sp>
        <p:nvSpPr>
          <p:cNvPr id="60421" name="Text Box 3">
            <a:extLst>
              <a:ext uri="{FF2B5EF4-FFF2-40B4-BE49-F238E27FC236}">
                <a16:creationId xmlns:a16="http://schemas.microsoft.com/office/drawing/2014/main" id="{61ED93EB-C1F3-4963-BB09-2AF063582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much of the floating ball is under the water?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422" name="Object 4">
                <a:extLst>
                  <a:ext uri="{FF2B5EF4-FFF2-40B4-BE49-F238E27FC236}">
                    <a16:creationId xmlns:a16="http://schemas.microsoft.com/office/drawing/2014/main" id="{1779645E-D30A-41BA-AEFB-491630BA7486}"/>
                  </a:ext>
                </a:extLst>
              </p:cNvPr>
              <p:cNvSpPr txBox="1"/>
              <p:nvPr/>
            </p:nvSpPr>
            <p:spPr bwMode="auto">
              <a:xfrm>
                <a:off x="803275" y="5683250"/>
                <a:ext cx="5843588" cy="568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0422" name="Object 4">
                <a:extLst>
                  <a:ext uri="{FF2B5EF4-FFF2-40B4-BE49-F238E27FC236}">
                    <a16:creationId xmlns:a16="http://schemas.microsoft.com/office/drawing/2014/main" id="{1779645E-D30A-41BA-AEFB-491630BA7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275" y="5683250"/>
                <a:ext cx="5843588" cy="568325"/>
              </a:xfrm>
              <a:prstGeom prst="rect">
                <a:avLst/>
              </a:prstGeom>
              <a:blipFill>
                <a:blip r:embed="rId4"/>
                <a:stretch>
                  <a:fillRect l="-3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423" name="Picture 5" descr="floating_ball_figure">
            <a:extLst>
              <a:ext uri="{FF2B5EF4-FFF2-40B4-BE49-F238E27FC236}">
                <a16:creationId xmlns:a16="http://schemas.microsoft.com/office/drawing/2014/main" id="{B9955DBF-38B1-43DD-8DCC-3B3F690E8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5697538" cy="42735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75F228F-FA99-49D4-9A1E-16C6A88DF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2467" name="Slide Number Placeholder 5">
            <a:extLst>
              <a:ext uri="{FF2B5EF4-FFF2-40B4-BE49-F238E27FC236}">
                <a16:creationId xmlns:a16="http://schemas.microsoft.com/office/drawing/2014/main" id="{5871D985-7C55-4D59-BA2D-51D5556B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F9BE4-DD6E-4820-A1D4-3C1EC0FBAD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396DAE47-1056-49B5-AACB-32A7669B8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Differentiation</a:t>
            </a:r>
          </a:p>
        </p:txBody>
      </p:sp>
      <p:pic>
        <p:nvPicPr>
          <p:cNvPr id="62469" name="Picture 3" descr="picture of rocket">
            <a:extLst>
              <a:ext uri="{FF2B5EF4-FFF2-40B4-BE49-F238E27FC236}">
                <a16:creationId xmlns:a16="http://schemas.microsoft.com/office/drawing/2014/main" id="{99B702C8-50BB-484A-9BC8-994BE7323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4">
            <a:extLst>
              <a:ext uri="{FF2B5EF4-FFF2-40B4-BE49-F238E27FC236}">
                <a16:creationId xmlns:a16="http://schemas.microsoft.com/office/drawing/2014/main" id="{EB889F39-D351-4289-B366-0F09FA1CA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733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acceleration at t=7 seconds?</a:t>
            </a:r>
          </a:p>
        </p:txBody>
      </p:sp>
      <p:sp>
        <p:nvSpPr>
          <p:cNvPr id="62471" name="Text Box 5">
            <a:extLst>
              <a:ext uri="{FF2B5EF4-FFF2-40B4-BE49-F238E27FC236}">
                <a16:creationId xmlns:a16="http://schemas.microsoft.com/office/drawing/2014/main" id="{4FB07F08-DAA5-4FEA-B036-EA15348D7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48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84517D5F-F4D5-4B42-8F6E-6E5AC364EB89}"/>
                  </a:ext>
                </a:extLst>
              </p:cNvPr>
              <p:cNvSpPr txBox="1"/>
              <p:nvPr/>
            </p:nvSpPr>
            <p:spPr bwMode="auto">
              <a:xfrm>
                <a:off x="6248400" y="4876800"/>
                <a:ext cx="1524000" cy="1312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84517D5F-F4D5-4B42-8F6E-6E5AC364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876800"/>
                <a:ext cx="1524000" cy="1312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73" name="Picture 7" descr="velcoity_rocket_youtube">
            <a:extLst>
              <a:ext uri="{FF2B5EF4-FFF2-40B4-BE49-F238E27FC236}">
                <a16:creationId xmlns:a16="http://schemas.microsoft.com/office/drawing/2014/main" id="{5C0172CB-7D18-4FAB-BACB-DDE69DA12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FF431D02-DEB2-443A-A4ED-27094AFFC7E2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0" y="5029200"/>
                <a:ext cx="5105400" cy="1033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)=2200 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−5000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−9.8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FF431D02-DEB2-443A-A4ED-27094AFFC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0" y="5029200"/>
                <a:ext cx="5105400" cy="10334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5">
            <a:extLst>
              <a:ext uri="{FF2B5EF4-FFF2-40B4-BE49-F238E27FC236}">
                <a16:creationId xmlns:a16="http://schemas.microsoft.com/office/drawing/2014/main" id="{E9B5E5C0-4B0C-4DE2-9F00-C992764E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4515" name="Slide Number Placeholder 6">
            <a:extLst>
              <a:ext uri="{FF2B5EF4-FFF2-40B4-BE49-F238E27FC236}">
                <a16:creationId xmlns:a16="http://schemas.microsoft.com/office/drawing/2014/main" id="{8DB49E91-17B8-4E37-AE39-B79C0D61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D0438D-58E4-4CF7-BFB4-D2E0003C42A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AB1FFD64-6691-4688-B327-57DD49603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Differentiation</a:t>
            </a:r>
          </a:p>
        </p:txBody>
      </p:sp>
      <p:graphicFrame>
        <p:nvGraphicFramePr>
          <p:cNvPr id="442392" name="Group 24">
            <a:extLst>
              <a:ext uri="{FF2B5EF4-FFF2-40B4-BE49-F238E27FC236}">
                <a16:creationId xmlns:a16="http://schemas.microsoft.com/office/drawing/2014/main" id="{F83BD626-9479-49F8-B1D3-374A4DF51C0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9600" y="1524000"/>
          <a:ext cx="4876800" cy="914400"/>
        </p:xfrm>
        <a:graphic>
          <a:graphicData uri="http://schemas.openxmlformats.org/drawingml/2006/table">
            <a:tbl>
              <a:tblPr/>
              <a:tblGrid>
                <a:gridCol w="209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534" name="Text Box 20">
            <a:extLst>
              <a:ext uri="{FF2B5EF4-FFF2-40B4-BE49-F238E27FC236}">
                <a16:creationId xmlns:a16="http://schemas.microsoft.com/office/drawing/2014/main" id="{BFC871D1-DB0F-4351-83B4-A8921C290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acceleration at t=7 seconds?</a:t>
            </a:r>
          </a:p>
        </p:txBody>
      </p:sp>
      <p:pic>
        <p:nvPicPr>
          <p:cNvPr id="64535" name="Picture 21" descr="picture of rocket">
            <a:extLst>
              <a:ext uri="{FF2B5EF4-FFF2-40B4-BE49-F238E27FC236}">
                <a16:creationId xmlns:a16="http://schemas.microsoft.com/office/drawing/2014/main" id="{23BE777C-07A4-466F-8F35-532315D6F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19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6" name="Picture 22" descr="rocket_velocity_discrete_youtube">
            <a:extLst>
              <a:ext uri="{FF2B5EF4-FFF2-40B4-BE49-F238E27FC236}">
                <a16:creationId xmlns:a16="http://schemas.microsoft.com/office/drawing/2014/main" id="{C91A2EF6-F5C9-421B-B7A1-6DE592005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26F1CB9C-71F7-4A13-9FE4-165562A77982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2743200" y="3276600"/>
                <a:ext cx="1049338" cy="938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26F1CB9C-71F7-4A13-9FE4-165562A77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743200" y="3276600"/>
                <a:ext cx="1049338" cy="938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0488D111-CD0E-4008-B172-A2768E71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6563" name="Slide Number Placeholder 5">
            <a:extLst>
              <a:ext uri="{FF2B5EF4-FFF2-40B4-BE49-F238E27FC236}">
                <a16:creationId xmlns:a16="http://schemas.microsoft.com/office/drawing/2014/main" id="{49058650-B4BE-4E01-90DE-0E88BA1E2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8CF722-010A-4081-8466-EC1A435948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FF57EC1B-2ABF-48FC-9EE9-D084285D6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93038" cy="693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Simultaneous Linear Equations</a:t>
            </a:r>
          </a:p>
        </p:txBody>
      </p:sp>
      <p:sp>
        <p:nvSpPr>
          <p:cNvPr id="66565" name="Text Box 3">
            <a:extLst>
              <a:ext uri="{FF2B5EF4-FFF2-40B4-BE49-F238E27FC236}">
                <a16:creationId xmlns:a16="http://schemas.microsoft.com/office/drawing/2014/main" id="{ACB7032C-DC7C-4615-8660-452981B99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Find the velocity profile, given</a:t>
            </a:r>
          </a:p>
        </p:txBody>
      </p:sp>
      <p:sp>
        <p:nvSpPr>
          <p:cNvPr id="66566" name="Text Box 4">
            <a:extLst>
              <a:ext uri="{FF2B5EF4-FFF2-40B4-BE49-F238E27FC236}">
                <a16:creationId xmlns:a16="http://schemas.microsoft.com/office/drawing/2014/main" id="{452C8578-7874-46A8-A5CD-BFA4FFA15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18EB684A-3908-4366-977F-31670E04F18A}"/>
                  </a:ext>
                </a:extLst>
              </p:cNvPr>
              <p:cNvSpPr txBox="1"/>
              <p:nvPr/>
            </p:nvSpPr>
            <p:spPr bwMode="auto">
              <a:xfrm>
                <a:off x="838200" y="2895600"/>
                <a:ext cx="2570163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18EB684A-3908-4366-977F-31670E04F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895600"/>
                <a:ext cx="2570163" cy="519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8" name="Text Box 6">
            <a:extLst>
              <a:ext uri="{FF2B5EF4-FFF2-40B4-BE49-F238E27FC236}">
                <a16:creationId xmlns:a16="http://schemas.microsoft.com/office/drawing/2014/main" id="{D508E489-2E38-445D-8C76-45A390C65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429000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Three simultaneous linear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569" name="Object 7">
                <a:extLst>
                  <a:ext uri="{FF2B5EF4-FFF2-40B4-BE49-F238E27FC236}">
                    <a16:creationId xmlns:a16="http://schemas.microsoft.com/office/drawing/2014/main" id="{0062D106-A842-4AF0-930D-9FB8CDCE4B7A}"/>
                  </a:ext>
                </a:extLst>
              </p:cNvPr>
              <p:cNvSpPr txBox="1"/>
              <p:nvPr/>
            </p:nvSpPr>
            <p:spPr bwMode="auto">
              <a:xfrm>
                <a:off x="1295400" y="3886200"/>
                <a:ext cx="3289300" cy="512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=106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69" name="Object 7">
                <a:extLst>
                  <a:ext uri="{FF2B5EF4-FFF2-40B4-BE49-F238E27FC236}">
                    <a16:creationId xmlns:a16="http://schemas.microsoft.com/office/drawing/2014/main" id="{0062D106-A842-4AF0-930D-9FB8CDCE4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86200"/>
                <a:ext cx="3289300" cy="512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0" name="Object 8">
                <a:extLst>
                  <a:ext uri="{FF2B5EF4-FFF2-40B4-BE49-F238E27FC236}">
                    <a16:creationId xmlns:a16="http://schemas.microsoft.com/office/drawing/2014/main" id="{BD304750-954F-414E-A8C2-69E37D2F7D3B}"/>
                  </a:ext>
                </a:extLst>
              </p:cNvPr>
              <p:cNvSpPr txBox="1"/>
              <p:nvPr/>
            </p:nvSpPr>
            <p:spPr bwMode="auto">
              <a:xfrm>
                <a:off x="3429000" y="2971800"/>
                <a:ext cx="1371600" cy="409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≤12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0" name="Object 8">
                <a:extLst>
                  <a:ext uri="{FF2B5EF4-FFF2-40B4-BE49-F238E27FC236}">
                    <a16:creationId xmlns:a16="http://schemas.microsoft.com/office/drawing/2014/main" id="{BD304750-954F-414E-A8C2-69E37D2F7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2971800"/>
                <a:ext cx="1371600" cy="409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1" name="Object 9">
                <a:extLst>
                  <a:ext uri="{FF2B5EF4-FFF2-40B4-BE49-F238E27FC236}">
                    <a16:creationId xmlns:a16="http://schemas.microsoft.com/office/drawing/2014/main" id="{81AB8A84-1DDC-4DB6-BF22-E006ACFA5C3B}"/>
                  </a:ext>
                </a:extLst>
              </p:cNvPr>
              <p:cNvSpPr txBox="1"/>
              <p:nvPr/>
            </p:nvSpPr>
            <p:spPr bwMode="auto">
              <a:xfrm>
                <a:off x="1143000" y="4495800"/>
                <a:ext cx="3467100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=177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1" name="Object 9">
                <a:extLst>
                  <a:ext uri="{FF2B5EF4-FFF2-40B4-BE49-F238E27FC236}">
                    <a16:creationId xmlns:a16="http://schemas.microsoft.com/office/drawing/2014/main" id="{81AB8A84-1DDC-4DB6-BF22-E006ACFA5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495800"/>
                <a:ext cx="3467100" cy="533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2" name="Object 10">
                <a:extLst>
                  <a:ext uri="{FF2B5EF4-FFF2-40B4-BE49-F238E27FC236}">
                    <a16:creationId xmlns:a16="http://schemas.microsoft.com/office/drawing/2014/main" id="{CC1B4D75-EE83-427F-A61D-F67C66E6E37F}"/>
                  </a:ext>
                </a:extLst>
              </p:cNvPr>
              <p:cNvSpPr txBox="1"/>
              <p:nvPr/>
            </p:nvSpPr>
            <p:spPr bwMode="auto">
              <a:xfrm>
                <a:off x="990600" y="5029200"/>
                <a:ext cx="3849688" cy="528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2" name="Object 10">
                <a:extLst>
                  <a:ext uri="{FF2B5EF4-FFF2-40B4-BE49-F238E27FC236}">
                    <a16:creationId xmlns:a16="http://schemas.microsoft.com/office/drawing/2014/main" id="{CC1B4D75-EE83-427F-A61D-F67C66E6E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29200"/>
                <a:ext cx="3849688" cy="5286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73" name="Picture 11" descr="picture of rocket">
            <a:extLst>
              <a:ext uri="{FF2B5EF4-FFF2-40B4-BE49-F238E27FC236}">
                <a16:creationId xmlns:a16="http://schemas.microsoft.com/office/drawing/2014/main" id="{4E5B7582-445B-4A90-97FE-065734CF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668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4428" name="Group 12">
            <a:extLst>
              <a:ext uri="{FF2B5EF4-FFF2-40B4-BE49-F238E27FC236}">
                <a16:creationId xmlns:a16="http://schemas.microsoft.com/office/drawing/2014/main" id="{F33B0D2D-C9C5-43C6-883C-187F3B6E29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76400"/>
          <a:ext cx="4648200" cy="1035050"/>
        </p:xfrm>
        <a:graphic>
          <a:graphicData uri="http://schemas.openxmlformats.org/drawingml/2006/table">
            <a:tbl>
              <a:tblPr/>
              <a:tblGrid>
                <a:gridCol w="199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6591" name="Picture 22" descr="rocket_velocity_discrete_youtube">
            <a:extLst>
              <a:ext uri="{FF2B5EF4-FFF2-40B4-BE49-F238E27FC236}">
                <a16:creationId xmlns:a16="http://schemas.microsoft.com/office/drawing/2014/main" id="{BAC85A05-886E-46A3-8E11-1F8CA7CBC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314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E654CD19-B3E1-4FD9-A221-55B4E135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8611" name="Slide Number Placeholder 5">
            <a:extLst>
              <a:ext uri="{FF2B5EF4-FFF2-40B4-BE49-F238E27FC236}">
                <a16:creationId xmlns:a16="http://schemas.microsoft.com/office/drawing/2014/main" id="{96A5DBFA-9CE3-460F-95E6-0B7185F39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DFCFF6-DB2A-4FDF-B186-6AE46AA891D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025A3BC7-B08B-4D9F-BAEE-311FE80DF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Interpolation</a:t>
            </a:r>
          </a:p>
        </p:txBody>
      </p:sp>
      <p:pic>
        <p:nvPicPr>
          <p:cNvPr id="68613" name="Picture 3" descr="picture of rocket">
            <a:extLst>
              <a:ext uri="{FF2B5EF4-FFF2-40B4-BE49-F238E27FC236}">
                <a16:creationId xmlns:a16="http://schemas.microsoft.com/office/drawing/2014/main" id="{AD3582D4-5104-4772-8F8A-C0D472EE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4384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 Box 4">
            <a:extLst>
              <a:ext uri="{FF2B5EF4-FFF2-40B4-BE49-F238E27FC236}">
                <a16:creationId xmlns:a16="http://schemas.microsoft.com/office/drawing/2014/main" id="{D37748B1-CC19-4380-B8A8-420123EA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velocity of the rocket at t=7 seconds?</a:t>
            </a:r>
          </a:p>
        </p:txBody>
      </p:sp>
      <p:graphicFrame>
        <p:nvGraphicFramePr>
          <p:cNvPr id="446487" name="Group 23">
            <a:extLst>
              <a:ext uri="{FF2B5EF4-FFF2-40B4-BE49-F238E27FC236}">
                <a16:creationId xmlns:a16="http://schemas.microsoft.com/office/drawing/2014/main" id="{EBD2B3E5-B36F-4598-8BC6-AD6EC45C00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24000"/>
          <a:ext cx="4800600" cy="914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32" name="Picture 22" descr="rocket_velocity_youtube">
            <a:extLst>
              <a:ext uri="{FF2B5EF4-FFF2-40B4-BE49-F238E27FC236}">
                <a16:creationId xmlns:a16="http://schemas.microsoft.com/office/drawing/2014/main" id="{F5796F39-E4BF-42D1-A1EF-4E12BB27B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6B7999B-9898-49D9-90C1-D51CE4C9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0659" name="Slide Number Placeholder 5">
            <a:extLst>
              <a:ext uri="{FF2B5EF4-FFF2-40B4-BE49-F238E27FC236}">
                <a16:creationId xmlns:a16="http://schemas.microsoft.com/office/drawing/2014/main" id="{F7DDF659-DD2D-4BF9-A98C-8F69D005F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E06D6D-37EB-4B4B-B834-63A77734C1D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934889E0-1B9E-4DE7-B8B1-F25F4B155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Regression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0AEEECF7-B488-49EA-9119-8006EAB8F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2" name="Rectangle 4">
            <a:extLst>
              <a:ext uri="{FF2B5EF4-FFF2-40B4-BE49-F238E27FC236}">
                <a16:creationId xmlns:a16="http://schemas.microsoft.com/office/drawing/2014/main" id="{4B2AD356-9E56-48CB-913C-DE57839D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3" name="Text Box 5">
            <a:extLst>
              <a:ext uri="{FF2B5EF4-FFF2-40B4-BE49-F238E27FC236}">
                <a16:creationId xmlns:a16="http://schemas.microsoft.com/office/drawing/2014/main" id="{24A8DB83-4B16-4134-A48E-DA9192137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Thermal expansion coefficient data for cast steel</a:t>
            </a:r>
          </a:p>
        </p:txBody>
      </p:sp>
      <p:pic>
        <p:nvPicPr>
          <p:cNvPr id="70664" name="Picture 6" descr="regression_pointsonly_youtube">
            <a:extLst>
              <a:ext uri="{FF2B5EF4-FFF2-40B4-BE49-F238E27FC236}">
                <a16:creationId xmlns:a16="http://schemas.microsoft.com/office/drawing/2014/main" id="{FFC81FA0-C124-4828-A107-73BDE2892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499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43AF-7EA8-4975-8778-7FCF29CBE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2707" name="Slide Number Placeholder 5">
            <a:extLst>
              <a:ext uri="{FF2B5EF4-FFF2-40B4-BE49-F238E27FC236}">
                <a16:creationId xmlns:a16="http://schemas.microsoft.com/office/drawing/2014/main" id="{691ECB1E-4918-467A-AC3E-BBD69383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A47353-5CC4-44E2-BA7F-0122098ED76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A9119A4D-E0CA-43A2-8C77-616082883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 sz="4000"/>
              <a:t>Regression (cont)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F2530E55-3005-43A2-9847-6861043C4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72710" name="Picture 4" descr="regression_pointsandcurve_youtube">
            <a:extLst>
              <a:ext uri="{FF2B5EF4-FFF2-40B4-BE49-F238E27FC236}">
                <a16:creationId xmlns:a16="http://schemas.microsoft.com/office/drawing/2014/main" id="{B1634366-624F-4346-8315-773740F6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2808FB-30D1-4F7B-93C7-ED39BC93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4755" name="Slide Number Placeholder 5">
            <a:extLst>
              <a:ext uri="{FF2B5EF4-FFF2-40B4-BE49-F238E27FC236}">
                <a16:creationId xmlns:a16="http://schemas.microsoft.com/office/drawing/2014/main" id="{A01E5C33-27AB-47E8-984E-51110850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365519-D820-4ABB-84F0-F57458B908D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B0EFB4D2-E7EA-4D63-A754-1D0917E1F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/>
              <a:t>Integration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DB15AF9C-6DE6-4085-A533-74F98564A20A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DB15AF9C-6DE6-4085-A533-74F98564A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58" name="Text Box 4">
            <a:extLst>
              <a:ext uri="{FF2B5EF4-FFF2-40B4-BE49-F238E27FC236}">
                <a16:creationId xmlns:a16="http://schemas.microsoft.com/office/drawing/2014/main" id="{3112A7EC-34D4-4A36-B603-7EC262561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Finding the diametric contraction in a steel shaft when dipped in liquid nitrogen.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071548A9-D6FF-486D-BD5D-39CA84AC0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CAE99376-4615-4937-9B9A-11F4A009F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pic>
        <p:nvPicPr>
          <p:cNvPr id="74761" name="Picture 7" descr="regression_pointsonly_youtube">
            <a:extLst>
              <a:ext uri="{FF2B5EF4-FFF2-40B4-BE49-F238E27FC236}">
                <a16:creationId xmlns:a16="http://schemas.microsoft.com/office/drawing/2014/main" id="{880C08C2-E426-405F-8535-4370F0FD9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1752600"/>
            <a:ext cx="5526087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9697BBE-709C-40B5-8EBE-A1C8CE75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6803" name="Slide Number Placeholder 5">
            <a:extLst>
              <a:ext uri="{FF2B5EF4-FFF2-40B4-BE49-F238E27FC236}">
                <a16:creationId xmlns:a16="http://schemas.microsoft.com/office/drawing/2014/main" id="{A12410A5-06A5-4B83-B44E-7688DBDC6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AD30A2-CB97-4327-8DF3-9A5155E1FBF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BD8539C-44C4-4146-9623-0056A6676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/>
          <a:lstStyle/>
          <a:p>
            <a:pPr eaLnBrk="1" hangingPunct="1"/>
            <a:r>
              <a:rPr lang="en-US" altLang="en-US"/>
              <a:t>Ordinary Differential Equations</a:t>
            </a:r>
          </a:p>
        </p:txBody>
      </p:sp>
      <p:sp>
        <p:nvSpPr>
          <p:cNvPr id="76805" name="Text Box 3">
            <a:extLst>
              <a:ext uri="{FF2B5EF4-FFF2-40B4-BE49-F238E27FC236}">
                <a16:creationId xmlns:a16="http://schemas.microsoft.com/office/drawing/2014/main" id="{528B4237-B7F5-4693-B6E8-689E2CF19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990600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long does it take a trunnion to cool down?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84606289-7627-48F1-B55D-4C8DF1A4E72F}"/>
                  </a:ext>
                </a:extLst>
              </p:cNvPr>
              <p:cNvSpPr txBox="1"/>
              <p:nvPr/>
            </p:nvSpPr>
            <p:spPr bwMode="auto">
              <a:xfrm>
                <a:off x="1143000" y="4724400"/>
                <a:ext cx="4800600" cy="1392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84606289-7627-48F1-B55D-4C8DF1A4E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724400"/>
                <a:ext cx="4800600" cy="13922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A1699199-54E9-4E88-93E7-D3871E2FBE73}"/>
                  </a:ext>
                </a:extLst>
              </p:cNvPr>
              <p:cNvSpPr txBox="1"/>
              <p:nvPr/>
            </p:nvSpPr>
            <p:spPr bwMode="auto">
              <a:xfrm>
                <a:off x="6019800" y="5030788"/>
                <a:ext cx="2209800" cy="684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A1699199-54E9-4E88-93E7-D3871E2FB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5030788"/>
                <a:ext cx="2209800" cy="6842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8" name="Picture 6">
            <a:extLst>
              <a:ext uri="{FF2B5EF4-FFF2-40B4-BE49-F238E27FC236}">
                <a16:creationId xmlns:a16="http://schemas.microsoft.com/office/drawing/2014/main" id="{CD0EF380-6BCF-480A-8A70-94277B07A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7" descr="shaftpicture">
            <a:extLst>
              <a:ext uri="{FF2B5EF4-FFF2-40B4-BE49-F238E27FC236}">
                <a16:creationId xmlns:a16="http://schemas.microsoft.com/office/drawing/2014/main" id="{9532C042-3040-4FA0-8849-010450DAF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2" y="688842"/>
            <a:ext cx="7772416" cy="5480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ends">
  <a:themeElements>
    <a:clrScheme name="1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5177</TotalTime>
  <Words>1184</Words>
  <Application>Microsoft Office PowerPoint</Application>
  <PresentationFormat>On-screen Show (4:3)</PresentationFormat>
  <Paragraphs>240</Paragraphs>
  <Slides>36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1_Blends</vt:lpstr>
      <vt:lpstr>EML3041  Computational Methods</vt:lpstr>
      <vt:lpstr>PowerPoint Presentation</vt:lpstr>
      <vt:lpstr>Why use Numerical Methods?</vt:lpstr>
      <vt:lpstr>Why use Numerical Methods?</vt:lpstr>
      <vt:lpstr>Why use Numerical Methods?</vt:lpstr>
      <vt:lpstr>Steps in Solving an Engineering Problem   http://nm.MathForCollege.com</vt:lpstr>
      <vt:lpstr>How do we solve an engineering problem?</vt:lpstr>
      <vt:lpstr>Example of Solving an Engineering Problem</vt:lpstr>
      <vt:lpstr>Bascule Bridge THG</vt:lpstr>
      <vt:lpstr>PowerPoint Presentation</vt:lpstr>
      <vt:lpstr>Trunnion-Hub-Girder Assembly Procedure</vt:lpstr>
      <vt:lpstr>Problem</vt:lpstr>
      <vt:lpstr>Why did it get stuck?</vt:lpstr>
      <vt:lpstr>Video of Assembly Process</vt:lpstr>
      <vt:lpstr>Consultant calculations</vt:lpstr>
      <vt:lpstr>Is the formula used correct?</vt:lpstr>
      <vt:lpstr>The Correct Model Would Account for Varying Thermal Expansion Coefficient</vt:lpstr>
      <vt:lpstr>Can You Roughly Estimate the Contraction?</vt:lpstr>
      <vt:lpstr>Can You Find a Better Estimate for the Contraction?</vt:lpstr>
      <vt:lpstr>Estimating Contraction Accurately</vt:lpstr>
      <vt:lpstr>So what is the solution to the problem?</vt:lpstr>
      <vt:lpstr>Revisiting steps to solve a problem</vt:lpstr>
      <vt:lpstr>PowerPoint Presentation</vt:lpstr>
      <vt:lpstr>Introduction to Numerical Methods   Mathematical Procedures</vt:lpstr>
      <vt:lpstr>Mathematical Procedures</vt:lpstr>
      <vt:lpstr>Nonlinear Equations</vt:lpstr>
      <vt:lpstr>Nonlinear Equations</vt:lpstr>
      <vt:lpstr>Differentiation</vt:lpstr>
      <vt:lpstr>Differentiation</vt:lpstr>
      <vt:lpstr>Simultaneous Linear Equations</vt:lpstr>
      <vt:lpstr>Interpolation</vt:lpstr>
      <vt:lpstr>Regression</vt:lpstr>
      <vt:lpstr>Regression (cont)</vt:lpstr>
      <vt:lpstr>Integration</vt:lpstr>
      <vt:lpstr>Ordinary Differential Equations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194</cp:revision>
  <dcterms:created xsi:type="dcterms:W3CDTF">2007-03-08T14:59:05Z</dcterms:created>
  <dcterms:modified xsi:type="dcterms:W3CDTF">2020-08-23T19:42:09Z</dcterms:modified>
</cp:coreProperties>
</file>