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654" r:id="rId2"/>
    <p:sldMasterId id="2147483655" r:id="rId3"/>
    <p:sldMasterId id="2147483656" r:id="rId4"/>
  </p:sldMasterIdLst>
  <p:notesMasterIdLst>
    <p:notesMasterId r:id="rId49"/>
  </p:notesMasterIdLst>
  <p:handoutMasterIdLst>
    <p:handoutMasterId r:id="rId50"/>
  </p:handoutMasterIdLst>
  <p:sldIdLst>
    <p:sldId id="344" r:id="rId5"/>
    <p:sldId id="418" r:id="rId6"/>
    <p:sldId id="371" r:id="rId7"/>
    <p:sldId id="367" r:id="rId8"/>
    <p:sldId id="368" r:id="rId9"/>
    <p:sldId id="359" r:id="rId10"/>
    <p:sldId id="373" r:id="rId11"/>
    <p:sldId id="417" r:id="rId12"/>
    <p:sldId id="374" r:id="rId13"/>
    <p:sldId id="375" r:id="rId14"/>
    <p:sldId id="376" r:id="rId15"/>
    <p:sldId id="377" r:id="rId16"/>
    <p:sldId id="378" r:id="rId17"/>
    <p:sldId id="379" r:id="rId18"/>
    <p:sldId id="293" r:id="rId19"/>
    <p:sldId id="408" r:id="rId20"/>
    <p:sldId id="409" r:id="rId21"/>
    <p:sldId id="410" r:id="rId22"/>
    <p:sldId id="411" r:id="rId23"/>
    <p:sldId id="412" r:id="rId24"/>
    <p:sldId id="413" r:id="rId25"/>
    <p:sldId id="364" r:id="rId26"/>
    <p:sldId id="414" r:id="rId27"/>
    <p:sldId id="415" r:id="rId28"/>
    <p:sldId id="391" r:id="rId29"/>
    <p:sldId id="333" r:id="rId30"/>
    <p:sldId id="372" r:id="rId31"/>
    <p:sldId id="363" r:id="rId32"/>
    <p:sldId id="345" r:id="rId33"/>
    <p:sldId id="423" r:id="rId34"/>
    <p:sldId id="424" r:id="rId35"/>
    <p:sldId id="427" r:id="rId36"/>
    <p:sldId id="428" r:id="rId37"/>
    <p:sldId id="429" r:id="rId38"/>
    <p:sldId id="430" r:id="rId39"/>
    <p:sldId id="346" r:id="rId40"/>
    <p:sldId id="431" r:id="rId41"/>
    <p:sldId id="432" r:id="rId42"/>
    <p:sldId id="434" r:id="rId43"/>
    <p:sldId id="435" r:id="rId44"/>
    <p:sldId id="437" r:id="rId45"/>
    <p:sldId id="438" r:id="rId46"/>
    <p:sldId id="440" r:id="rId47"/>
    <p:sldId id="366" r:id="rId48"/>
  </p:sldIdLst>
  <p:sldSz cx="9144000" cy="6858000" type="screen4x3"/>
  <p:notesSz cx="9601200" cy="7315200"/>
  <p:custDataLst>
    <p:tags r:id="rId5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4DF"/>
    <a:srgbClr val="C0C0C0"/>
    <a:srgbClr val="996600"/>
    <a:srgbClr val="FF9900"/>
    <a:srgbClr val="E9FEFF"/>
    <a:srgbClr val="C9FEFF"/>
    <a:srgbClr val="67FBFF"/>
    <a:srgbClr val="DD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6265" autoAdjust="0"/>
  </p:normalViewPr>
  <p:slideViewPr>
    <p:cSldViewPr>
      <p:cViewPr varScale="1">
        <p:scale>
          <a:sx n="110" d="100"/>
          <a:sy n="110" d="100"/>
        </p:scale>
        <p:origin x="22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372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2304"/>
        <p:guide pos="30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1026">
            <a:extLst>
              <a:ext uri="{FF2B5EF4-FFF2-40B4-BE49-F238E27FC236}">
                <a16:creationId xmlns:a16="http://schemas.microsoft.com/office/drawing/2014/main" id="{0014AB59-67CD-44B6-97E3-89EFC0412A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1" name="Rectangle 1027">
            <a:extLst>
              <a:ext uri="{FF2B5EF4-FFF2-40B4-BE49-F238E27FC236}">
                <a16:creationId xmlns:a16="http://schemas.microsoft.com/office/drawing/2014/main" id="{7F5F66E1-B7C7-4D34-B961-4985FC31BE8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B6B5203D-68B4-4B7F-A175-D03F1F3D97E5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165892" name="Rectangle 1028">
            <a:extLst>
              <a:ext uri="{FF2B5EF4-FFF2-40B4-BE49-F238E27FC236}">
                <a16:creationId xmlns:a16="http://schemas.microsoft.com/office/drawing/2014/main" id="{6C1051C6-CAC0-4FB0-B5B9-D1500A63A4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5893" name="Rectangle 1029">
            <a:extLst>
              <a:ext uri="{FF2B5EF4-FFF2-40B4-BE49-F238E27FC236}">
                <a16:creationId xmlns:a16="http://schemas.microsoft.com/office/drawing/2014/main" id="{E03BA3AE-9A7A-4316-A20D-17BA3E41C97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4C355CC-A186-4E4D-9A19-52ADC2D3B2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E047939-EE69-4454-B940-7C2801E45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1638" y="522288"/>
            <a:ext cx="3717925" cy="27876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DB5276B-D7CA-4480-ACAA-643F4E1B1F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2FF4F86-F606-494A-8246-B1A102C2F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F4B37818-1861-48DB-8F8D-CAFE26493F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BFEE599-B333-44B7-8EC1-48A115687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BA3927E-3772-4D98-99C4-EEE1EF0A8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FD4B380-AB38-486E-9F94-AA3356FB7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DCDEB6-5530-4BA2-A474-025F4448B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A5ECA96-B717-46AF-89A8-928D963EE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20F51F2-6009-40A0-9490-89DFC3E70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3944659-EE09-435A-A134-6E783D57F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53D47D3-4248-43A6-8814-BEAAB2788D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7517983-883E-4E17-8472-B063827A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09A47F7-41D0-4BED-B2BC-DF2E3A4E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9951CF-226D-4703-844D-6CC56CBB8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2B72EC4-5A31-4353-B11A-B545B60F1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634A1C3-6448-4702-93F0-25D6743BE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16D3BB5-E0D2-4F4A-8601-7964F29D7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CE84667-9FAF-4A2C-9E46-D52CA3AC3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C3199F7-396A-4F88-905E-95917B4B7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3E8C63F-1566-4281-BC8B-2E4DD8DBC2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55CD0FF-42BD-4D12-8AA3-A2965DCE3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906AE3F-C6F8-4781-9360-80D1F26147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2D2A353-4307-483C-B0B6-6C8FE3F8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BF946DE-7DC4-4831-90EF-2C72718C8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0C63246-02F9-44CD-987E-41A28D5D7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DABC742-B3C8-466F-824C-3E3344C35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3A6F364-D8F5-4F7A-8E5D-9FC5E8EA2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2077227-2095-4068-AF84-647186E49A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860528A-5B35-432B-92C6-00BE433A16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F9CF1FB-00D0-4653-8151-96C4D3012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70E2E9B-C14A-4680-A88B-77D9E37E9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8F8F2EB-876E-49EA-9F52-2953D3B04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A7F2832-E073-4471-A64C-7C8A43E8F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3EDA9E-0294-4BD8-AB60-242DEE888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816286-4518-4EE9-A841-FEA01C5CF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2228236-4C71-44E2-95F4-CE50A5F39B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F3C5F3-B3A9-410B-A420-3D34DC98C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46D4539-3162-4CA2-9746-4DD364BE9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E7681-31D8-4906-B141-5019CFAE5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087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01D9BE18-EC43-4C86-9D6E-B0A60C53AB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420B0A7-220D-486A-B527-5F53353A2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676FE44-80D4-49AC-B946-7F0F1EDB8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A7CB69C-8BEA-4919-A9B3-80E22A5C5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A1C343C-F1B0-40A4-98FD-0361F0B12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C469DB3-9FE2-437D-AF4A-902283F40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701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D8185D1-DABF-4C95-8D69-DAF056C35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9856CF8-17E3-490C-824E-B6E857FC8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028CD53-1E2A-49B2-B8A4-6BE2408FA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C87EDF6-99F5-4757-BD54-E9DBEF961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C58B7BF-0FF1-49EA-A55F-A835C6862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7B2636C-6AEF-42AB-8B84-CC40A3055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9F2FA30-1480-4695-9BB0-BD4F3F1E30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3C83AB4-B2F3-4D26-8383-7DDFA6554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2A9A26F-25E8-47E8-8C72-ECB46CE17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0AC439B-77EE-4C24-9E93-66A125A79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5049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0AC0028C-BC02-425B-89D8-BC16FE8AB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0E1563E6-8B6B-4FE9-AAE6-237F3625A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2408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2378C5E-A986-4958-BA0A-0CCC619CA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5C40BFD-DD47-4D2F-ACBA-8FA342D87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E60650A-C0A3-498F-8557-0CB0A716A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3234AFC-3405-41B3-8727-2BC454620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613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CF858F9-10D7-4169-B822-9F24013B3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C02A0D4-E412-45F3-99FA-5D1307293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55B18573-5DC0-4356-B532-14BF031C5A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441DF55-7AA2-4391-B3F9-9BF8CD04E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40A84AC-4544-4A95-8C7E-3350E567D9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33771B23-AC43-4A23-8634-B5ED2B53856E}" type="slidenum">
              <a:rPr lang="en-US" altLang="en-US"/>
              <a:pPr algn="ctr" eaLnBrk="1" hangingPunct="1"/>
              <a:t>44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B8F7FB30-4351-474A-8F97-7B72751E5B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6F50D0C-15D4-4FC8-A20C-70549985B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1E3910E2-5E5F-490C-B590-62D21E5C4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AA4E8-588E-4C7E-AB9E-AC4E665392C0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68F46784-4A28-4522-BDD9-2EF1A3531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E771DE4F-6E3B-47E2-A982-E8C715A0D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44BBF-7DC5-43E0-BB58-1CA5C65670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4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3CC82097-0161-4BCF-BC0A-27E01A0C6A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76081-C19E-4195-9C28-CEF455DFF5A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E43506D1-E2BD-4DEE-A220-304431C74A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8E052E18-3225-4812-A953-E4D5C63CE3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B0D1F-B516-49D3-A184-B3344576E5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31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4893CB4F-B175-49C0-91FC-1A392E9A87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29407-A706-4950-A3C4-D9A4D9C168FF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D123C494-0781-4295-8969-68168B521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C0B24799-946B-4FAF-8166-F6E4A9C55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B0185-788D-44B6-96EF-9268693851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21D70022-9B96-459F-8D14-81F04CB8D4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39637-7AF3-4697-B171-585333017F9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5F4A7246-C3A7-4A9F-B65C-37FD75C5F7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16F8D221-BFC6-4039-B000-F96E32DE3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EF1EC-E25B-4D62-9995-46194D2361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82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38">
            <a:extLst>
              <a:ext uri="{FF2B5EF4-FFF2-40B4-BE49-F238E27FC236}">
                <a16:creationId xmlns:a16="http://schemas.microsoft.com/office/drawing/2014/main" id="{61634EF8-E0C6-4DC3-8B74-D743358209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71FF-C0C8-4751-A4C8-DE3CA5A05F1D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8" name="Rectangle 1039">
            <a:extLst>
              <a:ext uri="{FF2B5EF4-FFF2-40B4-BE49-F238E27FC236}">
                <a16:creationId xmlns:a16="http://schemas.microsoft.com/office/drawing/2014/main" id="{74A1D1C3-4B82-4B2C-814A-24DF4C3AB8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1040">
            <a:extLst>
              <a:ext uri="{FF2B5EF4-FFF2-40B4-BE49-F238E27FC236}">
                <a16:creationId xmlns:a16="http://schemas.microsoft.com/office/drawing/2014/main" id="{FA64D81A-2319-459F-BDC2-35580D3E4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C12CF-5BC8-469B-8C7C-5C71F34C85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19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38">
            <a:extLst>
              <a:ext uri="{FF2B5EF4-FFF2-40B4-BE49-F238E27FC236}">
                <a16:creationId xmlns:a16="http://schemas.microsoft.com/office/drawing/2014/main" id="{C8C35C65-F6DB-4D6E-8D89-CE47F24635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5FAD4-B96C-4CA0-B871-DE3C871DA362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4" name="Rectangle 1039">
            <a:extLst>
              <a:ext uri="{FF2B5EF4-FFF2-40B4-BE49-F238E27FC236}">
                <a16:creationId xmlns:a16="http://schemas.microsoft.com/office/drawing/2014/main" id="{FC1BF9C5-C35A-4205-B926-4E4C7E913C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1040">
            <a:extLst>
              <a:ext uri="{FF2B5EF4-FFF2-40B4-BE49-F238E27FC236}">
                <a16:creationId xmlns:a16="http://schemas.microsoft.com/office/drawing/2014/main" id="{541DCD3B-2CCD-4EFC-A9CB-667DA6F59C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10D40-A37B-4776-9DA6-3492773C6A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07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8">
            <a:extLst>
              <a:ext uri="{FF2B5EF4-FFF2-40B4-BE49-F238E27FC236}">
                <a16:creationId xmlns:a16="http://schemas.microsoft.com/office/drawing/2014/main" id="{D0AD07E7-46AD-45D7-94F4-6DA9BF04ED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12E7D-9A27-4CA0-AD09-491F9C12574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3" name="Rectangle 1039">
            <a:extLst>
              <a:ext uri="{FF2B5EF4-FFF2-40B4-BE49-F238E27FC236}">
                <a16:creationId xmlns:a16="http://schemas.microsoft.com/office/drawing/2014/main" id="{F77028CD-2185-499C-A890-3E15EF2A6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1040">
            <a:extLst>
              <a:ext uri="{FF2B5EF4-FFF2-40B4-BE49-F238E27FC236}">
                <a16:creationId xmlns:a16="http://schemas.microsoft.com/office/drawing/2014/main" id="{B5270B4B-FED4-4155-919F-782C52F1B2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034E1-9571-4A3D-B9D8-6E89D3CCAF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9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2A0E3DF3-E090-406A-BB86-79746E0683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5607-FCA1-4DC1-8E4B-99FF1D3D70CF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50697AA0-CA6C-4ACA-A4D1-43BBD4A86B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D9345D8F-5104-4DB2-99DA-716FD7F47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82671-374E-44F3-A20F-F2944B7257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31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B07A26F5-D65A-430F-AA41-ECA1CAA5B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98FC-5FC4-4695-B13C-122BB524B70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8A776A8A-EFFE-4C49-B075-2671EBE7C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648C91B9-5579-4D6F-B80C-1AB7118219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EE62A-39F7-4983-8FBF-0CCB36DAC1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18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E5702D6D-C553-434F-AD96-F1BDF63B6E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B9AD9-D807-4097-A375-0E99F704C61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2D087654-019D-4B05-9DA6-0ABF23E3F2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99C0E47E-BE71-4185-B862-074976058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9C379-7AD6-4FFD-9CAA-D7B3E7A95B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44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A1B55F8D-3A06-46CF-8213-607E66C1BE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A02FF-CB60-4D8F-A6C3-0BA1C23B3D06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ECEBE9D9-D96D-4385-836A-A225E58296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44C42F7D-6DD7-482C-8344-63EE1BBC9F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09715-CF0B-4289-8692-7E28754912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238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2E0BDAAC-FB69-4B4F-B281-AD22564440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B9357-309D-4AEC-B1F3-F90E93057F3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E2D9450-4FC4-4688-B5D7-7B5B9FF06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0BE057B-D32D-41D8-855C-994ED8B96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BD4D-0B70-4553-9968-525D79487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402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09D7ADF-1CC4-4551-859C-0A3726CCE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4999F-F63C-4597-A0F0-E619AD356323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B411E9C-CEA0-4E1D-AE59-AFAF365EE5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BD15506-3BE0-471C-BA9B-8957CE776B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B1E87-3CFF-45C9-991F-8AA61805BC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18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E3A3912-5E00-4FCD-AD07-C6A34DC528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4B84D-DDD9-4F7C-B879-2A8494D00C0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0F6942E-5C1D-491D-91FC-561A6F7D5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0393B87-5215-4D25-B322-085040C95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16E16-6A7D-4CEE-89B4-79D0764B1F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36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93DBB76-C40B-4DB6-A0EC-606823B11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4FE9C-9B08-4C8D-949B-2C219D79D6F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28A14294-0FDC-470D-ADC9-42E52FB6D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442738E4-2E72-4EF2-8947-2291AD3072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A70B9-1F34-4738-BE5C-D389449391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806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44AED7C-2275-44AF-9FF0-D0FC33A1B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06F1A-0150-4853-9D35-3564C05FA08C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C9476BC-E5FC-44FB-A28F-C220C23C78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6E337CA-2D1A-414B-A359-330C1D8012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14110-0D95-46E1-A82D-C0A092C32B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569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02720EB-862F-4681-AC90-C1707CC17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3A1A2-F40C-4101-AC0B-30531010FC08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0BCD3181-22F4-4CFC-AF6B-E6143FCF9D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0239E0B-B2BF-4910-ADBF-5185138DC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65AC9-FD7C-43A3-B771-53E1939D29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207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49D9F19B-003F-4825-A9A0-9F79D1647C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D76C6-E762-45AE-8486-2802A12FFDD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71652D4-E7A5-4700-A2F4-6D3BE12CA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03487A6-4064-48B9-BA06-ED15F06B5F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8AF78-AC52-437D-A18D-E6F8F41954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291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6907B1C-E015-4677-B73E-1836105584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36656-FAFB-434C-BBD9-43E6316F4875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BF86896-F1D2-4BB1-8D75-438FD27A38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73BFEB9-9448-4220-9A91-D4E0C2B045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F3CF0-CF54-4713-A399-0CE37E014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400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E6918F8-B8AF-48EE-8203-7D2F7E0A0C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38219-4E57-43C0-BCF7-0001F56C8600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F32AC022-AB13-484E-BE27-765B777F92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EBA7605-1256-4561-B014-DFA4D1A5E2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33CB9-6625-4F92-81A0-E7148795EB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637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CF06DDD-43E6-470E-88DA-3FFBB351BB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50368-BFD2-4D27-A735-6FA09724E9A0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7D05987-E750-4985-A2EF-C12515D9D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53B5AB8-B187-484B-A9DC-D123A6B3CC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96482-95D0-4D4C-8F60-6B533E6E1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403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D643B8F-2A54-447C-9B6C-3037D73312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03C61-3112-4DDD-8A9A-BE8CEC4AE822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1CF1B25-3DB2-45EB-8235-0A21E420BB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3162BA1-A3B7-477D-BF29-ACD61C7E89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03671-E68C-464C-A85A-403EE374E1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2999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92D3814-E4CB-4036-B522-35E0FA08C2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FE13A-A2E0-4B65-9FBF-A4CF6EECF29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EB4B13F-0953-4252-9796-77D0CAD0A7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E834679-ACE6-4CCD-9002-5F9BCDFAC8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5D7A-4414-45D0-B8EE-50A7BD0B1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1045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856C324-2E93-405C-B58A-20CDB21D1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E8640-BB13-4CEE-B618-8D88F4DC4325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55451E-8E21-40A1-9CC8-70174A3A22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977D147-35AB-4763-972C-5340C5ADB6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49002-5C59-4228-A40F-F7CB9F7E4C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642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8CBC3AB-9154-41F8-BE65-53601A99E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7A5F8-4AEA-4D5C-8239-81F5F1177AC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889DC8F-1E6C-4CD2-ACE6-8623788F1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47D652-4F5E-4F2F-A4C2-A2C7024C8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D6D9F-51DD-481E-89DE-C32B6532C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748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1A2238F-4421-4035-B79A-0286EF85E8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B55D7-E016-4E89-9106-716E2876F5B1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E3A6D08-3465-49BA-B574-0C0508E0C8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C6B0DF76-DF3C-4424-BE19-0C8126D258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B5452-49F5-4914-A726-39C1591A6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287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2EFB75D9-1F19-4F10-8241-CEB8B01CA2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A3D25-4A3C-44A4-8F17-B689CFE37BA3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28145B0D-19C8-4201-8799-7CBDFE7165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0EEA73FD-C9CE-473C-8A73-BF32011A0F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16680-8EDE-43D5-ABB7-BDE4C61843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3520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8C64849-183E-42F9-9FEE-19F563DC9E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D4A4A-9136-47AA-87A3-9496875A0A4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1107EC3-226D-4DDC-883E-167DBD6962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DFB3EA8-554C-4284-9CFA-4FC34B8491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74107-B79C-4DE9-8FD1-D006A075FC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342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57484714-B7C5-4553-8790-3479BC2E31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A8B36-0F2C-4150-95EB-DFFE1A98D71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F60F1556-6988-4F90-A0D4-CB9B6D21E9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A66396E6-74EA-43AF-9732-11190007F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AB108-9256-462F-B0FC-56ADBEDE03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9798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579332E-021F-4AEA-93F2-B1347B70B4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F6239-94D1-4452-A39E-2492D26908F5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F4F582CF-348F-4CC6-8259-DAEC13DF60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C3DD0A63-0539-4DD4-AF95-E7583F8FF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1604C-9368-4581-9684-64368B2279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84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3CAC5998-4731-42C6-8900-1AEC97E09A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F915-C11C-4B99-8C28-2AF7B4DCA308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28DD262-B312-424B-A6AC-C56C94A8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DE4105D-E663-4130-944F-A769A0D781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6A6FA-1A0C-4649-9383-02B6E475E7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2170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224EB39-6C60-4CFE-B969-AC01150E0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2BC54-589B-418E-B25A-F7D308F06057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59856D9-FAED-488A-8561-462647C376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42E9B3C-8D1B-4E37-ADAB-A38325F0E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8F2FC-16AE-44DA-9076-51B5A0C70D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575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C23A39A-3D21-401E-ADC5-E7119C1F6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09198-08DB-4FD7-9341-0BCBF8BDC39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3FD9EFC-0F4D-473A-8778-B2FBC3C84C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545C471-3660-4705-8221-CA0F7C680A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AA064-D8AD-42B1-9239-2147C5F550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971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EF511B-6129-43B3-A89C-EEDCF407E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A3801-B54D-4C61-AFA9-DE0D012A6406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030A1A-EA7E-45FF-93A9-BC2E6B4A09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F43F24-9240-42EE-9209-FDCCF05229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7B9EE-6FF1-467C-B334-80CA022A1A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405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58060C-37EB-4D6B-B4F5-FD3A199CE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26FA1-36D8-4C70-8706-008823C41A0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7C9298-480B-4DAD-9998-2A0336E43D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10E0E-0DB8-4295-B651-FC69E01062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63A84-C0EC-48B8-8839-19F4B0B20B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4243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1F2097-66AC-46FD-B49F-4F34E3002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9DE18-E42F-4355-924E-FDDCE4040A28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AABBE4-C2BE-4372-BE34-50A3E271CC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304BDF-C3D4-4AA0-9860-D88CFC5AF9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9B858-AE30-4838-9160-5F8064335D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3125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D0563-1C28-4C47-B87B-E15215D6AC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3B243-976E-4A6C-AA08-59FBC18167F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828B0-BFCB-4F81-987A-9DA66BA28B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0D90AA-7871-4025-8095-ACCCEC9F2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A2506-3192-4E13-A554-679F206DD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219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999A287-013B-45B5-8C74-31D14E7E84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94FE0-37D7-496A-81BD-08B9B3C3EE7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D88916A-ADBE-4C0B-B759-84FCA0CED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1BA5223-D3FF-4E69-9812-9F7889DB58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B8C97-B4AB-4DB3-A260-1977B89314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4771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2EA3FC3-C6EB-4383-A6A1-CDF6C9FE13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C7D61-38C3-4A86-B0EA-278C13ED9F7F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F0183F-8DA5-4484-B78C-D4C94581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249E71-BFBA-4EB4-8740-FD374AEB4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DE137-D921-4249-A067-0B474E3812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6478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4D6016C-656A-4338-B45A-80AF05F863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1CB75-B974-4F15-ADAC-5B6415869F1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77E9988-F231-486B-9A5D-F5A06B074E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2EA5D9B-0E02-4101-AF07-D9740DDE5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27FE9-C49A-4CE4-ACDA-BD07DFD0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0790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B835B0-C226-43EA-9A03-63DF8FDAF5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5FCDF-5CDD-44B3-A4D4-8F3D546D983F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E3CB28-EFF6-4227-BE88-4A3E08850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5B920-2A49-4370-A964-1E9F182715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ACC7D-ED98-4FEE-8EEB-E29A72095C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955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D335D-DD04-4F2B-8137-687D66A020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481CB-FADA-426A-844B-DE03A4F4CC99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6003C8-4EAA-4200-974E-5A16A51938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1696FB-6DB9-4725-A02F-ED22E4A7AB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20AE4-770F-4378-B67B-CB5EC032C8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9801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4C5411-E9AB-43FF-9DFA-9734087B21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04C9-3A50-462F-B7AF-92A8C6F1787F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73932E-62DA-4381-9A39-2BA89E1DD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9CBCE1-3EDB-4220-9569-BC8DE795D2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D010A-95C1-4F3E-BFA8-89E0017577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3054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EFCE3E-1D9B-4B25-AFE9-F9F5E4D94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73010-D5DF-4520-AAA0-E63E7B346BAA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2B7D3E-2396-45CC-BC02-DCD3400BBA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E27886-636E-40FB-B473-D7DB75CAD7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CBC0-3217-4949-B875-151F1E3AAD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2765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80180A-3C98-4E8E-B670-928FF45D5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E3E9-DD0E-4668-8C47-24B46DE8325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681529-2CB7-4F96-A95E-9C5786AD4E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C99A5B-1E09-4FC1-9AD0-B53FC51C6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6FDB1-0A4B-42BF-8E10-2D04744CD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524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685BAA-6A78-465C-B58E-3886BC5F1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BC827-4CA6-47CE-8B8C-D3861DEC8098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9DB755-328A-48D6-A828-35339543E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FE0C6ED-7B1F-4C41-BE9B-4FDA991D3E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69CFA-5E1F-4FA7-BEA3-587A425A56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6394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F1E6AE-041B-4C27-B976-C3353CF58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FBBB8-3CFD-4074-8907-C100C8CA6AE2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6157881-CE80-4CB7-864F-47E3C1E80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8E74419-F178-46A6-B55D-39748A17D5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674DF-BCEE-4316-BAA7-44DAD22DB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9936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19018-6EA7-4234-BBA8-F0D0FD4FA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552D4-4460-457C-BE4A-DED4B16B47B7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90B9C-D3F1-442B-88A4-5A752FB9C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551FED-047A-4CF8-B4D9-49A25ABDB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535D-DF90-4B08-816C-35C68DE8E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447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05FECC-94EC-4EF9-B561-742C557F8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4A3EF-EA20-436C-AFFD-30AF2BA8FD9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3F5A5-DB0D-4A3B-A22D-159AE71E4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10ECC7-94F6-473A-ACA8-78BB3FDC0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E70F-BD6A-477B-8F33-8DB3C1B48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90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FEB0825B-0614-457C-BC18-4CC33DEE07B8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32" name="Group 1027">
              <a:extLst>
                <a:ext uri="{FF2B5EF4-FFF2-40B4-BE49-F238E27FC236}">
                  <a16:creationId xmlns:a16="http://schemas.microsoft.com/office/drawing/2014/main" id="{C4E026BB-9CE8-4E5E-9881-BAEBA73F0A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39" name="Rectangle 1028">
                <a:extLst>
                  <a:ext uri="{FF2B5EF4-FFF2-40B4-BE49-F238E27FC236}">
                    <a16:creationId xmlns:a16="http://schemas.microsoft.com/office/drawing/2014/main" id="{AC9C1617-3BB8-4BBB-A103-5FE222FCA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40" name="Rectangle 1029">
                <a:extLst>
                  <a:ext uri="{FF2B5EF4-FFF2-40B4-BE49-F238E27FC236}">
                    <a16:creationId xmlns:a16="http://schemas.microsoft.com/office/drawing/2014/main" id="{2B7BF460-2E83-445C-B5DB-E4D6B46A0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grpSp>
          <p:nvGrpSpPr>
            <p:cNvPr id="1033" name="Group 1030">
              <a:extLst>
                <a:ext uri="{FF2B5EF4-FFF2-40B4-BE49-F238E27FC236}">
                  <a16:creationId xmlns:a16="http://schemas.microsoft.com/office/drawing/2014/main" id="{97323F7A-C072-4E5C-9E54-D0041B89D5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37" name="Rectangle 1031">
                <a:extLst>
                  <a:ext uri="{FF2B5EF4-FFF2-40B4-BE49-F238E27FC236}">
                    <a16:creationId xmlns:a16="http://schemas.microsoft.com/office/drawing/2014/main" id="{F86DC1C4-E058-4279-8F2C-478ABAD9F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38" name="Rectangle 1032">
                <a:extLst>
                  <a:ext uri="{FF2B5EF4-FFF2-40B4-BE49-F238E27FC236}">
                    <a16:creationId xmlns:a16="http://schemas.microsoft.com/office/drawing/2014/main" id="{46665446-25C5-4F41-9E5A-20B583070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D4EA5CAE-CFB1-4CDE-AEDD-C535278D0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8D6B3A58-69E1-429E-BF88-24B2C3D55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F391D0BD-8F2A-4851-8716-4E994FA25D9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</p:grpSp>
      <p:sp>
        <p:nvSpPr>
          <p:cNvPr id="1027" name="Rectangle 9">
            <a:extLst>
              <a:ext uri="{FF2B5EF4-FFF2-40B4-BE49-F238E27FC236}">
                <a16:creationId xmlns:a16="http://schemas.microsoft.com/office/drawing/2014/main" id="{D8F07841-E247-4C09-AB1A-B295A1A25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FEE6027B-DDA4-4D1C-AA6A-ED5C5995EA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Rectangle 1038">
            <a:extLst>
              <a:ext uri="{FF2B5EF4-FFF2-40B4-BE49-F238E27FC236}">
                <a16:creationId xmlns:a16="http://schemas.microsoft.com/office/drawing/2014/main" id="{95D8A6A2-CD3E-4C74-BA41-58C3DE9258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56C5C1E-37AC-4DE3-AB77-AF03F6449642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25" name="Rectangle 1039">
            <a:extLst>
              <a:ext uri="{FF2B5EF4-FFF2-40B4-BE49-F238E27FC236}">
                <a16:creationId xmlns:a16="http://schemas.microsoft.com/office/drawing/2014/main" id="{7680D887-EF70-4246-ADDE-0791A87075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6" name="Rectangle 1040">
            <a:extLst>
              <a:ext uri="{FF2B5EF4-FFF2-40B4-BE49-F238E27FC236}">
                <a16:creationId xmlns:a16="http://schemas.microsoft.com/office/drawing/2014/main" id="{01828843-78C4-47CD-B0E2-7013A33DE9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001720F-DA56-4FFB-B4F0-B2672DC99D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8B6DC94-B216-4E56-8CEB-9A7FEC64912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88B0835-38E5-4CFD-AF26-96AD918B5AD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581B91E-2922-4D44-93B4-9EE7935B708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0CC5935-7B1E-43D3-9479-EA89D78CB77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FCCEDA6-C842-4901-9DA8-94F9052EAF2A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C51D3D0-8A68-4222-B544-5C498AE3459D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2C0A76F4-BEE2-4110-89D8-5FEAEE51776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1C303223-705A-4219-8969-37A52DA4D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8D82DC4B-90AA-45B2-B09A-485B9D0D3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D02423A8-8CF2-44B4-AF64-FF63D6E89A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9BD38EFC-9F0D-4108-8AE4-6EE6A6EA5F8C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BBCB46BA-FA43-4852-AF29-E757480F18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4744B849-EB3A-4E95-BB4E-0F6346FEA4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E390E149-B701-448A-A721-9ED5E25D5C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A1E9729-D8DF-4B71-A02E-7FDFC441E468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B274E13-8AAB-4D98-AF07-39F8E68DEF0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32ED06E-F5D8-4AAB-A470-98721097446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E303024-B0D1-4D87-AE21-AEEDD516F9F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6604C12-4C49-4A01-8E36-7E91ABE6F65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DC9DDCAB-1D37-4A84-B272-878F5B6288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72C3F88E-BA6C-43D3-A119-2C5B59DB872F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A8DA8540-E1BD-4AEE-BC8B-0C743F0C00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B7C66B07-7BAC-4F7D-988C-69FD255CF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39E453E9-DFBC-46D2-8A70-9A2E28DA1C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1CB90575-C1D4-429D-AEA7-0D105B6A21AD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779ACC17-208E-43B9-AE37-770CBBD0C32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3058E32F-5D0F-4F84-B18B-31536C3FF96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10B1DE7F-8354-4BD6-B0D3-E235EAA792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3B78293-8FFD-4467-B8DD-8DB0B62E9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49FCDED-1E44-4131-8BC7-C36E55DF2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07908" name="Rectangle 4">
            <a:extLst>
              <a:ext uri="{FF2B5EF4-FFF2-40B4-BE49-F238E27FC236}">
                <a16:creationId xmlns:a16="http://schemas.microsoft.com/office/drawing/2014/main" id="{3855051D-6C18-417C-9665-E86208FBD0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4DA4CF3E-6D0F-4AB6-8F31-1BECB793147E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07909" name="Rectangle 5">
            <a:extLst>
              <a:ext uri="{FF2B5EF4-FFF2-40B4-BE49-F238E27FC236}">
                <a16:creationId xmlns:a16="http://schemas.microsoft.com/office/drawing/2014/main" id="{5CB75359-2A1D-4CFF-97AC-FA1EF82F4B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320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07910" name="Rectangle 6">
            <a:extLst>
              <a:ext uri="{FF2B5EF4-FFF2-40B4-BE49-F238E27FC236}">
                <a16:creationId xmlns:a16="http://schemas.microsoft.com/office/drawing/2014/main" id="{9353165E-916C-4547-AC48-09E7B3EC3C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397C91-6304-426D-BDF5-2319690C7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3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0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3.xml"/><Relationship Id="rId5" Type="http://schemas.openxmlformats.org/officeDocument/2006/relationships/image" Target="../media/image10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video" Target="file:///I:\public-html\class\EML3041\Assembly_procedure2_256.wmv" TargetMode="Externa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6.xml"/><Relationship Id="rId6" Type="http://schemas.openxmlformats.org/officeDocument/2006/relationships/image" Target="../media/image130.png"/><Relationship Id="rId11" Type="http://schemas.openxmlformats.org/officeDocument/2006/relationships/image" Target="../media/image16.png"/><Relationship Id="rId10" Type="http://schemas.openxmlformats.org/officeDocument/2006/relationships/image" Target="../media/image170.png"/><Relationship Id="rId9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17.xml"/><Relationship Id="rId6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6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20.png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20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6" Type="http://schemas.openxmlformats.org/officeDocument/2006/relationships/image" Target="../media/image260.png"/><Relationship Id="rId10" Type="http://schemas.openxmlformats.org/officeDocument/2006/relationships/image" Target="../media/image280.png"/><Relationship Id="rId9" Type="http://schemas.openxmlformats.org/officeDocument/2006/relationships/image" Target="../media/image2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7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6" Type="http://schemas.openxmlformats.org/officeDocument/2006/relationships/image" Target="../media/image260.png"/><Relationship Id="rId10" Type="http://schemas.openxmlformats.org/officeDocument/2006/relationships/image" Target="../media/image290.png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Relationship Id="rId6" Type="http://schemas.openxmlformats.org/officeDocument/2006/relationships/image" Target="../media/image6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6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7.xml"/><Relationship Id="rId5" Type="http://schemas.openxmlformats.org/officeDocument/2006/relationships/image" Target="../media/image2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51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8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14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9.xml"/><Relationship Id="rId5" Type="http://schemas.openxmlformats.org/officeDocument/2006/relationships/image" Target="../media/image24.png"/><Relationship Id="rId4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1.xml"/><Relationship Id="rId6" Type="http://schemas.openxmlformats.org/officeDocument/2006/relationships/image" Target="../media/image25.png"/><Relationship Id="rId5" Type="http://schemas.openxmlformats.org/officeDocument/2006/relationships/image" Target="../media/image90.png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32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3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4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microsoft.com/office/2007/relationships/hdphoto" Target="../media/hdphoto1.wdp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5.xml"/><Relationship Id="rId6" Type="http://schemas.openxmlformats.org/officeDocument/2006/relationships/image" Target="../media/image29.png"/><Relationship Id="rId5" Type="http://schemas.openxmlformats.org/officeDocument/2006/relationships/image" Target="../media/image191.png"/><Relationship Id="rId4" Type="http://schemas.openxmlformats.org/officeDocument/2006/relationships/hyperlink" Target="http://numericalmethods.eng.usf.edu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6.xml"/><Relationship Id="rId6" Type="http://schemas.openxmlformats.org/officeDocument/2006/relationships/image" Target="../media/image27.png"/><Relationship Id="rId5" Type="http://schemas.openxmlformats.org/officeDocument/2006/relationships/hyperlink" Target="http://numericalmethods.eng.usf.edu/" TargetMode="External"/><Relationship Id="rId4" Type="http://schemas.openxmlformats.org/officeDocument/2006/relationships/image" Target="../media/image2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7.xml"/><Relationship Id="rId6" Type="http://schemas.openxmlformats.org/officeDocument/2006/relationships/image" Target="../media/image16.png"/><Relationship Id="rId5" Type="http://schemas.openxmlformats.org/officeDocument/2006/relationships/image" Target="../media/image30.jpe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8.xml"/><Relationship Id="rId4" Type="http://schemas.openxmlformats.org/officeDocument/2006/relationships/hyperlink" Target="http://numericalmethods.eng.usf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1D137-E6DA-4C42-8F08-DA0A9FFC12A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D7A44B-EB06-41F2-A69B-B933D395B744}" type="datetime1">
              <a:rPr lang="en-US"/>
              <a:pPr>
                <a:defRPr/>
              </a:pPr>
              <a:t>8/18/2021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11C7-082F-46B6-8F1C-65118BE9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9481700E-82C9-427B-8959-BD11A7B5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3BD8-5B39-42B1-9F49-83E0CD2B7E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6149" name="Rectangle 2">
            <a:extLst>
              <a:ext uri="{FF2B5EF4-FFF2-40B4-BE49-F238E27FC236}">
                <a16:creationId xmlns:a16="http://schemas.microsoft.com/office/drawing/2014/main" id="{3FED900D-75B6-4E5C-A215-3BA635EFAF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6858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sz="4000"/>
              <a:t>Computational Methods</a:t>
            </a:r>
          </a:p>
        </p:txBody>
      </p:sp>
      <p:sp>
        <p:nvSpPr>
          <p:cNvPr id="6150" name="Rectangle 3">
            <a:extLst>
              <a:ext uri="{FF2B5EF4-FFF2-40B4-BE49-F238E27FC236}">
                <a16:creationId xmlns:a16="http://schemas.microsoft.com/office/drawing/2014/main" id="{3B486BB5-116A-4D45-9D86-6B08FB150A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352800"/>
            <a:ext cx="65532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http://nm.MathForCollege.com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F73584ED-B0DA-4875-91F8-51D2F479019D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152400" y="152400"/>
            <a:ext cx="7010400" cy="5257800"/>
          </a:xfrm>
        </p:spPr>
        <p:txBody>
          <a:bodyPr/>
          <a:lstStyle/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EML3041: Computational Methods.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name is Dr. Kaw.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Have you gotten your textbooks and TI30Xa calculator!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Introduce yourself to the person on your left and right.  Say one thing (nothing personal) about yourself to them.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home, go thru all the CANVAS modules. 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is well that ends well; well-begun is half-done.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 phones, laptops or other distractions are discouraged other than for allowed use.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Daydreamers and sleepers will not be disturbed.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002C7-BB9A-48D5-9873-977C8FEB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287575D8-ECE3-47D7-995E-1F040C99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116540-419C-4F08-8D32-39D51A59206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pic>
        <p:nvPicPr>
          <p:cNvPr id="8197" name="Picture 1">
            <a:extLst>
              <a:ext uri="{FF2B5EF4-FFF2-40B4-BE49-F238E27FC236}">
                <a16:creationId xmlns:a16="http://schemas.microsoft.com/office/drawing/2014/main" id="{7877BB17-5775-4A2A-BDE9-872162302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13" y="2362200"/>
            <a:ext cx="190658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47E600A-AE00-4D81-89D4-D8463D777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pic>
        <p:nvPicPr>
          <p:cNvPr id="10243" name="Picture 2" descr="A picture containing drawing, graffiti&#10;&#10;Description automatically generated">
            <a:extLst>
              <a:ext uri="{FF2B5EF4-FFF2-40B4-BE49-F238E27FC236}">
                <a16:creationId xmlns:a16="http://schemas.microsoft.com/office/drawing/2014/main" id="{39653597-4A4A-4059-9DAE-AE951BF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1863725"/>
            <a:ext cx="313055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F064D8F-EAB5-48EB-A189-7BF17494D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A9370C-57D8-4F2C-B275-DFBAF85FF5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371600"/>
          </a:xfrm>
        </p:spPr>
        <p:txBody>
          <a:bodyPr/>
          <a:lstStyle/>
          <a:p>
            <a:r>
              <a:rPr lang="en-US" altLang="en-US" sz="2800"/>
              <a:t>To solve problems that cannot be solved exactly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graphicFrame>
        <p:nvGraphicFramePr>
          <p:cNvPr id="12292" name="Object 6">
            <a:extLst>
              <a:ext uri="{FF2B5EF4-FFF2-40B4-BE49-F238E27FC236}">
                <a16:creationId xmlns:a16="http://schemas.microsoft.com/office/drawing/2014/main" id="{1F5C4636-D0BF-43AA-BF68-DC8C15FA490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" y="2895600"/>
          <a:ext cx="4038600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309" imgH="495085" progId="Equation.3">
                  <p:embed/>
                </p:oleObj>
              </mc:Choice>
              <mc:Fallback>
                <p:oleObj name="Equation" r:id="rId4" imgW="901309" imgH="49508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95600"/>
                        <a:ext cx="4038600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3" name="Picture 7" descr="http://ci.columbia.edu/ci/premba_test/c0331/images/s6/3991016085.gif">
            <a:extLst>
              <a:ext uri="{FF2B5EF4-FFF2-40B4-BE49-F238E27FC236}">
                <a16:creationId xmlns:a16="http://schemas.microsoft.com/office/drawing/2014/main" id="{63D5EAE9-0A76-48D5-B1BB-EEF734DD8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63888"/>
            <a:ext cx="4398963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A40ADA-D14E-41C4-A643-E58853E8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3DA0A8C-1205-4546-B809-D395122748E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/>
          <a:lstStyle/>
          <a:p>
            <a:r>
              <a:rPr lang="en-US" altLang="en-US" sz="280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33A8D535-FC6A-400E-9656-E3F0F62A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C1DF5B0-4BA4-4016-959D-6BA3AF027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54EE8B82-9EE0-47FE-B9FD-28F6047B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A8E1E6-B1D6-4E82-8170-D95BA5758E3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E10114CD-A881-4B2C-8410-BB309B7AB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934200" cy="4953000"/>
          </a:xfrm>
        </p:spPr>
        <p:txBody>
          <a:bodyPr/>
          <a:lstStyle/>
          <a:p>
            <a:pPr eaLnBrk="1" hangingPunct="1"/>
            <a:r>
              <a:rPr lang="en-US" altLang="en-US" sz="4000"/>
              <a:t>Steps in Solving an</a:t>
            </a:r>
            <a:br>
              <a:rPr lang="en-US" altLang="en-US" sz="4000"/>
            </a:br>
            <a:r>
              <a:rPr lang="en-US" altLang="en-US" sz="4000"/>
              <a:t>Engineering Problem</a:t>
            </a:r>
            <a:br>
              <a:rPr lang="en-US" altLang="en-US" sz="4000"/>
            </a:br>
            <a:br>
              <a:rPr lang="en-US" altLang="en-US" sz="4000"/>
            </a:br>
            <a:br>
              <a:rPr lang="en-US" altLang="en-US" sz="4000"/>
            </a:br>
            <a:r>
              <a:rPr lang="en-US" altLang="en-US" sz="32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5DEE8776-27BD-405D-99F7-B2465BC43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How do we solve an engineering problem?</a:t>
            </a: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7C8BEDC7-63A8-4C1E-A1AB-32ADC95C77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4666"/>
          <a:stretch/>
        </p:blipFill>
        <p:spPr>
          <a:xfrm>
            <a:off x="1219200" y="1335947"/>
            <a:ext cx="6324600" cy="4385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PROBLEM DESCRIPTION</a:t>
            </a:r>
          </a:p>
        </p:txBody>
      </p:sp>
    </p:spTree>
    <p:extLst>
      <p:ext uri="{BB962C8B-B14F-4D97-AF65-F5344CB8AC3E}">
        <p14:creationId xmlns:p14="http://schemas.microsoft.com/office/powerpoint/2010/main" val="2530682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7" descr="Image result for lions bridge st augustine">
            <a:extLst>
              <a:ext uri="{FF2B5EF4-FFF2-40B4-BE49-F238E27FC236}">
                <a16:creationId xmlns:a16="http://schemas.microsoft.com/office/drawing/2014/main" id="{A6DA2BFB-1B26-455B-8F64-1202746B2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615" r="-1002" b="22749"/>
          <a:stretch/>
        </p:blipFill>
        <p:spPr bwMode="auto">
          <a:xfrm>
            <a:off x="381000" y="1600200"/>
            <a:ext cx="851915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B74B006-C0E1-48A5-98D5-EB6596BD6EE0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8936"/>
            <a:ext cx="8839200" cy="1143000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eaLnBrk="1" hangingPunct="1"/>
            <a:r>
              <a:rPr lang="en-US" altLang="en-US" sz="4000" dirty="0"/>
              <a:t>Example of Solving an Engineering Problem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38F60746-4F98-4A8A-9CBE-E260A5A93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76200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  <p:pic>
        <p:nvPicPr>
          <p:cNvPr id="22533" name="Picture 3" descr="hills18">
            <a:extLst>
              <a:ext uri="{FF2B5EF4-FFF2-40B4-BE49-F238E27FC236}">
                <a16:creationId xmlns:a16="http://schemas.microsoft.com/office/drawing/2014/main" id="{86050745-9E8E-4085-9CD6-82BAD1F0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28600" y="1524000"/>
            <a:ext cx="845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Line 4">
            <a:extLst>
              <a:ext uri="{FF2B5EF4-FFF2-40B4-BE49-F238E27FC236}">
                <a16:creationId xmlns:a16="http://schemas.microsoft.com/office/drawing/2014/main" id="{CC0AA1B4-4E50-4BB1-A6A2-2AE893588B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13335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" descr="hills17bw">
            <a:extLst>
              <a:ext uri="{FF2B5EF4-FFF2-40B4-BE49-F238E27FC236}">
                <a16:creationId xmlns:a16="http://schemas.microsoft.com/office/drawing/2014/main" id="{82BB133F-D387-4465-8E39-5631A5939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1295400" y="2241259"/>
            <a:ext cx="53340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hills3">
            <a:extLst>
              <a:ext uri="{FF2B5EF4-FFF2-40B4-BE49-F238E27FC236}">
                <a16:creationId xmlns:a16="http://schemas.microsoft.com/office/drawing/2014/main" id="{B6D9F3BA-2BBD-4190-8FEC-C322614E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98259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4">
            <a:extLst>
              <a:ext uri="{FF2B5EF4-FFF2-40B4-BE49-F238E27FC236}">
                <a16:creationId xmlns:a16="http://schemas.microsoft.com/office/drawing/2014/main" id="{5D0A2722-1DA5-4CB4-8078-67361FEA4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4679659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Trunnion</a:t>
            </a:r>
          </a:p>
        </p:txBody>
      </p:sp>
      <p:sp>
        <p:nvSpPr>
          <p:cNvPr id="24583" name="Text Box 5">
            <a:extLst>
              <a:ext uri="{FF2B5EF4-FFF2-40B4-BE49-F238E27FC236}">
                <a16:creationId xmlns:a16="http://schemas.microsoft.com/office/drawing/2014/main" id="{F476513A-44E8-49F6-804D-EF833707C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841459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Hub</a:t>
            </a:r>
          </a:p>
        </p:txBody>
      </p:sp>
      <p:sp>
        <p:nvSpPr>
          <p:cNvPr id="24584" name="Text Box 6">
            <a:extLst>
              <a:ext uri="{FF2B5EF4-FFF2-40B4-BE49-F238E27FC236}">
                <a16:creationId xmlns:a16="http://schemas.microsoft.com/office/drawing/2014/main" id="{4E8A9E07-BB06-47DC-AB27-8B2C96679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594059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Girder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DA51A15D-5AB4-4DD0-A717-C1022DFD4E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3993859"/>
            <a:ext cx="33528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8">
            <a:extLst>
              <a:ext uri="{FF2B5EF4-FFF2-40B4-BE49-F238E27FC236}">
                <a16:creationId xmlns:a16="http://schemas.microsoft.com/office/drawing/2014/main" id="{0A9608FC-7A31-41D9-A731-8202EF71C3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4298659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9">
            <a:extLst>
              <a:ext uri="{FF2B5EF4-FFF2-40B4-BE49-F238E27FC236}">
                <a16:creationId xmlns:a16="http://schemas.microsoft.com/office/drawing/2014/main" id="{B0476B74-7504-41C5-A486-B36DD0F7A5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5060659"/>
            <a:ext cx="1828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7795CC8-DF97-4041-AFDA-6A227A8C1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55272"/>
            <a:ext cx="83248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>
            <a:extLst>
              <a:ext uri="{FF2B5EF4-FFF2-40B4-BE49-F238E27FC236}">
                <a16:creationId xmlns:a16="http://schemas.microsoft.com/office/drawing/2014/main" id="{E94EEEC8-6E51-4EC9-9BED-71B5FBE8C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142081"/>
            <a:ext cx="9070974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Trunnion-Hub-Girder Assembly Procedure</a:t>
            </a:r>
          </a:p>
        </p:txBody>
      </p:sp>
      <p:pic>
        <p:nvPicPr>
          <p:cNvPr id="26629" name="Picture 3" descr="july20-ap1-step2-copy">
            <a:extLst>
              <a:ext uri="{FF2B5EF4-FFF2-40B4-BE49-F238E27FC236}">
                <a16:creationId xmlns:a16="http://schemas.microsoft.com/office/drawing/2014/main" id="{E13757B7-C838-442D-914A-8EE8F28C6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495800" y="1600200"/>
            <a:ext cx="33432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july20-three-free-components">
            <a:extLst>
              <a:ext uri="{FF2B5EF4-FFF2-40B4-BE49-F238E27FC236}">
                <a16:creationId xmlns:a16="http://schemas.microsoft.com/office/drawing/2014/main" id="{15E4509D-2B3A-49FE-B369-4105876E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457200" y="1524000"/>
            <a:ext cx="333692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july20-ap1-step1">
            <a:extLst>
              <a:ext uri="{FF2B5EF4-FFF2-40B4-BE49-F238E27FC236}">
                <a16:creationId xmlns:a16="http://schemas.microsoft.com/office/drawing/2014/main" id="{1C99089F-F224-47C8-87D9-CFFBC839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16002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july20-complete-thg">
            <a:extLst>
              <a:ext uri="{FF2B5EF4-FFF2-40B4-BE49-F238E27FC236}">
                <a16:creationId xmlns:a16="http://schemas.microsoft.com/office/drawing/2014/main" id="{6BFE7640-C2CE-4907-A6FA-B01973C7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477000" y="1600200"/>
            <a:ext cx="31448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7">
            <a:extLst>
              <a:ext uri="{FF2B5EF4-FFF2-40B4-BE49-F238E27FC236}">
                <a16:creationId xmlns:a16="http://schemas.microsoft.com/office/drawing/2014/main" id="{751C467A-B6F6-412B-9921-A2F63E71D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2" y="4267200"/>
            <a:ext cx="6784975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 shrink fit and warm up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20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shrink fit and warm-up</a:t>
            </a:r>
          </a:p>
        </p:txBody>
      </p:sp>
      <p:pic>
        <p:nvPicPr>
          <p:cNvPr id="26634" name="Picture 8" descr="hills3">
            <a:extLst>
              <a:ext uri="{FF2B5EF4-FFF2-40B4-BE49-F238E27FC236}">
                <a16:creationId xmlns:a16="http://schemas.microsoft.com/office/drawing/2014/main" id="{D9772CCA-CD9E-494B-B397-C0428EC0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17526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>
            <a:extLst>
              <a:ext uri="{FF2B5EF4-FFF2-40B4-BE49-F238E27FC236}">
                <a16:creationId xmlns:a16="http://schemas.microsoft.com/office/drawing/2014/main" id="{8AA94537-7D80-4760-8748-DE8FC8298C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0545" y="152706"/>
            <a:ext cx="7772400" cy="6854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Problem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BE18DA3A-09A8-4CB7-A0B8-2C86A2DBF0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295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After cooling the trunnion, the trunnion got stuck in hub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8678" name="Picture 4" descr="july20-ap1-step1">
            <a:extLst>
              <a:ext uri="{FF2B5EF4-FFF2-40B4-BE49-F238E27FC236}">
                <a16:creationId xmlns:a16="http://schemas.microsoft.com/office/drawing/2014/main" id="{012312A0-B2E5-4661-BA9A-A792D97A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733800" y="1673636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hills3">
            <a:extLst>
              <a:ext uri="{FF2B5EF4-FFF2-40B4-BE49-F238E27FC236}">
                <a16:creationId xmlns:a16="http://schemas.microsoft.com/office/drawing/2014/main" id="{FCFC3DAA-41F0-4419-8EA9-E2DC08C15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7634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>
            <a:extLst>
              <a:ext uri="{FF2B5EF4-FFF2-40B4-BE49-F238E27FC236}">
                <a16:creationId xmlns:a16="http://schemas.microsoft.com/office/drawing/2014/main" id="{95BA83F7-F163-4A71-92B0-7DC75F8A9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2552"/>
            <a:ext cx="74993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Why did it get stuck?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0CC8026F-A97E-47D1-9C0F-5390B53E0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4861" y="1447800"/>
            <a:ext cx="8839200" cy="838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Magnitude of contraction needed in the trunnion was 0.015" or more.  Did it contract enough?</a:t>
            </a:r>
          </a:p>
        </p:txBody>
      </p:sp>
      <p:pic>
        <p:nvPicPr>
          <p:cNvPr id="30726" name="Picture 5" descr="july20-ap1-step1">
            <a:extLst>
              <a:ext uri="{FF2B5EF4-FFF2-40B4-BE49-F238E27FC236}">
                <a16:creationId xmlns:a16="http://schemas.microsoft.com/office/drawing/2014/main" id="{F9F798F2-E0BF-4E4E-B96B-7DB92C4A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200400" y="28956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8EC50FD-3EC0-4F62-96AC-88F47445B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5D6AD4F9-3DAB-44FB-90AF-40E73D93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CB52CC-406E-4984-9F8E-9724CAB491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pic>
        <p:nvPicPr>
          <p:cNvPr id="297986" name="Assembly_procedure2_256.wmv">
            <a:hlinkClick r:id="" action="ppaction://media"/>
            <a:extLst>
              <a:ext uri="{FF2B5EF4-FFF2-40B4-BE49-F238E27FC236}">
                <a16:creationId xmlns:a16="http://schemas.microsoft.com/office/drawing/2014/main" id="{ACA1959B-82A8-4BC9-800B-28D25359D1D1}"/>
              </a:ext>
            </a:extLst>
          </p:cNvPr>
          <p:cNvPicPr>
            <a:picLocks noGrp="1" noRot="1" noChangeAspect="1" noChangeArrowheads="1"/>
          </p:cNvPicPr>
          <p:nvPr>
            <p:ph/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057400"/>
            <a:ext cx="4038600" cy="3028950"/>
          </a:xfrm>
        </p:spPr>
      </p:pic>
      <p:sp>
        <p:nvSpPr>
          <p:cNvPr id="32773" name="Rectangle 3">
            <a:extLst>
              <a:ext uri="{FF2B5EF4-FFF2-40B4-BE49-F238E27FC236}">
                <a16:creationId xmlns:a16="http://schemas.microsoft.com/office/drawing/2014/main" id="{0B4DE2F1-57D0-45A3-9048-85A5E3AD9AB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Video of Assembly Process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9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979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98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9798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F7A-9419-4D70-B849-EFA72FA4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57500"/>
            <a:ext cx="8488680" cy="1143000"/>
          </a:xfrm>
        </p:spPr>
        <p:txBody>
          <a:bodyPr/>
          <a:lstStyle/>
          <a:p>
            <a:pPr algn="ctr"/>
            <a:r>
              <a:rPr lang="en-US" dirty="0"/>
              <a:t>MATHEMATICAL MODELING</a:t>
            </a:r>
          </a:p>
        </p:txBody>
      </p:sp>
    </p:spTree>
    <p:extLst>
      <p:ext uri="{BB962C8B-B14F-4D97-AF65-F5344CB8AC3E}">
        <p14:creationId xmlns:p14="http://schemas.microsoft.com/office/powerpoint/2010/main" val="1687496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4305A3E8-815D-410C-AF62-B87B03945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838" y="83584"/>
            <a:ext cx="5562600" cy="7747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Consultant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EBE12055-1AB5-4972-9FAA-C948101216CA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2" name="Rectangle 4">
            <a:extLst>
              <a:ext uri="{FF2B5EF4-FFF2-40B4-BE49-F238E27FC236}">
                <a16:creationId xmlns:a16="http://schemas.microsoft.com/office/drawing/2014/main" id="{F127809B-0547-4127-B8F1-B33A2552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3" name="Rectangle 5">
            <a:extLst>
              <a:ext uri="{FF2B5EF4-FFF2-40B4-BE49-F238E27FC236}">
                <a16:creationId xmlns:a16="http://schemas.microsoft.com/office/drawing/2014/main" id="{1A54FD38-090F-45A0-92F0-865A26BF4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/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32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b="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−108−80</m:t>
                    </m:r>
                  </m:oMath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dirty="0">
                    <a:solidFill>
                      <a:srgbClr val="00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=−18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US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6F187F83-0182-4CE4-BD2A-B7819582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3222816"/>
                <a:ext cx="6019800" cy="1555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5" name="Text Box 7">
            <a:extLst>
              <a:ext uri="{FF2B5EF4-FFF2-40B4-BE49-F238E27FC236}">
                <a16:creationId xmlns:a16="http://schemas.microsoft.com/office/drawing/2014/main" id="{A235E931-3DCE-46CB-B03D-AEE488D18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29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6" name="Rectangle 8">
            <a:extLst>
              <a:ext uri="{FF2B5EF4-FFF2-40B4-BE49-F238E27FC236}">
                <a16:creationId xmlns:a16="http://schemas.microsoft.com/office/drawing/2014/main" id="{12E2626B-7B60-4D39-BC10-8116E0E5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/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=6.47×1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54C199D2-1070-4DF9-A247-B623223AE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138" y="2567235"/>
                <a:ext cx="5029200" cy="6778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/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=(12.363)(6.47×1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)(−188)</m:t>
                      </m:r>
                    </m:oMath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0.01504"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27DE0354-6C1C-4219-9D24-C6E673867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4818309"/>
                <a:ext cx="5914938" cy="13843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=12.363"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8039F7E7-320C-43DA-B477-013C5987920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2857500" y="1810858"/>
                <a:ext cx="2590800" cy="5953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30" name="Picture 14" descr="shaftpicture">
            <a:extLst>
              <a:ext uri="{FF2B5EF4-FFF2-40B4-BE49-F238E27FC236}">
                <a16:creationId xmlns:a16="http://schemas.microsoft.com/office/drawing/2014/main" id="{81CF0F0D-DB03-4DCB-94D6-2C4EA97E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FB8585DF-7259-41B4-A6FA-9DA73EB8C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84237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Is the </a:t>
            </a:r>
            <a:r>
              <a:rPr lang="el-GR" altLang="en-US" sz="4000" dirty="0"/>
              <a:t>Δ𝐷=𝐷𝛼Δ𝑇 </a:t>
            </a:r>
            <a:r>
              <a:rPr lang="en-US" altLang="en-US" sz="4000" dirty="0"/>
              <a:t>formula correct?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quarter" idx="2"/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6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(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oMath>
                          </a14:m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(</a:t>
                          </a:r>
                          <a:r>
                            <a:rPr kumimoji="0" lang="el-GR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μ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in/in/</a:t>
                          </a:r>
                          <a:r>
                            <a:rPr kumimoji="0" lang="en-US" sz="2400" b="0" i="0" u="none" strike="noStrike" cap="none" normalizeH="0" baseline="3000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o</a:t>
                          </a:r>
                          <a:r>
                            <a:rPr kumimoji="0" lang="en-US" sz="24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F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)</a:t>
                          </a:r>
                          <a:r>
                            <a:rPr kumimoji="0" lang="en-US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endParaRPr kumimoji="0" lang="el-GR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9181" name="Group 61">
                <a:extLst>
                  <a:ext uri="{FF2B5EF4-FFF2-40B4-BE49-F238E27FC236}">
                    <a16:creationId xmlns:a16="http://schemas.microsoft.com/office/drawing/2014/main" id="{A7C4FA4E-36A0-4C03-B01B-C6E967900C87}"/>
                  </a:ext>
                </a:extLst>
              </p:cNvPr>
              <p:cNvGraphicFramePr>
                <a:graphicFrameLocks noGrp="1"/>
              </p:cNvGraphicFramePr>
              <p:nvPr>
                <p:ph sz="quarter" idx="2"/>
                <p:extLst>
                  <p:ext uri="{D42A27DB-BD31-4B8C-83A1-F6EECF244321}">
                    <p14:modId xmlns:p14="http://schemas.microsoft.com/office/powerpoint/2010/main" val="2359082573"/>
                  </p:ext>
                </p:extLst>
              </p:nvPr>
            </p:nvGraphicFramePr>
            <p:xfrm>
              <a:off x="462094" y="1981200"/>
              <a:ext cx="3733800" cy="4602210"/>
            </p:xfrm>
            <a:graphic>
              <a:graphicData uri="http://schemas.openxmlformats.org/drawingml/2006/table">
                <a:tbl>
                  <a:tblPr/>
                  <a:tblGrid>
                    <a:gridCol w="1866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66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651" t="-10667" r="-102280" b="-94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00651" t="-10667" r="-2280" b="-9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2.45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-300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3.07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-220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4.08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-160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4.72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-80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5.43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6.00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40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6.24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181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80</a:t>
                          </a:r>
                        </a:p>
                      </a:txBody>
                      <a:tcPr marT="45705" marB="4570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6.47</a:t>
                          </a:r>
                        </a:p>
                      </a:txBody>
                      <a:tcPr marT="45705" marB="4570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902" name="Picture 5" descr="regression_pointsonly_youtube">
            <a:extLst>
              <a:ext uri="{FF2B5EF4-FFF2-40B4-BE49-F238E27FC236}">
                <a16:creationId xmlns:a16="http://schemas.microsoft.com/office/drawing/2014/main" id="{7DF77FF9-EF91-4766-A597-4C5CCB3F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3679"/>
            <a:ext cx="4495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6A615FD4-C02C-4609-B635-E54D142D6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The correct model would account for varying thermal expansion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69DD39F-1D49-4468-A8B2-53AE11CB4F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04800" y="2482849"/>
                <a:ext cx="3810000" cy="1393825"/>
              </a:xfrm>
              <a:prstGeom prst="rect">
                <a:avLst/>
              </a:prstGeom>
              <a:blipFill>
                <a:blip r:embed="rId6"/>
                <a:stretch>
                  <a:fillRect b="-1397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8" name="Picture 4" descr="regression_pointsonly_youtube">
            <a:extLst>
              <a:ext uri="{FF2B5EF4-FFF2-40B4-BE49-F238E27FC236}">
                <a16:creationId xmlns:a16="http://schemas.microsoft.com/office/drawing/2014/main" id="{B0EAC4CA-EA83-42EF-9172-504AB962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6568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SOLUTION OF MATHEMATICAL MODEL</a:t>
            </a:r>
          </a:p>
        </p:txBody>
      </p:sp>
    </p:spTree>
    <p:extLst>
      <p:ext uri="{BB962C8B-B14F-4D97-AF65-F5344CB8AC3E}">
        <p14:creationId xmlns:p14="http://schemas.microsoft.com/office/powerpoint/2010/main" val="349970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754A358D-E5F6-4443-A3FE-335AFF369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320"/>
            <a:ext cx="88574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roughly estimate the contraction?</a:t>
            </a:r>
          </a:p>
        </p:txBody>
      </p:sp>
      <p:pic>
        <p:nvPicPr>
          <p:cNvPr id="40967" name="Picture 8" descr="regression_pointsonly_youtube">
            <a:extLst>
              <a:ext uri="{FF2B5EF4-FFF2-40B4-BE49-F238E27FC236}">
                <a16:creationId xmlns:a16="http://schemas.microsoft.com/office/drawing/2014/main" id="{B5CB09C8-1A19-41A7-A00C-6FBFBDD15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33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BF52F2CD-CF3A-4F70-BBB2-7B137FA47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317500" y="1447800"/>
                <a:ext cx="3200400" cy="14477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 Box 8">
                <a:extLst>
                  <a:ext uri="{FF2B5EF4-FFF2-40B4-BE49-F238E27FC236}">
                    <a16:creationId xmlns:a16="http://schemas.microsoft.com/office/drawing/2014/main" id="{612071D6-D68F-43C1-8366-46621FCF1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971800"/>
                <a:ext cx="2438400" cy="13849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EBD73-A09B-4AE2-901E-9248CCE3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3011" name="Slide Number Placeholder 6">
            <a:extLst>
              <a:ext uri="{FF2B5EF4-FFF2-40B4-BE49-F238E27FC236}">
                <a16:creationId xmlns:a16="http://schemas.microsoft.com/office/drawing/2014/main" id="{C9D49C77-B40C-46D1-B71A-12C97D3B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BC422-BF19-4435-BE96-5B510F3B43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45CF8697-9016-4246-B776-BE887EC71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Can You Find a Better Estimate for the Contraction?</a:t>
            </a:r>
          </a:p>
        </p:txBody>
      </p:sp>
      <p:pic>
        <p:nvPicPr>
          <p:cNvPr id="43013" name="Picture 5" descr="regression_pointsonly_youtube">
            <a:extLst>
              <a:ext uri="{FF2B5EF4-FFF2-40B4-BE49-F238E27FC236}">
                <a16:creationId xmlns:a16="http://schemas.microsoft.com/office/drawing/2014/main" id="{0B04ACF8-A6D9-47EF-81F0-A88E82BA4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014" name="Object 6">
            <a:extLst>
              <a:ext uri="{FF2B5EF4-FFF2-40B4-BE49-F238E27FC236}">
                <a16:creationId xmlns:a16="http://schemas.microsoft.com/office/drawing/2014/main" id="{508902E4-C7E8-4106-A1FA-5F3C026919A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" y="1981200"/>
          <a:ext cx="25146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17115" imgH="495085" progId="Equation.3">
                  <p:embed/>
                </p:oleObj>
              </mc:Choice>
              <mc:Fallback>
                <p:oleObj name="Equation" r:id="rId5" imgW="1117115" imgH="49508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251460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 Box 8">
            <a:extLst>
              <a:ext uri="{FF2B5EF4-FFF2-40B4-BE49-F238E27FC236}">
                <a16:creationId xmlns:a16="http://schemas.microsoft.com/office/drawing/2014/main" id="{42863E45-7295-47F4-A66D-2B252458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76600"/>
            <a:ext cx="2057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a </a:t>
            </a:r>
            <a:r>
              <a:rPr lang="en-US" altLang="en-US" sz="2800">
                <a:latin typeface="Times New Roman" panose="02020603050405020304" pitchFamily="18" charset="0"/>
              </a:rPr>
              <a:t>= 80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</a:rPr>
              <a:t>= -108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</a:rPr>
              <a:t>= 12.363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62" y="16152"/>
            <a:ext cx="901541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/>
              <a:t>Can you estimate the contraction more accurately?</a:t>
            </a:r>
            <a:endParaRPr lang="en-US" altLang="en-US" dirty="0"/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=−0.0137"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52400" y="4724400"/>
                <a:ext cx="2667000" cy="490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25" y="3243113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−108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C4E2E2E2-34C1-423D-9FB3-4E8BFBDED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25" y="3243113"/>
                <a:ext cx="2438400" cy="1384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CD6E-FEB6-457A-8410-4933201E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dirty="0"/>
              <a:t>USING THE SOLUTION</a:t>
            </a:r>
          </a:p>
        </p:txBody>
      </p:sp>
    </p:spTree>
    <p:extLst>
      <p:ext uri="{BB962C8B-B14F-4D97-AF65-F5344CB8AC3E}">
        <p14:creationId xmlns:p14="http://schemas.microsoft.com/office/powerpoint/2010/main" val="3939999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6E1200CD-61AB-4D00-A677-EF080DB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So, what is the solution to the problem?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A384B326-17AB-450F-BBB3-AFBF7302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/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F007D55F-A14E-4747-8AA3-05E22BFA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916509"/>
                <a:ext cx="3810000" cy="1057275"/>
              </a:xfrm>
              <a:prstGeom prst="rect">
                <a:avLst/>
              </a:prstGeom>
              <a:blipFill>
                <a:blip r:embed="rId6"/>
                <a:stretch>
                  <a:fillRect b="-12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/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72E0D457-16D3-4B8E-9F2C-3457FC5A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1224756"/>
                <a:ext cx="8994775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72D7B006-EE24-44C4-A261-0538E7F6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191849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=−0.0244"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186A30F-DDE9-4ED8-9800-B275C001B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28600" y="5142706"/>
                <a:ext cx="2667000" cy="490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80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en-US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−321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℉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𝐷</m:t>
                      </m:r>
                      <m:r>
                        <a:rPr lang="en-US" altLang="en-US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590CF212-FCDF-4250-9315-D6DED8AFD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9" y="3404201"/>
                <a:ext cx="2438400" cy="1384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048620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32091A-FFE6-4D8E-A603-CB833D60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70888A21-878A-4B26-9880-60EEF6FC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B1EA77-D903-4E20-A670-3132BFB436C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A3A73DEB-37BA-438A-BA23-713E9AB7D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Revisiting steps to solve a problem</a:t>
            </a:r>
          </a:p>
        </p:txBody>
      </p:sp>
      <p:sp>
        <p:nvSpPr>
          <p:cNvPr id="49157" name="Text Box 9">
            <a:extLst>
              <a:ext uri="{FF2B5EF4-FFF2-40B4-BE49-F238E27FC236}">
                <a16:creationId xmlns:a16="http://schemas.microsoft.com/office/drawing/2014/main" id="{BD3138FE-FBE3-462A-BFAB-A86E8491F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371600"/>
            <a:ext cx="52578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7663" indent="-3476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1) </a:t>
            </a:r>
            <a:r>
              <a:rPr lang="en-US" altLang="en-US" sz="2800" dirty="0">
                <a:latin typeface="Tahoma" panose="020B0604030504040204" pitchFamily="34" charset="0"/>
              </a:rPr>
              <a:t>Problem Statement: Trunnion got stuck in the hub.</a:t>
            </a:r>
          </a:p>
          <a:p>
            <a:pPr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2) Modeling: Developed a new model</a:t>
            </a:r>
          </a:p>
        </p:txBody>
      </p:sp>
      <p:sp>
        <p:nvSpPr>
          <p:cNvPr id="49158" name="Text Box 10">
            <a:extLst>
              <a:ext uri="{FF2B5EF4-FFF2-40B4-BE49-F238E27FC236}">
                <a16:creationId xmlns:a16="http://schemas.microsoft.com/office/drawing/2014/main" id="{BA707CE4-8E3B-42AB-8C9C-6D6220912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419600"/>
            <a:ext cx="54102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63550" indent="-4635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3) Solution: 1) Used trapezoidal rule OR b) Used regression and integration.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4) Implementation: Cool the trunnion in liquid nitrogen.</a:t>
            </a:r>
          </a:p>
        </p:txBody>
      </p:sp>
      <p:graphicFrame>
        <p:nvGraphicFramePr>
          <p:cNvPr id="49159" name="Object 4">
            <a:extLst>
              <a:ext uri="{FF2B5EF4-FFF2-40B4-BE49-F238E27FC236}">
                <a16:creationId xmlns:a16="http://schemas.microsoft.com/office/drawing/2014/main" id="{E749A771-9C53-46CA-8600-2FC1C1A7AA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586017"/>
              </p:ext>
            </p:extLst>
          </p:nvPr>
        </p:nvGraphicFramePr>
        <p:xfrm>
          <a:off x="5219700" y="3256325"/>
          <a:ext cx="26670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115" imgH="495085" progId="Equation.3">
                  <p:embed/>
                </p:oleObj>
              </mc:Choice>
              <mc:Fallback>
                <p:oleObj name="Equation" r:id="rId4" imgW="1117115" imgH="49508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256325"/>
                        <a:ext cx="26670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B48CA446-D62A-4BBD-8AC9-E7DB6658AF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14754"/>
          <a:stretch/>
        </p:blipFill>
        <p:spPr>
          <a:xfrm>
            <a:off x="533400" y="2819400"/>
            <a:ext cx="2877458" cy="1981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3360068-7E80-471A-9F3A-3EAE4E799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 Do List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27C8F6E7-B125-41A8-82EB-308AFF7388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391400" cy="4343400"/>
          </a:xfrm>
        </p:spPr>
        <p:txBody>
          <a:bodyPr/>
          <a:lstStyle/>
          <a:p>
            <a:r>
              <a:rPr lang="en-US" altLang="en-US" dirty="0"/>
              <a:t>Get your textbook and calculator</a:t>
            </a:r>
          </a:p>
          <a:p>
            <a:r>
              <a:rPr lang="en-US" altLang="en-US" dirty="0"/>
              <a:t>Go through first day of class module</a:t>
            </a:r>
          </a:p>
          <a:p>
            <a:r>
              <a:rPr lang="en-US" altLang="en-US" dirty="0"/>
              <a:t>Download MATLAB today for free</a:t>
            </a:r>
          </a:p>
          <a:p>
            <a:r>
              <a:rPr lang="en-US" altLang="en-US" dirty="0"/>
              <a:t>Cell phones or laptops are discouraged in class other than for allowed use</a:t>
            </a:r>
          </a:p>
          <a:p>
            <a:r>
              <a:rPr lang="en-US" altLang="en-US" dirty="0"/>
              <a:t>Please refrain from excessive talking</a:t>
            </a:r>
          </a:p>
          <a:p>
            <a:r>
              <a:rPr lang="en-US" altLang="en-US" dirty="0"/>
              <a:t>Turn on your notifications in CANVAS</a:t>
            </a:r>
          </a:p>
          <a:p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1BFE9-8548-4011-8887-EAAC53EC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ACC23781-62FB-4378-B859-8D378508E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415DA9-8397-40C2-8E8B-2DCB8414824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05197-21F9-4302-96A2-B93BAB95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1203" name="Slide Number Placeholder 5">
            <a:extLst>
              <a:ext uri="{FF2B5EF4-FFF2-40B4-BE49-F238E27FC236}">
                <a16:creationId xmlns:a16="http://schemas.microsoft.com/office/drawing/2014/main" id="{93B39636-18C2-4938-9A58-1D41F34E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784DB7-E01B-4502-817F-2467D4E289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1A3AB0A8-217D-4228-A95C-CF07F38BD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9D52AC08-0252-4206-9B8A-A1E76D1B2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>
                <a:latin typeface="Verdana" panose="020B0604030504040204" pitchFamily="34" charset="0"/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3DE659-CA20-4325-BD86-449B5499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883ACD3D-080B-4D77-A75E-FA7FD43F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D5B311-9F9D-4F09-B591-F2381BE1482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F9374B53-3A71-403F-A820-50D0587E7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915400" cy="3429000"/>
          </a:xfrm>
        </p:spPr>
        <p:txBody>
          <a:bodyPr/>
          <a:lstStyle/>
          <a:p>
            <a:pPr eaLnBrk="1" hangingPunct="1"/>
            <a:r>
              <a:rPr lang="en-US" altLang="en-US" sz="3600" b="1"/>
              <a:t>Introduction to Numerical Methods</a:t>
            </a:r>
            <a:br>
              <a:rPr lang="en-US" altLang="en-US" sz="3600"/>
            </a:br>
            <a:br>
              <a:rPr lang="en-US" altLang="en-US"/>
            </a:br>
            <a:br>
              <a:rPr lang="en-US" altLang="en-US"/>
            </a:br>
            <a:r>
              <a:rPr lang="en-US" altLang="en-US" sz="3600"/>
              <a:t>Mathematical Procedures</a:t>
            </a:r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2582213F-F758-48DE-993E-6FBC17CC7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5562600"/>
            <a:ext cx="77724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8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8669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/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     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06C39-8569-413B-891D-C6A9D9B9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719" y="1924301"/>
                <a:ext cx="4572000" cy="882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/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833A5-F7D4-4907-B095-A802845AC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110559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644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>
            <a:extLst>
              <a:ext uri="{FF2B5EF4-FFF2-40B4-BE49-F238E27FC236}">
                <a16:creationId xmlns:a16="http://schemas.microsoft.com/office/drawing/2014/main" id="{B4017EAE-84D8-476F-80AA-10BF25536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1275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Nonlinear Equations</a:t>
            </a:r>
          </a:p>
        </p:txBody>
      </p:sp>
      <p:sp>
        <p:nvSpPr>
          <p:cNvPr id="58374" name="Text Box 4">
            <a:extLst>
              <a:ext uri="{FF2B5EF4-FFF2-40B4-BE49-F238E27FC236}">
                <a16:creationId xmlns:a16="http://schemas.microsoft.com/office/drawing/2014/main" id="{E23E55CF-A98E-458E-B0B6-40DBC47B3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much of the floating ball is under water?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/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0355C88D-2274-458A-93F6-5EC08B806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590800"/>
                <a:ext cx="4419600" cy="685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6" name="Text Box 6">
            <a:extLst>
              <a:ext uri="{FF2B5EF4-FFF2-40B4-BE49-F238E27FC236}">
                <a16:creationId xmlns:a16="http://schemas.microsoft.com/office/drawing/2014/main" id="{A2D7BEF7-1895-4710-8806-69EA07DA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52725"/>
            <a:ext cx="3810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Radius=0.055 m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Specific Gravity=0.6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AA73258-2992-47A6-B38F-E3954E920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96196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76F8-D81C-4399-9198-42611887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B1244-CB75-4F8B-B2D4-BF12E4245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1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>
            <a:extLst>
              <a:ext uri="{FF2B5EF4-FFF2-40B4-BE49-F238E27FC236}">
                <a16:creationId xmlns:a16="http://schemas.microsoft.com/office/drawing/2014/main" id="{48243FE1-5F10-4F82-9E38-BF282906F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17278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Simultaneous Linear Equations</a:t>
            </a:r>
          </a:p>
        </p:txBody>
      </p:sp>
      <p:sp>
        <p:nvSpPr>
          <p:cNvPr id="66565" name="Text Box 3">
            <a:extLst>
              <a:ext uri="{FF2B5EF4-FFF2-40B4-BE49-F238E27FC236}">
                <a16:creationId xmlns:a16="http://schemas.microsoft.com/office/drawing/2014/main" id="{16C59057-5A02-46B6-8182-E7FDB1C1B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83" y="9144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 the velocity profile, given</a:t>
            </a:r>
          </a:p>
        </p:txBody>
      </p:sp>
      <p:sp>
        <p:nvSpPr>
          <p:cNvPr id="66566" name="Text Box 4">
            <a:extLst>
              <a:ext uri="{FF2B5EF4-FFF2-40B4-BE49-F238E27FC236}">
                <a16:creationId xmlns:a16="http://schemas.microsoft.com/office/drawing/2014/main" id="{E2ABDD33-1215-41D1-B2CA-2E1E3B683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/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5≤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≤12</m:t>
                    </m:r>
                  </m:oMath>
                </a14:m>
                <a:endParaRPr lang="en-US" sz="3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AD639DD4-0A89-4C13-A148-37CD73DF0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410" y="2877538"/>
                <a:ext cx="5576047" cy="519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8" name="Text Box 6">
            <a:extLst>
              <a:ext uri="{FF2B5EF4-FFF2-40B4-BE49-F238E27FC236}">
                <a16:creationId xmlns:a16="http://schemas.microsoft.com/office/drawing/2014/main" id="{EF1837D3-AD60-4DC5-901E-036DAFFF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864144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Three simultaneous linear equations</a:t>
            </a:r>
          </a:p>
        </p:txBody>
      </p:sp>
      <p:sp>
        <p:nvSpPr>
          <p:cNvPr id="66570" name="Object 8">
            <a:extLst>
              <a:ext uri="{FF2B5EF4-FFF2-40B4-BE49-F238E27FC236}">
                <a16:creationId xmlns:a16="http://schemas.microsoft.com/office/drawing/2014/main" id="{4D805F27-CD7B-4998-8BF8-16995E6169FA}"/>
              </a:ext>
            </a:extLst>
          </p:cNvPr>
          <p:cNvSpPr txBox="1"/>
          <p:nvPr/>
        </p:nvSpPr>
        <p:spPr bwMode="auto">
          <a:xfrm>
            <a:off x="2933700" y="2895600"/>
            <a:ext cx="1371600" cy="4095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66573" name="Picture 11" descr="picture of rocket">
            <a:extLst>
              <a:ext uri="{FF2B5EF4-FFF2-40B4-BE49-F238E27FC236}">
                <a16:creationId xmlns:a16="http://schemas.microsoft.com/office/drawing/2014/main" id="{E8C7F9CD-B9C2-4EDF-89CF-BF761AF5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668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4428" name="Group 12">
            <a:extLst>
              <a:ext uri="{FF2B5EF4-FFF2-40B4-BE49-F238E27FC236}">
                <a16:creationId xmlns:a16="http://schemas.microsoft.com/office/drawing/2014/main" id="{51FA4D24-CD32-49E0-AFA3-64ADF3AC96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2489" y="1443065"/>
          <a:ext cx="4648200" cy="974725"/>
        </p:xfrm>
        <a:graphic>
          <a:graphicData uri="http://schemas.openxmlformats.org/drawingml/2006/table">
            <a:tbl>
              <a:tblPr/>
              <a:tblGrid>
                <a:gridCol w="199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6591" name="Picture 22" descr="rocket_velocity_discrete_youtube">
            <a:extLst>
              <a:ext uri="{FF2B5EF4-FFF2-40B4-BE49-F238E27FC236}">
                <a16:creationId xmlns:a16="http://schemas.microsoft.com/office/drawing/2014/main" id="{8424CA38-65E4-44E0-B845-CB9895EE4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314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/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=106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=177</m:t>
                            </m:r>
                          </m:e>
                        </m:mr>
                        <m:m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600</m:t>
                            </m:r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4BFFD-D689-4E26-A5E3-E907FBD40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311051"/>
                <a:ext cx="4572000" cy="12619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092D6B76-3074-4721-95E8-B0909246AF70}"/>
              </a:ext>
            </a:extLst>
          </p:cNvPr>
          <p:cNvSpPr txBox="1"/>
          <p:nvPr/>
        </p:nvSpPr>
        <p:spPr>
          <a:xfrm>
            <a:off x="152400" y="6488227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76F8-D81C-4399-9198-42611887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B1244-CB75-4F8B-B2D4-BF12E4245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>
            <a:extLst>
              <a:ext uri="{FF2B5EF4-FFF2-40B4-BE49-F238E27FC236}">
                <a16:creationId xmlns:a16="http://schemas.microsoft.com/office/drawing/2014/main" id="{50488BAA-2D6C-461C-961F-ADA8D7CFD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213" y="1905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Interpolation</a:t>
            </a:r>
          </a:p>
        </p:txBody>
      </p:sp>
      <p:pic>
        <p:nvPicPr>
          <p:cNvPr id="68613" name="Picture 3" descr="picture of rocket">
            <a:extLst>
              <a:ext uri="{FF2B5EF4-FFF2-40B4-BE49-F238E27FC236}">
                <a16:creationId xmlns:a16="http://schemas.microsoft.com/office/drawing/2014/main" id="{2CD2BD62-BD2B-4EF9-8A5D-B48C9393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766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 Box 4">
            <a:extLst>
              <a:ext uri="{FF2B5EF4-FFF2-40B4-BE49-F238E27FC236}">
                <a16:creationId xmlns:a16="http://schemas.microsoft.com/office/drawing/2014/main" id="{BE14A0D1-71BC-4620-B3AF-E74CD076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velocity of the rocket at t=7 seconds?</a:t>
            </a:r>
          </a:p>
        </p:txBody>
      </p:sp>
      <p:graphicFrame>
        <p:nvGraphicFramePr>
          <p:cNvPr id="446487" name="Group 23">
            <a:extLst>
              <a:ext uri="{FF2B5EF4-FFF2-40B4-BE49-F238E27FC236}">
                <a16:creationId xmlns:a16="http://schemas.microsoft.com/office/drawing/2014/main" id="{C4561B35-8614-4AE4-9342-C751E377F4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24000"/>
          <a:ext cx="4800600" cy="914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32" name="Picture 22" descr="rocket_velocity_youtube">
            <a:extLst>
              <a:ext uri="{FF2B5EF4-FFF2-40B4-BE49-F238E27FC236}">
                <a16:creationId xmlns:a16="http://schemas.microsoft.com/office/drawing/2014/main" id="{172189E0-E455-4358-92F8-41CED8900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25CC33-375F-4FDC-989C-ACEBE12D8E48}"/>
              </a:ext>
            </a:extLst>
          </p:cNvPr>
          <p:cNvSpPr txBox="1"/>
          <p:nvPr/>
        </p:nvSpPr>
        <p:spPr>
          <a:xfrm>
            <a:off x="608084" y="6624865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C36583-E2A1-42D8-A967-BF808CB0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6323" name="Slide Number Placeholder 5">
            <a:extLst>
              <a:ext uri="{FF2B5EF4-FFF2-40B4-BE49-F238E27FC236}">
                <a16:creationId xmlns:a16="http://schemas.microsoft.com/office/drawing/2014/main" id="{91AA359C-0FEE-43D2-84AA-214F6D7A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F6C491-552D-4B01-9038-ADE40F6716B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06BB22D9-91FA-4D80-B23F-6EBEACB5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609600"/>
          </a:xfrm>
        </p:spPr>
        <p:txBody>
          <a:bodyPr/>
          <a:lstStyle/>
          <a:p>
            <a:pPr eaLnBrk="1" hangingPunct="1"/>
            <a:r>
              <a:rPr lang="en-US" altLang="en-US" sz="4000"/>
              <a:t>Mathematical Procedures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253B72AC-0AFF-47D4-AE14-4BF899809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838200"/>
            <a:ext cx="6781800" cy="5638800"/>
          </a:xfrm>
        </p:spPr>
        <p:txBody>
          <a:bodyPr/>
          <a:lstStyle/>
          <a:p>
            <a:pPr eaLnBrk="1" hangingPunct="1"/>
            <a:r>
              <a:rPr lang="en-US" altLang="en-US" sz="2400"/>
              <a:t>Nonlinear Equations</a:t>
            </a:r>
          </a:p>
          <a:p>
            <a:pPr eaLnBrk="1" hangingPunct="1"/>
            <a:r>
              <a:rPr lang="en-US" altLang="en-US" sz="2400"/>
              <a:t>Differentiation</a:t>
            </a:r>
          </a:p>
          <a:p>
            <a:pPr eaLnBrk="1" hangingPunct="1"/>
            <a:r>
              <a:rPr lang="en-US" altLang="en-US" sz="2400"/>
              <a:t>Simultaneous Linear Equations</a:t>
            </a:r>
          </a:p>
          <a:p>
            <a:pPr eaLnBrk="1" hangingPunct="1"/>
            <a:r>
              <a:rPr lang="en-US" altLang="en-US" sz="2400"/>
              <a:t>Curve Fitting</a:t>
            </a:r>
          </a:p>
          <a:p>
            <a:pPr lvl="1" eaLnBrk="1" hangingPunct="1"/>
            <a:r>
              <a:rPr lang="en-US" altLang="en-US" sz="2400"/>
              <a:t>Interpolation</a:t>
            </a:r>
          </a:p>
          <a:p>
            <a:pPr lvl="1" eaLnBrk="1" hangingPunct="1"/>
            <a:r>
              <a:rPr lang="en-US" altLang="en-US" sz="2400"/>
              <a:t>Regression</a:t>
            </a:r>
          </a:p>
          <a:p>
            <a:pPr eaLnBrk="1" hangingPunct="1"/>
            <a:r>
              <a:rPr lang="en-US" altLang="en-US" sz="2400"/>
              <a:t>Integration</a:t>
            </a:r>
          </a:p>
          <a:p>
            <a:pPr eaLnBrk="1" hangingPunct="1"/>
            <a:r>
              <a:rPr lang="en-US" altLang="en-US" sz="2400"/>
              <a:t>Ordinary Differential Equations</a:t>
            </a:r>
          </a:p>
          <a:p>
            <a:pPr eaLnBrk="1" hangingPunct="1"/>
            <a:r>
              <a:rPr lang="en-US" altLang="en-US" sz="2400"/>
              <a:t>Other Advanced Mathematical Procedures:</a:t>
            </a:r>
          </a:p>
          <a:p>
            <a:pPr lvl="1" eaLnBrk="1" hangingPunct="1"/>
            <a:r>
              <a:rPr lang="en-US" altLang="en-US" sz="2400"/>
              <a:t>Partial Differential Equations</a:t>
            </a:r>
          </a:p>
          <a:p>
            <a:pPr lvl="1" eaLnBrk="1" hangingPunct="1"/>
            <a:r>
              <a:rPr lang="en-US" altLang="en-US" sz="2400"/>
              <a:t>Optimization</a:t>
            </a:r>
          </a:p>
          <a:p>
            <a:pPr lvl="1" eaLnBrk="1" hangingPunct="1"/>
            <a:r>
              <a:rPr lang="en-US" altLang="en-US" sz="2400"/>
              <a:t>Fast Fourier Transforms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>
            <a:extLst>
              <a:ext uri="{FF2B5EF4-FFF2-40B4-BE49-F238E27FC236}">
                <a16:creationId xmlns:a16="http://schemas.microsoft.com/office/drawing/2014/main" id="{B6EF9077-F2DA-4BA2-85B0-6A523418E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905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Differentiation</a:t>
            </a:r>
          </a:p>
        </p:txBody>
      </p:sp>
      <p:pic>
        <p:nvPicPr>
          <p:cNvPr id="62469" name="Picture 3" descr="picture of rocket">
            <a:extLst>
              <a:ext uri="{FF2B5EF4-FFF2-40B4-BE49-F238E27FC236}">
                <a16:creationId xmlns:a16="http://schemas.microsoft.com/office/drawing/2014/main" id="{A0EE6D6B-F067-459E-9681-55FC342C8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4">
            <a:extLst>
              <a:ext uri="{FF2B5EF4-FFF2-40B4-BE49-F238E27FC236}">
                <a16:creationId xmlns:a16="http://schemas.microsoft.com/office/drawing/2014/main" id="{54E7F5EB-F19A-49EE-9B96-90E70A3C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73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sp>
        <p:nvSpPr>
          <p:cNvPr id="62471" name="Text Box 5">
            <a:extLst>
              <a:ext uri="{FF2B5EF4-FFF2-40B4-BE49-F238E27FC236}">
                <a16:creationId xmlns:a16="http://schemas.microsoft.com/office/drawing/2014/main" id="{25A07889-B0BF-4CA4-9493-2652FD7CF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48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/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C5585F6D-6BFD-4BB1-B04B-0672F4773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210968"/>
                <a:ext cx="1524000" cy="1312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73" name="Picture 7" descr="velcoity_rocket_youtube">
            <a:extLst>
              <a:ext uri="{FF2B5EF4-FFF2-40B4-BE49-F238E27FC236}">
                <a16:creationId xmlns:a16="http://schemas.microsoft.com/office/drawing/2014/main" id="{0C5210C0-8EAB-4E4B-83D2-3FFE31D2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)=2200 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−5000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−9.8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5B15FE01-413E-4AFD-83BF-DAC915624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-7937" y="4398168"/>
                <a:ext cx="5105400" cy="10334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1F30EA4-1FC9-4791-8FE8-E58EC9953A36}"/>
              </a:ext>
            </a:extLst>
          </p:cNvPr>
          <p:cNvSpPr txBox="1"/>
          <p:nvPr/>
        </p:nvSpPr>
        <p:spPr>
          <a:xfrm>
            <a:off x="195044" y="6523831"/>
            <a:ext cx="12875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Photo by NASA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9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>
            <a:extLst>
              <a:ext uri="{FF2B5EF4-FFF2-40B4-BE49-F238E27FC236}">
                <a16:creationId xmlns:a16="http://schemas.microsoft.com/office/drawing/2014/main" id="{9DBE9E5D-9841-4E32-8419-6A7036C76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44462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Differentiation</a:t>
            </a:r>
          </a:p>
        </p:txBody>
      </p:sp>
      <p:graphicFrame>
        <p:nvGraphicFramePr>
          <p:cNvPr id="442392" name="Group 24">
            <a:extLst>
              <a:ext uri="{FF2B5EF4-FFF2-40B4-BE49-F238E27FC236}">
                <a16:creationId xmlns:a16="http://schemas.microsoft.com/office/drawing/2014/main" id="{A11860BE-A1A4-4477-B655-B39D7861A75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9600" y="1524000"/>
          <a:ext cx="4876800" cy="914400"/>
        </p:xfrm>
        <a:graphic>
          <a:graphicData uri="http://schemas.openxmlformats.org/drawingml/2006/table">
            <a:tbl>
              <a:tblPr/>
              <a:tblGrid>
                <a:gridCol w="209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534" name="Text Box 20">
            <a:extLst>
              <a:ext uri="{FF2B5EF4-FFF2-40B4-BE49-F238E27FC236}">
                <a16:creationId xmlns:a16="http://schemas.microsoft.com/office/drawing/2014/main" id="{BDE73525-42E6-4B2D-9AA6-334BC5B01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What is the acceleration at t=7 seconds?</a:t>
            </a:r>
          </a:p>
        </p:txBody>
      </p:sp>
      <p:pic>
        <p:nvPicPr>
          <p:cNvPr id="64535" name="Picture 21" descr="picture of rocket">
            <a:extLst>
              <a:ext uri="{FF2B5EF4-FFF2-40B4-BE49-F238E27FC236}">
                <a16:creationId xmlns:a16="http://schemas.microsoft.com/office/drawing/2014/main" id="{61ED9D63-1E0E-4D1D-8C28-8629A7A0C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" y="2743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6" name="Picture 22" descr="rocket_velocity_discrete_youtube">
            <a:extLst>
              <a:ext uri="{FF2B5EF4-FFF2-40B4-BE49-F238E27FC236}">
                <a16:creationId xmlns:a16="http://schemas.microsoft.com/office/drawing/2014/main" id="{B4CD71B0-09C5-4E50-96AE-2D82DE3B0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19" y="27432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055A71F2-1229-4610-96F5-4DF2284099C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767556" y="5105400"/>
                <a:ext cx="1049338" cy="938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332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>
            <a:extLst>
              <a:ext uri="{FF2B5EF4-FFF2-40B4-BE49-F238E27FC236}">
                <a16:creationId xmlns:a16="http://schemas.microsoft.com/office/drawing/2014/main" id="{68CB39E4-F462-4EA3-BE62-5D44E52274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46051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Regression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848916F6-3FD8-4957-8D79-09C55032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2" name="Rectangle 4">
            <a:extLst>
              <a:ext uri="{FF2B5EF4-FFF2-40B4-BE49-F238E27FC236}">
                <a16:creationId xmlns:a16="http://schemas.microsoft.com/office/drawing/2014/main" id="{0A87BC8E-33B0-4B88-8979-B8BDC2520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3" name="Text Box 5">
            <a:extLst>
              <a:ext uri="{FF2B5EF4-FFF2-40B4-BE49-F238E27FC236}">
                <a16:creationId xmlns:a16="http://schemas.microsoft.com/office/drawing/2014/main" id="{724FDE1C-A900-41B2-96E3-631DA08F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951989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Thermal expansion coefficient data for cast steel</a:t>
            </a:r>
          </a:p>
        </p:txBody>
      </p:sp>
      <p:pic>
        <p:nvPicPr>
          <p:cNvPr id="70664" name="Picture 6" descr="regression_pointsonly_youtube">
            <a:extLst>
              <a:ext uri="{FF2B5EF4-FFF2-40B4-BE49-F238E27FC236}">
                <a16:creationId xmlns:a16="http://schemas.microsoft.com/office/drawing/2014/main" id="{202BFF4F-0043-4E84-90FB-990394EA2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499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>
            <a:extLst>
              <a:ext uri="{FF2B5EF4-FFF2-40B4-BE49-F238E27FC236}">
                <a16:creationId xmlns:a16="http://schemas.microsoft.com/office/drawing/2014/main" id="{14893431-EFC0-49BD-8C66-E6CF58D2E2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94" y="38100"/>
            <a:ext cx="7793038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Regression – Linear 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30DA0D6C-FC87-4669-978E-546836342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72710" name="Picture 4" descr="regression_pointsandcurve_youtube">
            <a:extLst>
              <a:ext uri="{FF2B5EF4-FFF2-40B4-BE49-F238E27FC236}">
                <a16:creationId xmlns:a16="http://schemas.microsoft.com/office/drawing/2014/main" id="{1E303A7E-4633-40FA-8332-5C07BF9B5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/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𝛷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0100DF-6E37-4F46-A225-F7FE925B3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19" y="990600"/>
                <a:ext cx="4572000" cy="8903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A39A419C-02AC-4230-8C15-6CBB68F340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762000" y="2590800"/>
            <a:ext cx="6781800" cy="281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4D3240-EA16-4C12-9DD3-246AF47E7A03}"/>
              </a:ext>
            </a:extLst>
          </p:cNvPr>
          <p:cNvSpPr txBox="1"/>
          <p:nvPr/>
        </p:nvSpPr>
        <p:spPr>
          <a:xfrm>
            <a:off x="608084" y="6624865"/>
            <a:ext cx="7338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Wikipedia.org https://upload.wikimedia.org/wikipedia/commons/thumb/f/f9/Z_cumulative_from_mean.svg/1704px-Z_cumulative_from_mean.svg.png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6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>
            <a:extLst>
              <a:ext uri="{FF2B5EF4-FFF2-40B4-BE49-F238E27FC236}">
                <a16:creationId xmlns:a16="http://schemas.microsoft.com/office/drawing/2014/main" id="{BB4E2FD3-F1F1-4D81-AA91-F3CD8BD76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C705C9F7-3E7D-43B3-A179-26888B995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58" name="Text Box 4">
            <a:extLst>
              <a:ext uri="{FF2B5EF4-FFF2-40B4-BE49-F238E27FC236}">
                <a16:creationId xmlns:a16="http://schemas.microsoft.com/office/drawing/2014/main" id="{9174CC40-A0F5-451E-AD1F-4F99A7982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Finding the diametric contraction in a steel shaft when dipped in liquid nitrogen.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F7EAABA4-5519-4B62-9931-C68CC7CB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9AA6BD75-209D-43FA-9518-EEB6EC441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pic>
        <p:nvPicPr>
          <p:cNvPr id="74761" name="Picture 7" descr="regression_pointsonly_youtube">
            <a:extLst>
              <a:ext uri="{FF2B5EF4-FFF2-40B4-BE49-F238E27FC236}">
                <a16:creationId xmlns:a16="http://schemas.microsoft.com/office/drawing/2014/main" id="{4952C84A-0856-4FD1-9A0F-A73380842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1752600"/>
            <a:ext cx="5526087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>
            <a:extLst>
              <a:ext uri="{FF2B5EF4-FFF2-40B4-BE49-F238E27FC236}">
                <a16:creationId xmlns:a16="http://schemas.microsoft.com/office/drawing/2014/main" id="{F792F166-3668-4A24-BFAD-FBBE2C5A0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/>
          <a:lstStyle/>
          <a:p>
            <a:pPr eaLnBrk="1" hangingPunct="1"/>
            <a:r>
              <a:rPr lang="en-US" altLang="en-US"/>
              <a:t>Ordinary Differential Equations</a:t>
            </a:r>
          </a:p>
        </p:txBody>
      </p:sp>
      <p:sp>
        <p:nvSpPr>
          <p:cNvPr id="76805" name="Text Box 3">
            <a:extLst>
              <a:ext uri="{FF2B5EF4-FFF2-40B4-BE49-F238E27FC236}">
                <a16:creationId xmlns:a16="http://schemas.microsoft.com/office/drawing/2014/main" id="{845EDEA2-1068-466E-A904-772864AA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2188"/>
            <a:ext cx="6477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/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2AEF2429-F35A-440C-8C99-50FE56F55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724400"/>
                <a:ext cx="7010400" cy="684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8" name="Picture 6">
            <a:extLst>
              <a:ext uri="{FF2B5EF4-FFF2-40B4-BE49-F238E27FC236}">
                <a16:creationId xmlns:a16="http://schemas.microsoft.com/office/drawing/2014/main" id="{B284302D-79CE-449B-96C6-07CC4A442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7" descr="shaftpicture">
            <a:extLst>
              <a:ext uri="{FF2B5EF4-FFF2-40B4-BE49-F238E27FC236}">
                <a16:creationId xmlns:a16="http://schemas.microsoft.com/office/drawing/2014/main" id="{08FE04B2-EEBF-4984-B770-D317DC60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514600" cy="24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7907260F-E6F0-42D4-ACD2-F3D1D9E85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E76A987-A623-4159-AE9D-A0D90A2288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>
                <a:latin typeface="Verdana" panose="020B0604030504040204" pitchFamily="34" charset="0"/>
                <a:hlinkClick r:id="rId4"/>
              </a:rPr>
              <a:t>http://nm.MathForCollege.com</a:t>
            </a:r>
            <a:endParaRPr lang="en-US" altLang="en-US" sz="2800" b="1"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9add02d2-5a53-4b5f-b253-c0bcd00b48d6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Blends">
  <a:themeElements>
    <a:clrScheme name="1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ends">
  <a:themeElements>
    <a:clrScheme name="2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mws_gen_nle_ppt_newton</Template>
  <TotalTime>9386</TotalTime>
  <Words>1092</Words>
  <Application>Microsoft Office PowerPoint</Application>
  <PresentationFormat>On-screen Show (4:3)</PresentationFormat>
  <Paragraphs>214</Paragraphs>
  <Slides>44</Slides>
  <Notes>37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Arial</vt:lpstr>
      <vt:lpstr>Cambria</vt:lpstr>
      <vt:lpstr>Cambria Math</vt:lpstr>
      <vt:lpstr>Tahoma</vt:lpstr>
      <vt:lpstr>Times New Roman</vt:lpstr>
      <vt:lpstr>Verdana</vt:lpstr>
      <vt:lpstr>Wingdings</vt:lpstr>
      <vt:lpstr>1_Blends</vt:lpstr>
      <vt:lpstr>Blends</vt:lpstr>
      <vt:lpstr>2_Blends</vt:lpstr>
      <vt:lpstr>Default Design</vt:lpstr>
      <vt:lpstr>Equation</vt:lpstr>
      <vt:lpstr>Computational Methods</vt:lpstr>
      <vt:lpstr>PowerPoint Presentation</vt:lpstr>
      <vt:lpstr>Why use Numerical Methods?</vt:lpstr>
      <vt:lpstr>Why use Numerical Methods?</vt:lpstr>
      <vt:lpstr>Why use Numerical Methods?</vt:lpstr>
      <vt:lpstr>Steps in Solving an Engineering Problem   http://nm.MathForCollege.com</vt:lpstr>
      <vt:lpstr>How do we solve an engineering problem?</vt:lpstr>
      <vt:lpstr>PROBLEM DESCRIPTION</vt:lpstr>
      <vt:lpstr>PowerPoint Presentation</vt:lpstr>
      <vt:lpstr>Bascule Bridge THG</vt:lpstr>
      <vt:lpstr>Bascule Bridge THG</vt:lpstr>
      <vt:lpstr>Trunnion-Hub-Girder Assembly Procedure</vt:lpstr>
      <vt:lpstr>Problem</vt:lpstr>
      <vt:lpstr>Why did it get stuck?</vt:lpstr>
      <vt:lpstr>Video of Assembly Process</vt:lpstr>
      <vt:lpstr>MATHEMATICAL MODELING</vt:lpstr>
      <vt:lpstr>Consultant Calculations</vt:lpstr>
      <vt:lpstr>Is the Δ𝐷=𝐷𝛼Δ𝑇 formula correct?</vt:lpstr>
      <vt:lpstr>The correct model would account for varying thermal expansion coefficient</vt:lpstr>
      <vt:lpstr>SOLUTION OF MATHEMATICAL MODEL</vt:lpstr>
      <vt:lpstr>Can you roughly estimate the contraction?</vt:lpstr>
      <vt:lpstr>Can You Find a Better Estimate for the Contraction?</vt:lpstr>
      <vt:lpstr>Can you estimate the contraction more accurately?</vt:lpstr>
      <vt:lpstr>USING THE SOLUTION</vt:lpstr>
      <vt:lpstr>So, what is the solution to the problem?</vt:lpstr>
      <vt:lpstr>Revisiting steps to solve a problem</vt:lpstr>
      <vt:lpstr>To Do List</vt:lpstr>
      <vt:lpstr>PowerPoint Presentation</vt:lpstr>
      <vt:lpstr>Introduction to Numerical Methods   Mathematical Procedures</vt:lpstr>
      <vt:lpstr>Nonlinear Equations</vt:lpstr>
      <vt:lpstr>Nonlinear Equations</vt:lpstr>
      <vt:lpstr>PowerPoint Presentation</vt:lpstr>
      <vt:lpstr>Simultaneous Linear Equations</vt:lpstr>
      <vt:lpstr>PowerPoint Presentation</vt:lpstr>
      <vt:lpstr>Interpolation</vt:lpstr>
      <vt:lpstr>Mathematical Procedures</vt:lpstr>
      <vt:lpstr>Differentiation</vt:lpstr>
      <vt:lpstr>Differentiation</vt:lpstr>
      <vt:lpstr>Regression</vt:lpstr>
      <vt:lpstr>Regression – Linear </vt:lpstr>
      <vt:lpstr>Integration</vt:lpstr>
      <vt:lpstr>Integration</vt:lpstr>
      <vt:lpstr>Ordinary Differential Equations</vt:lpstr>
      <vt:lpstr>PowerPoint Presentation</vt:lpstr>
    </vt:vector>
  </TitlesOfParts>
  <Company>http://numericalmethods.eng.usf.edu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Scientific Computing</dc:title>
  <dc:creator>Autar Kaw, Luke Snyder</dc:creator>
  <cp:lastModifiedBy>Autar Kaw</cp:lastModifiedBy>
  <cp:revision>221</cp:revision>
  <cp:lastPrinted>2020-01-13T12:28:16Z</cp:lastPrinted>
  <dcterms:created xsi:type="dcterms:W3CDTF">1998-11-18T16:33:10Z</dcterms:created>
  <dcterms:modified xsi:type="dcterms:W3CDTF">2021-08-19T02:56:24Z</dcterms:modified>
</cp:coreProperties>
</file>