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654" r:id="rId2"/>
    <p:sldMasterId id="2147483655" r:id="rId3"/>
    <p:sldMasterId id="2147483656" r:id="rId4"/>
  </p:sldMasterIdLst>
  <p:notesMasterIdLst>
    <p:notesMasterId r:id="rId42"/>
  </p:notesMasterIdLst>
  <p:handoutMasterIdLst>
    <p:handoutMasterId r:id="rId43"/>
  </p:handoutMasterIdLst>
  <p:sldIdLst>
    <p:sldId id="344" r:id="rId5"/>
    <p:sldId id="369" r:id="rId6"/>
    <p:sldId id="371" r:id="rId7"/>
    <p:sldId id="367" r:id="rId8"/>
    <p:sldId id="368" r:id="rId9"/>
    <p:sldId id="359" r:id="rId10"/>
    <p:sldId id="323" r:id="rId11"/>
    <p:sldId id="271" r:id="rId12"/>
    <p:sldId id="272" r:id="rId13"/>
    <p:sldId id="273" r:id="rId14"/>
    <p:sldId id="301" r:id="rId15"/>
    <p:sldId id="277" r:id="rId16"/>
    <p:sldId id="360" r:id="rId17"/>
    <p:sldId id="293" r:id="rId18"/>
    <p:sldId id="324" r:id="rId19"/>
    <p:sldId id="325" r:id="rId20"/>
    <p:sldId id="361" r:id="rId21"/>
    <p:sldId id="326" r:id="rId22"/>
    <p:sldId id="364" r:id="rId23"/>
    <p:sldId id="327" r:id="rId24"/>
    <p:sldId id="362" r:id="rId25"/>
    <p:sldId id="333" r:id="rId26"/>
    <p:sldId id="363" r:id="rId27"/>
    <p:sldId id="345" r:id="rId28"/>
    <p:sldId id="372" r:id="rId29"/>
    <p:sldId id="346" r:id="rId30"/>
    <p:sldId id="347" r:id="rId31"/>
    <p:sldId id="348" r:id="rId32"/>
    <p:sldId id="349" r:id="rId33"/>
    <p:sldId id="350" r:id="rId34"/>
    <p:sldId id="351" r:id="rId35"/>
    <p:sldId id="352" r:id="rId36"/>
    <p:sldId id="355" r:id="rId37"/>
    <p:sldId id="356" r:id="rId38"/>
    <p:sldId id="357" r:id="rId39"/>
    <p:sldId id="358" r:id="rId40"/>
    <p:sldId id="366" r:id="rId41"/>
  </p:sldIdLst>
  <p:sldSz cx="9144000" cy="6858000" type="screen4x3"/>
  <p:notesSz cx="9601200" cy="73152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4DF"/>
    <a:srgbClr val="C0C0C0"/>
    <a:srgbClr val="996600"/>
    <a:srgbClr val="FF9900"/>
    <a:srgbClr val="E9FEFF"/>
    <a:srgbClr val="C9FEFF"/>
    <a:srgbClr val="67FBFF"/>
    <a:srgbClr val="DD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6265" autoAdjust="0"/>
  </p:normalViewPr>
  <p:slideViewPr>
    <p:cSldViewPr>
      <p:cViewPr varScale="1">
        <p:scale>
          <a:sx n="110" d="100"/>
          <a:sy n="110" d="100"/>
        </p:scale>
        <p:origin x="22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426" y="-62"/>
      </p:cViewPr>
      <p:guideLst>
        <p:guide orient="horz" pos="2304"/>
        <p:guide pos="30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1026">
            <a:extLst>
              <a:ext uri="{FF2B5EF4-FFF2-40B4-BE49-F238E27FC236}">
                <a16:creationId xmlns:a16="http://schemas.microsoft.com/office/drawing/2014/main" id="{1156F9CA-215E-48F9-AEE9-BEBEFFBD93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1" name="Rectangle 1027">
            <a:extLst>
              <a:ext uri="{FF2B5EF4-FFF2-40B4-BE49-F238E27FC236}">
                <a16:creationId xmlns:a16="http://schemas.microsoft.com/office/drawing/2014/main" id="{2CCDE5C2-1BEF-4EA8-A2D6-94AC7F95A73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37AC8C8-553E-4276-B5CF-C12865918BCC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165892" name="Rectangle 1028">
            <a:extLst>
              <a:ext uri="{FF2B5EF4-FFF2-40B4-BE49-F238E27FC236}">
                <a16:creationId xmlns:a16="http://schemas.microsoft.com/office/drawing/2014/main" id="{BCCA4349-EB9C-46C4-B223-A50812BA33F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5893" name="Rectangle 1029">
            <a:extLst>
              <a:ext uri="{FF2B5EF4-FFF2-40B4-BE49-F238E27FC236}">
                <a16:creationId xmlns:a16="http://schemas.microsoft.com/office/drawing/2014/main" id="{AC585C55-2A34-4CF7-A1DE-8379F3CE33B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8FC298DD-1104-456F-BDF7-26F7274D67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AA25AA3-E5B3-4E5F-B4EA-8648A435641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41638" y="522288"/>
            <a:ext cx="3717925" cy="27876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D3C253-882B-477E-ABBA-8D146C157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A5E6ED9-B526-4D17-91D9-026330A66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810BE89C-EC05-4327-9092-EC08512093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2D76F78-FD0D-4D67-8A51-E71F64BFF0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C5FCAA7-F66E-491F-9FC4-06ED53330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5BCF827-8D61-4F88-98A2-15B8494F0F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88D7BBF-DEF8-49F2-B4C0-2E5266CB2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85A2BB-8C69-4212-B538-CA03C05745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4859C5D-EE96-4B82-92D2-2FE39711A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DB196AC-5447-420B-B5B6-6A590015E4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A2D769A-C534-469B-A234-14C1887C5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1315DE1-6CB6-4BF5-9613-E1D73C11C3D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F0D8906-7DFC-43E3-BDC0-F3819853FF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39ACD3E-DBBC-451D-9887-2129D71122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9B1A73C-A12D-4A30-A4B5-CF16D8F143F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Oldest city’s oldest bascule bridge – the Bridge of Lions in St. Augustine, Florida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29C664E-ECB5-41B3-B944-C77CBF7984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3526175-1845-4815-86A9-5ECEED655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6D83D67-89BC-45B7-832E-9281223498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4E994FE-76C9-4B54-B1A6-A37D8849B93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9525" y="3475038"/>
            <a:ext cx="7042150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3" tIns="48326" rIns="96653" bIns="48326"/>
          <a:lstStyle/>
          <a:p>
            <a:r>
              <a:rPr lang="en-US" altLang="en-US"/>
              <a:t>THG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BFC2E1E-0290-4D14-AAA0-AA78372E54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28D8D40-7C3C-4327-BF28-587A6B61F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0F918FA-FC70-4150-AE18-4ABF7AE2412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917E26-FF47-47BB-89A0-96C7B0560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B34577E-DD38-4B27-85A8-9092F60E309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DB4D543-D315-444E-BD29-1D9364BAD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DA84BE6-CF92-4268-97E2-4E884D7B8D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9924B00-C881-4D4E-A846-B3944A5451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A67337B-A3FB-42C7-B523-4C211300EE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10EEDB1-CB2B-4186-A627-FF65753FC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4FEC95A-A527-4256-8303-F10EBE7B73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17F458F-A4DF-4321-BEA6-B2DEE0321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F5D55F7F-64BA-473D-AA59-C196579013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1FF199B-94E5-403D-8791-B9FAD46FA8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D0A4161-24FB-4974-985F-4750BA08FD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AEA1FF4-58A2-4F5E-BC74-E3CD2B27319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797A6E1-F531-491B-987A-DE8AE6C5B24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980300C-3741-4596-9649-9FB9964DF8A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E8DD149-E2FD-4918-8F5D-60DF8F1B3B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A1FBFB0-3EC4-42F7-959E-4DAA845902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89CB1A5-4F11-4B98-A7BA-1BCD8D1E7C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2A46EC0-0A25-4015-AAE8-50DACD096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0D3EBA5-C5BA-4720-A447-C758E92AEC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AB5C4E9-D3C3-474A-905C-270439F6F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ADD28EC-FAB9-410D-8D62-6053ECB931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8819BE8-65CD-49A6-A424-73A0A2966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189BEA7-785F-491E-B207-0A4BBBF857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6E58999-906E-463E-8FC6-A47971CD3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4A2E8C4-6F89-4A50-BFA1-4AACCC8A66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0FD5E1B-C11F-4492-BA1D-578CC928E2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D6C9E51-8ECF-4245-B2B9-316E3CA255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61DB418-69D9-4551-A2E1-DF9A8CDD7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14D6E7B8-F8C0-4F43-96BD-9736E7562B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CAFADE9-DA9D-48FA-B42D-AFE68E77A2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18CC36E9-63C5-49DD-AF01-6F74014753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2CAB4D3-F615-41BF-8651-0FED0D90D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D74C4FE2-F20B-4224-A0CA-6F5CC834FD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716EB26-73FD-46A4-A8AA-E36E1FE90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C0687A8D-716C-43E3-9B07-6AB4A53A22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05220F9-974A-4362-8B03-8B1223B9B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63F12EF-F780-46B9-92A8-47FA1621C2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A213E0C0-14D0-4A1E-95AE-F68243519F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858B9309-FFD9-4A3B-86EB-B9897298BA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1D3135E5-1FDE-4AF0-970D-0B32AD51BF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8F70D1D2-6E0B-49AF-A538-E6B689A1DC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2B70E84-15EA-4C08-ACA0-20030CA62F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6E3C8A7-2196-4023-9249-24F9D700F5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DA86283-0784-4BA9-B30F-8EBF0DACF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DF4E4186-3A53-4F02-BBCF-65E55DC799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2E70C50-8E75-4144-8342-AE5CC38B1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5A07840A-A0CC-47B2-91A2-F014FAEEE86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9935F3-348E-4799-AF5C-4AE39FCFF537}" type="slidenum">
              <a:rPr lang="en-US" altLang="en-US"/>
              <a:pPr algn="ctr" eaLnBrk="1" hangingPunct="1"/>
              <a:t>37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E4342BBD-A29B-495D-927D-A2A309D440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9187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24BE9A5A-4A69-4BFA-AF77-397F3367AC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ED34FFA9-0508-43A7-A5D4-C2ED3F392A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91887-0E1B-4E54-BD79-EEEEDE469D4C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903BA67C-751E-43F1-BB1A-8F662C51DE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09D75C9A-4D82-499C-A1EE-60D3E718AD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480D1-7DAC-483C-B9D5-DA00CFCB21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440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493300FF-65F4-4DCD-B7E1-B301D456EF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67908-D57E-45A7-BC85-BBA09B7A6FC4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EDC6DFB3-CEF4-4DED-8100-265D080FC6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7629B245-4B85-4282-A763-014838FC52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79FEB-E423-4AE6-A4E5-620EBB4559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23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8A9F2719-BA30-4B0C-AC57-CF6E155B3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0EB9D-64C4-4193-A300-303A90C68109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4CA960DB-4814-4BAE-B1D0-1F9771F7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1A9EB9B8-2239-4882-BC7C-C1B477A428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0D976-0F80-4025-AE7B-6A3DA85B56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69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D442BEB9-ED76-45C8-8EB3-E27EEECBA3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03BCA-A896-406F-BA10-03A5706363D0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AB8491E2-42CE-43F3-B446-652ED6946F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C13168D3-09BB-4CD5-BCC1-8E8EFE49CA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798F17-35A5-471D-98F3-47D523DA8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2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38">
            <a:extLst>
              <a:ext uri="{FF2B5EF4-FFF2-40B4-BE49-F238E27FC236}">
                <a16:creationId xmlns:a16="http://schemas.microsoft.com/office/drawing/2014/main" id="{B22B1925-D4FD-4F38-8355-26B0EED08E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BA963-A4B4-4DE5-AA58-7584B3FDF84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8" name="Rectangle 1039">
            <a:extLst>
              <a:ext uri="{FF2B5EF4-FFF2-40B4-BE49-F238E27FC236}">
                <a16:creationId xmlns:a16="http://schemas.microsoft.com/office/drawing/2014/main" id="{5D07A10C-49B5-4206-9DE8-9A16CFE6EA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1040">
            <a:extLst>
              <a:ext uri="{FF2B5EF4-FFF2-40B4-BE49-F238E27FC236}">
                <a16:creationId xmlns:a16="http://schemas.microsoft.com/office/drawing/2014/main" id="{45D92846-64AD-4D62-B6A4-A1404EA7AA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2F910-F49B-4112-9560-A20029B62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37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38">
            <a:extLst>
              <a:ext uri="{FF2B5EF4-FFF2-40B4-BE49-F238E27FC236}">
                <a16:creationId xmlns:a16="http://schemas.microsoft.com/office/drawing/2014/main" id="{B60DB779-96B2-42EC-9259-3A20CA07B3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F2886-96F7-4D42-ABB6-948CCBEAEE1D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4" name="Rectangle 1039">
            <a:extLst>
              <a:ext uri="{FF2B5EF4-FFF2-40B4-BE49-F238E27FC236}">
                <a16:creationId xmlns:a16="http://schemas.microsoft.com/office/drawing/2014/main" id="{A2BAF413-A8EF-41E8-A537-9AF35647C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1040">
            <a:extLst>
              <a:ext uri="{FF2B5EF4-FFF2-40B4-BE49-F238E27FC236}">
                <a16:creationId xmlns:a16="http://schemas.microsoft.com/office/drawing/2014/main" id="{FE6F3819-CA79-4929-9547-144DBBD7AA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078594-BB63-498D-ADF0-4A6E8F187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796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8">
            <a:extLst>
              <a:ext uri="{FF2B5EF4-FFF2-40B4-BE49-F238E27FC236}">
                <a16:creationId xmlns:a16="http://schemas.microsoft.com/office/drawing/2014/main" id="{23070DBA-6CF3-466A-AE7E-A4A6DE2D35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4055D-8B85-4DBC-94A6-50B2040BE63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3" name="Rectangle 1039">
            <a:extLst>
              <a:ext uri="{FF2B5EF4-FFF2-40B4-BE49-F238E27FC236}">
                <a16:creationId xmlns:a16="http://schemas.microsoft.com/office/drawing/2014/main" id="{09F16DE7-94A0-4B12-821D-E4ACE39477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1040">
            <a:extLst>
              <a:ext uri="{FF2B5EF4-FFF2-40B4-BE49-F238E27FC236}">
                <a16:creationId xmlns:a16="http://schemas.microsoft.com/office/drawing/2014/main" id="{FE3E72B5-A85C-4428-A7CD-D019B6FE4F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33DCB8-E25D-409C-8135-40042E6917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38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C1274A87-5EEA-4111-9335-8D235ED8D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BF637-BCF0-4934-B813-F37F897DEDF7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A6D1AA8F-8A6D-4AF9-9D86-7E1ECC1D8E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128C8C7F-4A7F-452F-889E-F957B7F95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B5C10-13E5-4789-B81C-6ECF10266B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441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E6084F91-D88E-4CE8-A0DD-3093AEF73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FA0AF-CB3B-4E33-ADF4-13A946DBE321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B5F1D861-43E8-47EE-95FE-5D4545A0A4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1040">
            <a:extLst>
              <a:ext uri="{FF2B5EF4-FFF2-40B4-BE49-F238E27FC236}">
                <a16:creationId xmlns:a16="http://schemas.microsoft.com/office/drawing/2014/main" id="{69D41B0F-375C-4D6A-8240-DDA276C5C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39A9F-59C0-48C5-B239-28E9D5F27C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26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9928C748-F3B0-4C95-A611-0CE6A45682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123E0-CA23-4350-9CCC-0FA8C7290C55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A57DFDB8-B846-475D-83D2-13037F352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9F00C15F-F19E-4231-921D-996CA4FBB4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FADAEF-7A6A-49A7-A423-0F59ACFB4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88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>
            <a:extLst>
              <a:ext uri="{FF2B5EF4-FFF2-40B4-BE49-F238E27FC236}">
                <a16:creationId xmlns:a16="http://schemas.microsoft.com/office/drawing/2014/main" id="{99B7DDC3-9496-4DF8-A8EF-C2B650501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A7DAA-D8D8-4ED2-B96B-D91A0E1DFB03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039">
            <a:extLst>
              <a:ext uri="{FF2B5EF4-FFF2-40B4-BE49-F238E27FC236}">
                <a16:creationId xmlns:a16="http://schemas.microsoft.com/office/drawing/2014/main" id="{F504FF10-E947-466A-8C69-9C3A015B1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1040">
            <a:extLst>
              <a:ext uri="{FF2B5EF4-FFF2-40B4-BE49-F238E27FC236}">
                <a16:creationId xmlns:a16="http://schemas.microsoft.com/office/drawing/2014/main" id="{A310A531-A0F6-478B-A521-34AAAE3F09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12345-F73E-443C-9FC8-023077C826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025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7A54457-342B-4A94-B075-84F49B357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83753-506F-413D-A0B9-6C49ED6F1A0A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B8F2ECE-60CA-4DFF-AF79-A9C5C0EDEF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D96AB71-45AD-4A6E-B693-D6A091927A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783CD-37D1-4A7A-941F-6110C516A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63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9E433B4-898C-4785-8F0B-A792AFAD97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1037F-F21B-4E4F-9D12-6FBD21707DBE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AC8CDB3-82DB-4E85-B045-3A212075F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0C3BE4A-9A2A-47D4-BAF8-E2DAC9BE19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62E98-8F82-4B11-BFB9-5B904DF99D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582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BCBFD04-9239-4121-90C6-21A03961DC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3AD0A-E55A-4748-B2F3-75DD81A26371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EFA525E-88E7-4D6E-8F06-BB1AE10894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45CD6F2-6DA1-4A48-B73E-1763240789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6B9C3-0C04-4DF7-8D69-5D95D84EA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68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52F3D354-693E-4A56-8062-D6D04EE88F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6D27F-F934-430D-B3A7-7FDA3FC26DE9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B875E55-3B4B-4C9B-8357-A85C1F42AB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C511ECE-A238-4455-8AA9-E8D625455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BD23B-B939-4A46-85A5-B48D0F3164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349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C2EAF0B-AED7-441D-A514-E9367577D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D008F-7EA0-44C6-B54B-727FE8A45C78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7A6EFE3-6FEB-43CC-9D16-8B5098FE9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3876A412-135B-4A90-A1E0-D471F7F892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A26BAC-F195-4636-BFE4-6D66997E9A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864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3A81B32-5441-4F54-966D-D2AB584F8D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90622-BD08-4A01-95E7-D7FDB1A3FF13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1813C79-D4EE-459F-B649-6581A0AD24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AD9459E-F22B-44FB-8F1D-B61325D07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F2A9EA-8463-4F08-968A-09B8D1AD57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188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E3D6D506-3B53-4260-8A86-EF84461E3B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8171-61E8-4760-A980-8C44DB1B7F71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CA24669-70F5-4D64-8DE3-6BAECE2538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1A5FC22-11C4-4C51-BB35-770A96C6F2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F4A804-F258-4F5B-83AD-986CCC19C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862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DABA708-9213-42D0-977F-70E7744A2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BE4B5-744E-4EC6-8DA3-FF44610EA50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1471A2B5-2315-47D5-8C51-8CB781B03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B183C9A-44BD-40F2-B0EC-72E2BCA654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60DF0F-1FB6-45E7-84B3-BDFB7B21D7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447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0D22662-DD9A-48DF-9284-865FAE756D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FB32D-5E0C-4095-B9B9-6C44966E71AA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BF453AE4-0E3E-4339-94F3-C6FE4A0419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B5C0ACAF-257F-4F79-B0F3-2EB2E6895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9EBF5-1451-449C-A851-A1CB1AFBFA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14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6CE755A-5CEE-4BBB-BFDA-38701019AF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3E2F-D4E8-450A-AB10-2B63B5F0DD2A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DF96C131-FFE4-4D93-9277-94FD3B0ED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0858508-C477-4783-AFCF-2F83340184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84BF5-465C-4DD2-9B17-2E79AF662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428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79FF002-247F-40DA-AF6E-5A419CF53D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02797-66E1-466B-8ADD-9430060E6DFD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77F1106-35E0-4612-94BA-A835B3578A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DD65D1A-60B7-46C6-A48F-021D99832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CB25B-2D1A-48E5-8997-22FDCE34AD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681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B9CDA4E-9265-4A76-ACC7-885366E257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7F8D4-5E7F-4430-AFF7-55111D825C29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DE6DADB-AB70-451B-9181-68205A93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B5562CC-149B-4CA9-8295-44D90CA843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50EBE5-25B1-4E2A-8841-2F466412BE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155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98245C3D-DCCD-4715-ACD2-CE86B62A13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462D1-9FF6-4D4A-A35A-66E1E89F0F73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C112CCF-0838-40F0-92C5-C93D6D0D99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9B31B2E-A7F1-4965-A75B-91DAF6046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543B12-345C-4BA9-AAEA-B617B1BCAC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1392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E5CD1FB-0A7B-4E04-8DE4-D58D23A435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4710C-274F-41B0-A292-A3BE4278D9BC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8DE64D51-E915-47B6-B69E-0640EC3DE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A44EC70-0242-4EC9-9C10-1DDB4CF9D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4B0415-B88A-497B-842C-A49B1ADC2B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5380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2E368C50-4BC4-489C-8913-6D1F09CAA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19C1D-74D0-4964-8565-775CBF79D525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E040669-E39C-4A58-906E-A42144378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F9649B9-1E76-40A7-80C3-F3E1B36B8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9936C-660A-476E-9397-96C8A09A8E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9912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F8CFF2C-C479-4B60-82E2-C2F6A0C597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AABE6-E896-44B3-AE10-9CAE4ED38CA9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EAF6397-8022-4128-9652-16BC54BDEE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87F465C0-61A9-4629-ADB6-CB8271A49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573287-10A5-4FED-9BD8-506266BCC8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862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0E7A9F5B-10A7-4A69-8518-E2B4E13E4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AC726-6F5E-43C7-936E-660AA0FA763F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E1A5848-0B65-4760-8A46-472839343F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1AA7D23E-62F6-48B6-99F4-EF82742F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D1D66-E289-45CF-9027-81C5558C3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13144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638A56DB-C50F-42F3-955A-E3F2241DE4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44020-8409-48FA-A2F9-217CC32F9B3F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13FEFB4B-3B2F-466F-BE59-53B4081D0C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5557C11-5105-4EBB-9709-D6A10CD10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C14CCE-1D1C-4ACA-AEC4-B470A295C0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795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320C42AA-B938-45A9-BF7E-D8125D5131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352C3-14BE-47BA-90C6-FC2CA4689BC4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B75BF19-644B-4F4C-B962-584DD03B86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49EA9F9-3382-4A2D-9783-A9F20319A3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6F84C8-4597-4C57-9546-77145C9F8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7905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D3A15B3-52EB-4CB9-98E3-4018F60EB1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EF396-61F0-412C-BB9F-14E03FD02CB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DB16595-DEF9-4710-86C4-474096DF3E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1C3D438-A4DD-4AAB-8EB6-8C37FCC236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D9946-E561-469D-94D5-BD722D4EFF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194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12910CB-00C4-4778-8371-494409B3E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2ADE7-CEE1-4C13-AC13-BD6EC9C2B5BB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90816BA-5EA0-4D9C-9003-69F733039B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56E220E7-3601-44BB-A680-545C4293F9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3212EC-953A-4171-B2C7-24F162C28A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688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5475" y="617538"/>
            <a:ext cx="1968500" cy="5478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617538"/>
            <a:ext cx="5756275" cy="5478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3C0193B-56E8-47C1-B975-AF0B1CD542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4D4DE-72E7-4E0E-9150-4161F71D7BD3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57B2D67-3DED-4C8D-9957-157A323302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E41FA7E-CAD3-4955-9C1C-1774CE97B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CD3D81-6000-449C-8529-ACF56E3C93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3985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21B113-9C5D-447E-B97F-9F328097E4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D1F9F-5EC6-4DA4-BA62-90D3809B8CC8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AD161-9345-4309-93F7-3781363790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38408-0A06-49BD-B553-73CED0F98A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19EDBD-4336-461A-BD7B-B3BA662A39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0550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7518A7-8354-4F64-8733-E75C09FB63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E8898-0CFA-4519-91C3-0FA80B487F3B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32481C-8550-4E49-8081-326C91AF2E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12CA71-9D40-401C-9708-57BD03AAF6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8F028B-B2F1-4A63-B6EB-8DA0013F60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388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0BC491-AC7A-41A4-A4AD-18626EEDED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7A063-34D8-4131-9C12-8BEDFBC0E93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51823F-4CAB-4D6A-950F-FE01231F0D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FAE460-3638-48A7-A3C0-DC966CFC9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C4EF10-BBB9-4ECC-936A-6C11651262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49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A481AA-DE05-4EB8-9174-C69124F644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82211-654A-4063-9B5E-DB90FF433FF7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C4AC45-F8BB-4E2D-9958-9715FC4613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7A67E-31C4-43F1-8D09-6D992F8A7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7959DD-4837-4E90-8F69-E2F7569279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670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74851B9-5C97-4AD9-8E78-CD3ED5D7D1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E22F-ABEF-4E5D-A7F4-8B398D9D6E09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BCE3E37-274A-40E1-992A-D8D73D06A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B125D0-1EE0-4E69-8BFB-F00A3D30E6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44C152-3B42-4431-AE76-3CF961BA5D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04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622190-2BB7-4C50-93CD-230A1E4DA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80AFF-C57B-4937-A93C-27276BEB796B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09942A-6A96-43D1-815F-B4D9216A1B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B4DA64-3F61-48BD-9FAB-28A334CA65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BF85F7-847E-4649-957E-5A3951EF63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3096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B7AA60E-86CF-4F15-B103-5F73321C77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6BF54-A301-4848-9DC7-1A22CD31D39A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6134302-F1BB-4001-B3DB-F576D42A72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ED58A42-6F10-477A-B62A-EF51D326D6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F4D2A-DF05-4C82-85F0-875BF2200A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8527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91F4A9-1807-4B93-AAE7-4663E9FD1D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96FFC-E435-476B-B7F1-CFACBD124D4C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AFDB16-110C-4A0D-BAC3-057B0ADA1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AA3878-350C-4E0A-BD65-068D4D620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16490-DD6A-4948-9165-BE2BB44D7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209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9E568E-825D-4179-8D9D-882625F918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AAD02-A087-42F2-9D14-13A4324AABD8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30825C-8A56-43FF-AC0F-35308FBD7E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1E8303-C682-448D-A17B-5EDD63DC4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2FEF1-9480-4BA0-9A5E-ADCC9F5C0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9553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4242BE-766B-4AFE-A67A-AC1C12D7F3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17DB0-0EEE-496C-BC12-F5416B440AE7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D9F15C-0E72-406F-94C0-77722F5E2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51C6CF-9FF8-46D4-9691-6255F7D810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61C12-A457-4FDD-ACFF-D115BEA27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0632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17FD74-07F0-4CB0-ADEF-271C95E18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ACAB7-C112-4C49-AC76-0FC8AD3D68C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BE3C10-C611-41C9-8D77-4019C440B1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44AC39-58F8-440A-9F2D-B5DFDEE2D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B5228-B40C-4E8B-98DA-8569F571F3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7769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3F47022-E49C-41D7-9627-2F51F018EC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0BE30-B5CB-4CE8-87E1-56DA5385CD57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9DB885-EA5E-4C15-8BF3-B8DD04FFDB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D704E0-A3C6-4128-83BD-B0C8E3A44A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34569-62D8-444F-AD34-523787A27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153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C7EB197-1292-46E1-9B6B-DF9B4DDCC9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0B19-0638-484A-89CF-F5067B17EC81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B813DC9-960E-4137-9574-06025D62E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047A229-9647-4750-B8C7-AF77DCE354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0E499-75E3-43E8-95FF-D28ED0E40A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8162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4C5ED1D-0D88-4460-A0C1-64490743EE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FB977-CA9E-4642-BD22-875752B00896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B105E5F-6A9F-4AE2-B81F-0A5047189B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9EB5969-9358-457C-B595-0A3A6A6D7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817AB-31D1-4974-8141-D0F296709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446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6FBFC8-BC15-46E5-929F-0813224BC1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5E7C1-B0E9-429A-BFC6-6982756BA073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593D28-17DC-4870-A9E9-6067F10B59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50519-2F17-44AC-AAA7-5B1F4FE4F4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C26BA1-98DA-449C-AA28-A42600FEB9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9760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68C371-79D2-4150-81E3-1CB52EA235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76A00-9944-46A6-84ED-43A90CFB400E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0F00FB-3F81-4E4A-8817-528EEA23EC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8E1D3D-B522-424E-97E4-B89F91E5FD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7A3EF-5BE6-426D-BB64-6B49F1F6D8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59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7598AFA4-2651-443C-B9F3-F8EEA4D22363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032" name="Group 1027">
              <a:extLst>
                <a:ext uri="{FF2B5EF4-FFF2-40B4-BE49-F238E27FC236}">
                  <a16:creationId xmlns:a16="http://schemas.microsoft.com/office/drawing/2014/main" id="{CFDA1FD3-1076-46BC-8D41-7FA41A78FE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39" name="Rectangle 1028">
                <a:extLst>
                  <a:ext uri="{FF2B5EF4-FFF2-40B4-BE49-F238E27FC236}">
                    <a16:creationId xmlns:a16="http://schemas.microsoft.com/office/drawing/2014/main" id="{B3ED5106-57F2-44F0-A69F-27B040760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40" name="Rectangle 1029">
                <a:extLst>
                  <a:ext uri="{FF2B5EF4-FFF2-40B4-BE49-F238E27FC236}">
                    <a16:creationId xmlns:a16="http://schemas.microsoft.com/office/drawing/2014/main" id="{5FAB1B09-5F7F-40B7-9A69-8A8094BCA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grpSp>
          <p:nvGrpSpPr>
            <p:cNvPr id="1033" name="Group 1030">
              <a:extLst>
                <a:ext uri="{FF2B5EF4-FFF2-40B4-BE49-F238E27FC236}">
                  <a16:creationId xmlns:a16="http://schemas.microsoft.com/office/drawing/2014/main" id="{9B007D3A-BC0E-435E-8D70-A09D07AF9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37" name="Rectangle 1031">
                <a:extLst>
                  <a:ext uri="{FF2B5EF4-FFF2-40B4-BE49-F238E27FC236}">
                    <a16:creationId xmlns:a16="http://schemas.microsoft.com/office/drawing/2014/main" id="{4CBB307F-D010-4E23-80E4-1996ABE97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  <p:sp>
            <p:nvSpPr>
              <p:cNvPr id="1038" name="Rectangle 1032">
                <a:extLst>
                  <a:ext uri="{FF2B5EF4-FFF2-40B4-BE49-F238E27FC236}">
                    <a16:creationId xmlns:a16="http://schemas.microsoft.com/office/drawing/2014/main" id="{F968385A-1EC1-4201-ADA9-57FED0B21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/>
              </a:p>
            </p:txBody>
          </p:sp>
        </p:grp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DD8DE869-34E0-4B58-875E-AB1D936FC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B69D2422-2C69-4735-A88A-57092BAF4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DB141624-211D-4F01-B7B3-5D287FDBD1E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</p:grpSp>
      <p:sp>
        <p:nvSpPr>
          <p:cNvPr id="1027" name="Rectangle 9">
            <a:extLst>
              <a:ext uri="{FF2B5EF4-FFF2-40B4-BE49-F238E27FC236}">
                <a16:creationId xmlns:a16="http://schemas.microsoft.com/office/drawing/2014/main" id="{CBE647C6-4B5B-4B78-AD37-0D9C9D67E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C68906BE-B6A7-4AE5-88BC-5974648B5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Rectangle 1038">
            <a:extLst>
              <a:ext uri="{FF2B5EF4-FFF2-40B4-BE49-F238E27FC236}">
                <a16:creationId xmlns:a16="http://schemas.microsoft.com/office/drawing/2014/main" id="{09DF7A36-0A03-4006-BE9A-E3A968143F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26039D7-4939-4D34-94AE-00DFE63D1884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25" name="Rectangle 1039">
            <a:extLst>
              <a:ext uri="{FF2B5EF4-FFF2-40B4-BE49-F238E27FC236}">
                <a16:creationId xmlns:a16="http://schemas.microsoft.com/office/drawing/2014/main" id="{A2653656-FB1E-432E-86DB-CCC3F76ACF2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6" name="Rectangle 1040">
            <a:extLst>
              <a:ext uri="{FF2B5EF4-FFF2-40B4-BE49-F238E27FC236}">
                <a16:creationId xmlns:a16="http://schemas.microsoft.com/office/drawing/2014/main" id="{D8E0E906-E4F4-45C7-8905-5BFD2883574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2"/>
                </a:solidFill>
              </a:defRPr>
            </a:lvl1pPr>
          </a:lstStyle>
          <a:p>
            <a:fld id="{97BA1601-7312-4327-BC39-E7B99C87FA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314A2A2-E159-4589-9126-B53259758A9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0CDF48F-BDB1-4DD8-9411-128A9EE85BA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26FA80F-8B5A-479C-84E4-4E546E31C1D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21D6108-4612-48C7-8422-1D99389B23C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D8D08752-5957-4882-8709-D1C03E3C3FD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03FE1A6-F10D-4AF1-AA70-87B4CBE858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3F9ADDBA-B6D4-4184-A160-06C1BBFBD2F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331C0906-F38D-4F4E-AC5E-F56BEEAAF3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22F71E02-76C9-4B3B-9175-60AEC9437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C87BD337-0799-43CA-80C5-5FBCE9A34B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399F5E4F-5E26-4E50-93CE-4B93DDB84572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C4121846-BE07-4B19-89A3-2933D3FE44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F2BBE486-6521-4CE5-B703-EDE8F83742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45B04A62-4CF5-4BE5-8E33-8E840D07DEF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01ABDB2-A87D-4993-B21D-E1EE70FCDC8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4B57730-8E41-4460-82A8-BCDAC295A6D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EB221EF-9EA9-4755-A975-D350166FB99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1BA2AD5-841C-4896-B921-EC186ED461FA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AE554EC-4CC0-4E96-9C43-86773F58594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EEBA34D-2BD3-4E62-9C08-C984E7D7FD92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C5C3D6A5-FF0E-4766-8F35-BD4B7C2E226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BF6BD0CA-2CA0-48D3-A57B-F60F59FC0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ADFD619-1DF2-4BB9-A55A-657CE68CF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74999C90-00BF-4D10-8C46-96959E98C6A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4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fld id="{3659FFE8-7ADA-41AE-8B94-57BCEFACEA27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6894DC85-4988-4840-8E36-B57CEAA2DD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0" y="6629400"/>
            <a:ext cx="381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C0C0C0"/>
                </a:solidFill>
              </a:defRPr>
            </a:lvl1pPr>
          </a:lstStyle>
          <a:p>
            <a:pPr>
              <a:defRPr/>
            </a:pPr>
            <a:r>
              <a:rPr lang="en-US"/>
              <a:t>                                           http://nm.MathForCollege.com</a:t>
            </a:r>
          </a:p>
        </p:txBody>
      </p:sp>
      <p:sp>
        <p:nvSpPr>
          <p:cNvPr id="171021" name="Rectangle 13">
            <a:extLst>
              <a:ext uri="{FF2B5EF4-FFF2-40B4-BE49-F238E27FC236}">
                <a16:creationId xmlns:a16="http://schemas.microsoft.com/office/drawing/2014/main" id="{85B3BC61-126B-40BE-B18C-ED099829E5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68D78BE1-0369-4F79-A1BE-22E4ADDBCE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9FEFF"/>
            </a:gs>
            <a:gs pos="100000">
              <a:srgbClr val="E9F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6E5FD79-8DD3-4057-9AED-1DA8A11B2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B03F24C-7F28-4EBC-88FE-508628BB37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07908" name="Rectangle 4">
            <a:extLst>
              <a:ext uri="{FF2B5EF4-FFF2-40B4-BE49-F238E27FC236}">
                <a16:creationId xmlns:a16="http://schemas.microsoft.com/office/drawing/2014/main" id="{AC42CEC9-15C4-4D26-BED6-0DA5CF27252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C8523EF9-1E2B-4A72-A9F6-20274A6CB878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07909" name="Rectangle 5">
            <a:extLst>
              <a:ext uri="{FF2B5EF4-FFF2-40B4-BE49-F238E27FC236}">
                <a16:creationId xmlns:a16="http://schemas.microsoft.com/office/drawing/2014/main" id="{0151D249-1A40-4EC3-B672-E9BFDAEE6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320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07910" name="Rectangle 6">
            <a:extLst>
              <a:ext uri="{FF2B5EF4-FFF2-40B4-BE49-F238E27FC236}">
                <a16:creationId xmlns:a16="http://schemas.microsoft.com/office/drawing/2014/main" id="{97F9A1FD-BE73-4CE8-9712-0B830CBE1C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FC188645-E0CF-4717-B40F-49038CBC3FE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3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9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0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hyperlink" Target="https://www.youtube.com/watch?v=BT2u6tElVW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3.xml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video" Target="file:///I:\public-html\class\EML3041\Assembly_procedure2_256.wmv" TargetMode="External"/><Relationship Id="rId1" Type="http://schemas.openxmlformats.org/officeDocument/2006/relationships/tags" Target="../tags/tag15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9.xml"/><Relationship Id="rId6" Type="http://schemas.openxmlformats.org/officeDocument/2006/relationships/image" Target="../media/image25.png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20.xml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2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image" Target="../media/image43.png"/><Relationship Id="rId9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2.xml"/><Relationship Id="rId5" Type="http://schemas.openxmlformats.org/officeDocument/2006/relationships/image" Target="../media/image48.pn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3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4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5.xml"/><Relationship Id="rId6" Type="http://schemas.openxmlformats.org/officeDocument/2006/relationships/image" Target="../media/image49.png"/><Relationship Id="rId5" Type="http://schemas.openxmlformats.org/officeDocument/2006/relationships/hyperlink" Target="http://numericalmethods.eng.usf.edu/" TargetMode="Externa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6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7.xml"/><Relationship Id="rId4" Type="http://schemas.openxmlformats.org/officeDocument/2006/relationships/hyperlink" Target="http://numericalmethods.eng.usf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AA53B-3F6E-44C6-907C-F6D354ED6C0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D7A44B-EB06-41F2-A69B-B933D395B744}" type="datetime1">
              <a:rPr lang="en-US"/>
              <a:pPr>
                <a:defRPr/>
              </a:pPr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FC3D6-1F18-402D-8D40-0EABB0F8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50DBA1E2-A502-40E6-98D6-937E020E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9833CF-8BF0-4D95-9EA4-75DAD6E50C7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6149" name="Rectangle 2">
            <a:extLst>
              <a:ext uri="{FF2B5EF4-FFF2-40B4-BE49-F238E27FC236}">
                <a16:creationId xmlns:a16="http://schemas.microsoft.com/office/drawing/2014/main" id="{A3167FF0-906C-4AF2-92D9-4B828D61EA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6858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sz="4000"/>
              <a:t>Computational Methods</a:t>
            </a:r>
          </a:p>
        </p:txBody>
      </p:sp>
      <p:sp>
        <p:nvSpPr>
          <p:cNvPr id="6150" name="Rectangle 3">
            <a:extLst>
              <a:ext uri="{FF2B5EF4-FFF2-40B4-BE49-F238E27FC236}">
                <a16:creationId xmlns:a16="http://schemas.microsoft.com/office/drawing/2014/main" id="{48E42FA2-2F11-4EE5-8C3E-32782DB07E8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352800"/>
            <a:ext cx="65532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http://nm.MathForCollege.com</a:t>
            </a:r>
            <a:endParaRPr lang="en-US" altLang="en-US" sz="2800">
              <a:solidFill>
                <a:srgbClr val="808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Transforming Numerical Methods Education for STEM Undergraduates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7D00CC67-61D8-4EC3-925B-AD1A5D1B3056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152400" y="152400"/>
            <a:ext cx="7010400" cy="5257800"/>
          </a:xfrm>
        </p:spPr>
        <p:txBody>
          <a:bodyPr/>
          <a:lstStyle/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EML3041: Computational Methods.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name is Dr. Kaw.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Have you gotten your textbooks and TI30Xa calculator!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Introduce yourself to the person on your left and right.  Say one thing (nothing personal) about yourself to them.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home, go thru all the CANVAS modules. 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is well that ends well; well-begun is half-done.</a:t>
            </a:r>
          </a:p>
          <a:p>
            <a:r>
              <a:rPr lang="en-US" alt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cell phones, laptops or other distractions. Daydreamers and sleepers will not be disturbed.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002C7-BB9A-48D5-9873-977C8FEB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46FCF9EF-695C-4674-A4E9-DD46123E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2A9589-5DFF-4713-B6FD-0ABDB613F5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pic>
        <p:nvPicPr>
          <p:cNvPr id="8197" name="Picture 1">
            <a:extLst>
              <a:ext uri="{FF2B5EF4-FFF2-40B4-BE49-F238E27FC236}">
                <a16:creationId xmlns:a16="http://schemas.microsoft.com/office/drawing/2014/main" id="{324CE312-75A0-4D16-8E3F-DADF37480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13" y="2362200"/>
            <a:ext cx="190658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7C9F533-47B2-43B7-BE6A-441BD3E7C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pic>
        <p:nvPicPr>
          <p:cNvPr id="10243" name="Picture 7">
            <a:extLst>
              <a:ext uri="{FF2B5EF4-FFF2-40B4-BE49-F238E27FC236}">
                <a16:creationId xmlns:a16="http://schemas.microsoft.com/office/drawing/2014/main" id="{D9F7C766-398D-460D-9B7E-1481FCCD8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4114800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823393C-CBAC-4499-B3BD-45975453B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84407BB-4296-4FAD-9637-2E6E1C5E5C5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371600"/>
          </a:xfrm>
        </p:spPr>
        <p:txBody>
          <a:bodyPr/>
          <a:lstStyle/>
          <a:p>
            <a:r>
              <a:rPr lang="en-US" altLang="en-US" sz="2800"/>
              <a:t>To solve problems that cannot be solved exactly</a:t>
            </a:r>
          </a:p>
          <a:p>
            <a:pPr>
              <a:buFontTx/>
              <a:buNone/>
            </a:pPr>
            <a:endParaRPr lang="en-US" alt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A407E4F5-E9D6-47CD-9A5F-C42329100DC7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2292" name="Object 6">
                <a:extLst>
                  <a:ext uri="{FF2B5EF4-FFF2-40B4-BE49-F238E27FC236}">
                    <a16:creationId xmlns:a16="http://schemas.microsoft.com/office/drawing/2014/main" id="{A407E4F5-E9D6-47CD-9A5F-C42329100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57200" y="2895600"/>
                <a:ext cx="4038600" cy="221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3" name="Picture 7" descr="http://ci.columbia.edu/ci/premba_test/c0331/images/s6/3991016085.gif">
            <a:extLst>
              <a:ext uri="{FF2B5EF4-FFF2-40B4-BE49-F238E27FC236}">
                <a16:creationId xmlns:a16="http://schemas.microsoft.com/office/drawing/2014/main" id="{0B610CE2-3845-46BC-B396-388846212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63888"/>
            <a:ext cx="4398963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6C836B-F98D-4333-9A67-13A2C1E8C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Numerical Methods?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0400065-ACE5-4027-95C3-27AE00B3CE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153400" cy="990600"/>
          </a:xfrm>
        </p:spPr>
        <p:txBody>
          <a:bodyPr/>
          <a:lstStyle/>
          <a:p>
            <a:r>
              <a:rPr lang="en-US" altLang="en-US" sz="2800"/>
              <a:t>To solve problems that are intractable to solve exactly!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14340" name="Picture 6" descr="Image result for truss wooden">
            <a:extLst>
              <a:ext uri="{FF2B5EF4-FFF2-40B4-BE49-F238E27FC236}">
                <a16:creationId xmlns:a16="http://schemas.microsoft.com/office/drawing/2014/main" id="{96659713-7E48-46FB-8179-1E1351A4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51113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757D05-DB2B-4978-BFB2-0E50FBD5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C8A43C15-3A35-401B-BDB1-6E3BEB09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805533-C6D3-464B-9D7D-7246F1F560C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36931369-8E50-4652-8F84-7CE672C621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934200" cy="4953000"/>
          </a:xfrm>
        </p:spPr>
        <p:txBody>
          <a:bodyPr/>
          <a:lstStyle/>
          <a:p>
            <a:pPr eaLnBrk="1" hangingPunct="1"/>
            <a:r>
              <a:rPr lang="en-US" altLang="en-US" sz="4000"/>
              <a:t>Steps in Solving an</a:t>
            </a:r>
            <a:br>
              <a:rPr lang="en-US" altLang="en-US" sz="4000"/>
            </a:br>
            <a:r>
              <a:rPr lang="en-US" altLang="en-US" sz="4000"/>
              <a:t>Engineering Problem</a:t>
            </a:r>
            <a:br>
              <a:rPr lang="en-US" altLang="en-US" sz="4000"/>
            </a:br>
            <a:br>
              <a:rPr lang="en-US" altLang="en-US" sz="4000"/>
            </a:br>
            <a:br>
              <a:rPr lang="en-US" altLang="en-US" sz="4000"/>
            </a:br>
            <a:r>
              <a:rPr lang="en-US" altLang="en-US" sz="32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5B0A2ED-EA47-478E-A064-CF363792C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47B1640D-78AA-4437-B289-2EA77C7B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285CC3-87AE-45D4-A042-B4C0B947CAE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F4D0A8BA-BB9A-4532-8A2C-12234B852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How do we solve an engineering problem?</a:t>
            </a:r>
          </a:p>
        </p:txBody>
      </p:sp>
      <p:grpSp>
        <p:nvGrpSpPr>
          <p:cNvPr id="18437" name="Group 18">
            <a:extLst>
              <a:ext uri="{FF2B5EF4-FFF2-40B4-BE49-F238E27FC236}">
                <a16:creationId xmlns:a16="http://schemas.microsoft.com/office/drawing/2014/main" id="{EBB98C74-47DE-4EBF-98FF-57C828EAC3EA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828800"/>
            <a:ext cx="6477000" cy="4240213"/>
            <a:chOff x="2208" y="1344"/>
            <a:chExt cx="1200" cy="2592"/>
          </a:xfrm>
        </p:grpSpPr>
        <p:grpSp>
          <p:nvGrpSpPr>
            <p:cNvPr id="18438" name="Group 8">
              <a:extLst>
                <a:ext uri="{FF2B5EF4-FFF2-40B4-BE49-F238E27FC236}">
                  <a16:creationId xmlns:a16="http://schemas.microsoft.com/office/drawing/2014/main" id="{0F82C6D1-D1E4-4A08-8065-30930919E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344"/>
              <a:ext cx="1200" cy="432"/>
              <a:chOff x="2208" y="1344"/>
              <a:chExt cx="1200" cy="432"/>
            </a:xfrm>
          </p:grpSpPr>
          <p:sp>
            <p:nvSpPr>
              <p:cNvPr id="18448" name="AutoShape 5">
                <a:extLst>
                  <a:ext uri="{FF2B5EF4-FFF2-40B4-BE49-F238E27FC236}">
                    <a16:creationId xmlns:a16="http://schemas.microsoft.com/office/drawing/2014/main" id="{18DBA5C6-2B2C-4F8E-909A-A9DA40F53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344"/>
                <a:ext cx="1200" cy="432"/>
              </a:xfrm>
              <a:prstGeom prst="flowChartAlternateProcess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18449" name="Text Box 7">
                <a:extLst>
                  <a:ext uri="{FF2B5EF4-FFF2-40B4-BE49-F238E27FC236}">
                    <a16:creationId xmlns:a16="http://schemas.microsoft.com/office/drawing/2014/main" id="{63E6D9A4-C3C1-4862-B93C-6565DBBDD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1392"/>
                <a:ext cx="1104" cy="3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>
                    <a:latin typeface="Tahoma" panose="020B0604030504040204" pitchFamily="34" charset="0"/>
                  </a:rPr>
                  <a:t>Problem Description</a:t>
                </a:r>
              </a:p>
            </p:txBody>
          </p:sp>
        </p:grpSp>
        <p:sp>
          <p:nvSpPr>
            <p:cNvPr id="18439" name="Line 9">
              <a:extLst>
                <a:ext uri="{FF2B5EF4-FFF2-40B4-BE49-F238E27FC236}">
                  <a16:creationId xmlns:a16="http://schemas.microsoft.com/office/drawing/2014/main" id="{A37A00E9-5FD3-4852-9965-1316CCA00A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7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40" name="AutoShape 10">
              <a:extLst>
                <a:ext uri="{FF2B5EF4-FFF2-40B4-BE49-F238E27FC236}">
                  <a16:creationId xmlns:a16="http://schemas.microsoft.com/office/drawing/2014/main" id="{1469A7CC-ABE3-45C4-A976-CD3DB4713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06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1" name="Text Box 11">
              <a:extLst>
                <a:ext uri="{FF2B5EF4-FFF2-40B4-BE49-F238E27FC236}">
                  <a16:creationId xmlns:a16="http://schemas.microsoft.com/office/drawing/2014/main" id="{34210EE5-8AA2-4F64-9353-6DC41E4CD8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064"/>
              <a:ext cx="115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Mathematical Model</a:t>
              </a:r>
            </a:p>
          </p:txBody>
        </p:sp>
        <p:sp>
          <p:nvSpPr>
            <p:cNvPr id="18442" name="AutoShape 12">
              <a:extLst>
                <a:ext uri="{FF2B5EF4-FFF2-40B4-BE49-F238E27FC236}">
                  <a16:creationId xmlns:a16="http://schemas.microsoft.com/office/drawing/2014/main" id="{EBA1D7F5-BBF1-49CE-BBE7-2FDDEFB9F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78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3" name="Text Box 13">
              <a:extLst>
                <a:ext uri="{FF2B5EF4-FFF2-40B4-BE49-F238E27FC236}">
                  <a16:creationId xmlns:a16="http://schemas.microsoft.com/office/drawing/2014/main" id="{09798F57-18FB-42D1-8489-7521A4504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832"/>
              <a:ext cx="115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Solution of Mathematical Model</a:t>
              </a:r>
            </a:p>
          </p:txBody>
        </p:sp>
        <p:sp>
          <p:nvSpPr>
            <p:cNvPr id="18444" name="AutoShape 14">
              <a:extLst>
                <a:ext uri="{FF2B5EF4-FFF2-40B4-BE49-F238E27FC236}">
                  <a16:creationId xmlns:a16="http://schemas.microsoft.com/office/drawing/2014/main" id="{6C3C8402-CB2D-446F-9F3A-5428856D4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504"/>
              <a:ext cx="1200" cy="43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18445" name="Text Box 15">
              <a:extLst>
                <a:ext uri="{FF2B5EF4-FFF2-40B4-BE49-F238E27FC236}">
                  <a16:creationId xmlns:a16="http://schemas.microsoft.com/office/drawing/2014/main" id="{A1DD49B8-B8CA-42D4-8FE2-DDE10B4DBE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3552"/>
              <a:ext cx="1104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Using the Solution</a:t>
              </a:r>
            </a:p>
          </p:txBody>
        </p:sp>
        <p:sp>
          <p:nvSpPr>
            <p:cNvPr id="18446" name="Line 16">
              <a:extLst>
                <a:ext uri="{FF2B5EF4-FFF2-40B4-BE49-F238E27FC236}">
                  <a16:creationId xmlns:a16="http://schemas.microsoft.com/office/drawing/2014/main" id="{84BF2330-5401-4704-A271-33A7F807F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9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47" name="Line 17">
              <a:extLst>
                <a:ext uri="{FF2B5EF4-FFF2-40B4-BE49-F238E27FC236}">
                  <a16:creationId xmlns:a16="http://schemas.microsoft.com/office/drawing/2014/main" id="{57275305-BCD1-4B3C-BE1F-F3B979153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06FA45-3D6E-4BD7-BD0C-CCAC2F2A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6594316B-A48D-4112-BB55-D041731F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AA28D9-0928-4227-97DB-EB90C8F9241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10754FB4-5C8D-4DF7-B49C-1CF923EFE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564438" cy="838200"/>
          </a:xfrm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tx1"/>
                </a:solidFill>
              </a:rPr>
              <a:t>Example of Solving an Engineering Problem</a:t>
            </a:r>
          </a:p>
        </p:txBody>
      </p:sp>
      <p:pic>
        <p:nvPicPr>
          <p:cNvPr id="20485" name="Picture 7" descr="Image result for lions bridge st augustine">
            <a:extLst>
              <a:ext uri="{FF2B5EF4-FFF2-40B4-BE49-F238E27FC236}">
                <a16:creationId xmlns:a16="http://schemas.microsoft.com/office/drawing/2014/main" id="{B5900508-DE57-4D6C-8C04-79C532305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2788"/>
            <a:ext cx="6488113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2A7ECF5-D411-4A2E-BDDA-0AEE8672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49006956-FB70-4B89-9C17-7CFE5AC8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4F528F-1383-4973-8F42-D6A4D896F20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10C944B9-1A87-484F-BA41-4AFE8FDBD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6705600" cy="1143000"/>
          </a:xfrm>
        </p:spPr>
        <p:txBody>
          <a:bodyPr/>
          <a:lstStyle/>
          <a:p>
            <a:pPr eaLnBrk="1" hangingPunct="1"/>
            <a:r>
              <a:rPr lang="en-US" altLang="en-US"/>
              <a:t>Bascule Bridge THG</a:t>
            </a:r>
          </a:p>
        </p:txBody>
      </p:sp>
      <p:pic>
        <p:nvPicPr>
          <p:cNvPr id="22533" name="Picture 3" descr="hills18">
            <a:extLst>
              <a:ext uri="{FF2B5EF4-FFF2-40B4-BE49-F238E27FC236}">
                <a16:creationId xmlns:a16="http://schemas.microsoft.com/office/drawing/2014/main" id="{AB64B8AE-68FA-419C-B179-BCEC60730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1250" b="15625"/>
          <a:stretch>
            <a:fillRect/>
          </a:stretch>
        </p:blipFill>
        <p:spPr bwMode="auto">
          <a:xfrm>
            <a:off x="228600" y="1524000"/>
            <a:ext cx="845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Line 4">
            <a:extLst>
              <a:ext uri="{FF2B5EF4-FFF2-40B4-BE49-F238E27FC236}">
                <a16:creationId xmlns:a16="http://schemas.microsoft.com/office/drawing/2014/main" id="{B2CD3EE3-571D-4015-9694-A532F57D57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13335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570B58A-1E0E-4ADE-A58C-FCA23063A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4579" name="Slide Number Placeholder 4">
            <a:extLst>
              <a:ext uri="{FF2B5EF4-FFF2-40B4-BE49-F238E27FC236}">
                <a16:creationId xmlns:a16="http://schemas.microsoft.com/office/drawing/2014/main" id="{7891C01A-45BA-444C-B60F-11058DD5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B6A254-63EF-430E-948A-70FF7E3C14A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pic>
        <p:nvPicPr>
          <p:cNvPr id="24580" name="Picture 2" descr="hills17bw">
            <a:extLst>
              <a:ext uri="{FF2B5EF4-FFF2-40B4-BE49-F238E27FC236}">
                <a16:creationId xmlns:a16="http://schemas.microsoft.com/office/drawing/2014/main" id="{1B38DC5C-3F65-4EC9-8E10-71EBDEE2B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b="11708"/>
          <a:stretch>
            <a:fillRect/>
          </a:stretch>
        </p:blipFill>
        <p:spPr bwMode="auto">
          <a:xfrm>
            <a:off x="2438400" y="1143000"/>
            <a:ext cx="53340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hills3">
            <a:extLst>
              <a:ext uri="{FF2B5EF4-FFF2-40B4-BE49-F238E27FC236}">
                <a16:creationId xmlns:a16="http://schemas.microsoft.com/office/drawing/2014/main" id="{C9AA1FF2-7FCF-4EC2-8A49-B84670828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4">
            <a:extLst>
              <a:ext uri="{FF2B5EF4-FFF2-40B4-BE49-F238E27FC236}">
                <a16:creationId xmlns:a16="http://schemas.microsoft.com/office/drawing/2014/main" id="{ADBDD2C1-EC83-487B-B515-C60A1EB95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0" y="3581400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Trunnion</a:t>
            </a:r>
          </a:p>
        </p:txBody>
      </p:sp>
      <p:sp>
        <p:nvSpPr>
          <p:cNvPr id="24583" name="Text Box 5">
            <a:extLst>
              <a:ext uri="{FF2B5EF4-FFF2-40B4-BE49-F238E27FC236}">
                <a16:creationId xmlns:a16="http://schemas.microsoft.com/office/drawing/2014/main" id="{56AB3AA8-C2A3-4078-AD33-B2E07764F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743200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Hub</a:t>
            </a:r>
          </a:p>
        </p:txBody>
      </p:sp>
      <p:sp>
        <p:nvSpPr>
          <p:cNvPr id="24584" name="Text Box 6">
            <a:extLst>
              <a:ext uri="{FF2B5EF4-FFF2-40B4-BE49-F238E27FC236}">
                <a16:creationId xmlns:a16="http://schemas.microsoft.com/office/drawing/2014/main" id="{DE1D91B9-75F5-4E0E-B6A3-85807B157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4495800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Girder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1F6A9C72-4853-4D1B-8552-56E24815D4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2895600"/>
            <a:ext cx="335280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8">
            <a:extLst>
              <a:ext uri="{FF2B5EF4-FFF2-40B4-BE49-F238E27FC236}">
                <a16:creationId xmlns:a16="http://schemas.microsoft.com/office/drawing/2014/main" id="{13E768D6-442A-4A30-B290-BDF216A21D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3200400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9">
            <a:extLst>
              <a:ext uri="{FF2B5EF4-FFF2-40B4-BE49-F238E27FC236}">
                <a16:creationId xmlns:a16="http://schemas.microsoft.com/office/drawing/2014/main" id="{080D7322-041C-4B82-B14B-61B719C870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962400"/>
            <a:ext cx="1828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C77C3C3F-0EB0-41CE-928F-3D70296E0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662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  <a:latin typeface="Times New Roman" panose="02020603050405020304" pitchFamily="18" charset="0"/>
              </a:rPr>
              <a:t>Bascule Bridge THG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B40C2F6-A380-4C7E-848C-FFB9BD93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643B18A1-CFBB-450D-9D2E-562E1088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6068CA-D07B-4401-B146-93A2BA6275E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B37809B8-487D-4F07-809D-7BFCEFD9F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6248400" cy="1143000"/>
          </a:xfrm>
        </p:spPr>
        <p:txBody>
          <a:bodyPr/>
          <a:lstStyle/>
          <a:p>
            <a:pPr eaLnBrk="1" hangingPunct="1"/>
            <a:r>
              <a:rPr lang="en-US" altLang="en-US"/>
              <a:t>Trunnion-Hub-Girder Assembly Procedure</a:t>
            </a:r>
          </a:p>
        </p:txBody>
      </p:sp>
      <p:pic>
        <p:nvPicPr>
          <p:cNvPr id="26629" name="Picture 3" descr="july20-ap1-step2-copy">
            <a:extLst>
              <a:ext uri="{FF2B5EF4-FFF2-40B4-BE49-F238E27FC236}">
                <a16:creationId xmlns:a16="http://schemas.microsoft.com/office/drawing/2014/main" id="{15790E77-FCE2-4B4C-8E49-F8D7FBC79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/>
          <a:stretch>
            <a:fillRect/>
          </a:stretch>
        </p:blipFill>
        <p:spPr bwMode="auto">
          <a:xfrm>
            <a:off x="4495800" y="1600200"/>
            <a:ext cx="33432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july20-three-free-components">
            <a:extLst>
              <a:ext uri="{FF2B5EF4-FFF2-40B4-BE49-F238E27FC236}">
                <a16:creationId xmlns:a16="http://schemas.microsoft.com/office/drawing/2014/main" id="{713F3F59-D21C-4989-8008-543C179C0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-457200" y="1524000"/>
            <a:ext cx="333692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july20-ap1-step1">
            <a:extLst>
              <a:ext uri="{FF2B5EF4-FFF2-40B4-BE49-F238E27FC236}">
                <a16:creationId xmlns:a16="http://schemas.microsoft.com/office/drawing/2014/main" id="{297156C8-E4B0-4D93-A418-9671F4B73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133600" y="16002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july20-complete-thg">
            <a:extLst>
              <a:ext uri="{FF2B5EF4-FFF2-40B4-BE49-F238E27FC236}">
                <a16:creationId xmlns:a16="http://schemas.microsoft.com/office/drawing/2014/main" id="{4E912BBC-E278-4D6A-8047-51AE21779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6477000" y="1600200"/>
            <a:ext cx="31448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7">
            <a:extLst>
              <a:ext uri="{FF2B5EF4-FFF2-40B4-BE49-F238E27FC236}">
                <a16:creationId xmlns:a16="http://schemas.microsoft.com/office/drawing/2014/main" id="{46B879A1-6C91-4AA1-8898-065DC7D57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886200"/>
            <a:ext cx="64770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Step1.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 immersed in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Step2.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 warm-up in hub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Step3.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Trunnion-Hub immersed in 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                     dry-ice/alcohol</a:t>
            </a:r>
          </a:p>
          <a:p>
            <a:pPr lvl="1">
              <a:spcBef>
                <a:spcPct val="30000"/>
              </a:spcBef>
              <a:spcAft>
                <a:spcPct val="5000"/>
              </a:spcAft>
              <a:buClr>
                <a:srgbClr val="003300"/>
              </a:buClr>
              <a:buFontTx/>
              <a:buNone/>
            </a:pPr>
            <a:r>
              <a:rPr kumimoji="1" lang="en-US" altLang="en-US" sz="2000" b="1">
                <a:solidFill>
                  <a:srgbClr val="000000"/>
                </a:solidFill>
                <a:latin typeface="Tahoma" panose="020B0604030504040204" pitchFamily="34" charset="0"/>
              </a:rPr>
              <a:t>Step4.</a:t>
            </a:r>
            <a:r>
              <a:rPr kumimoji="1" lang="en-US" altLang="en-US" sz="2000">
                <a:solidFill>
                  <a:srgbClr val="000000"/>
                </a:solidFill>
                <a:latin typeface="Tahoma" panose="020B0604030504040204" pitchFamily="34" charset="0"/>
              </a:rPr>
              <a:t>	Trunnion-Hub warm-up into girder</a:t>
            </a:r>
          </a:p>
        </p:txBody>
      </p:sp>
      <p:pic>
        <p:nvPicPr>
          <p:cNvPr id="26634" name="Picture 8" descr="hills3">
            <a:extLst>
              <a:ext uri="{FF2B5EF4-FFF2-40B4-BE49-F238E27FC236}">
                <a16:creationId xmlns:a16="http://schemas.microsoft.com/office/drawing/2014/main" id="{BEBB0C98-1509-459C-A31F-25AEEA28A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0"/>
            <a:ext cx="17526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TextBox 1">
            <a:extLst>
              <a:ext uri="{FF2B5EF4-FFF2-40B4-BE49-F238E27FC236}">
                <a16:creationId xmlns:a16="http://schemas.microsoft.com/office/drawing/2014/main" id="{A7509B60-9F11-480C-97BB-E1E9AA7E6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724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hlinkClick r:id="rId9"/>
              </a:rPr>
              <a:t>Simulation</a:t>
            </a:r>
            <a:endParaRPr lang="en-US" altLang="en-US" sz="2400">
              <a:latin typeface="Tahom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ADBE2A-B0DA-4CF0-94EF-58D14C47F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28675" name="Slide Number Placeholder 5">
            <a:extLst>
              <a:ext uri="{FF2B5EF4-FFF2-40B4-BE49-F238E27FC236}">
                <a16:creationId xmlns:a16="http://schemas.microsoft.com/office/drawing/2014/main" id="{3CDC2126-169A-4771-B857-192EA212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E6D091-DC76-41B4-B4A3-F6945BEA531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EC9FE8AB-3ED4-4A56-8028-DB7DF86009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Problem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EF5FEF9C-B025-4696-814F-FB591332BB5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295400"/>
          </a:xfrm>
        </p:spPr>
        <p:txBody>
          <a:bodyPr/>
          <a:lstStyle/>
          <a:p>
            <a:pPr eaLnBrk="1" hangingPunct="1"/>
            <a:r>
              <a:rPr lang="en-US" altLang="en-US"/>
              <a:t>After Cooling, the Trunnion Got Stuck in Hub</a:t>
            </a:r>
          </a:p>
          <a:p>
            <a:pPr eaLnBrk="1" hangingPunct="1"/>
            <a:endParaRPr lang="en-US" altLang="en-US"/>
          </a:p>
        </p:txBody>
      </p:sp>
      <p:pic>
        <p:nvPicPr>
          <p:cNvPr id="28678" name="Picture 4" descr="july20-ap1-step1">
            <a:extLst>
              <a:ext uri="{FF2B5EF4-FFF2-40B4-BE49-F238E27FC236}">
                <a16:creationId xmlns:a16="http://schemas.microsoft.com/office/drawing/2014/main" id="{E8D9C41F-4114-4DA5-BB8B-5BBF42BB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5410200" y="22098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hills3">
            <a:extLst>
              <a:ext uri="{FF2B5EF4-FFF2-40B4-BE49-F238E27FC236}">
                <a16:creationId xmlns:a16="http://schemas.microsoft.com/office/drawing/2014/main" id="{27582A80-1AEA-49E4-B0BF-6523700FF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28194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67409-DBB8-4A1A-9EF6-71118066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0723" name="Slide Number Placeholder 5">
            <a:extLst>
              <a:ext uri="{FF2B5EF4-FFF2-40B4-BE49-F238E27FC236}">
                <a16:creationId xmlns:a16="http://schemas.microsoft.com/office/drawing/2014/main" id="{AE79B060-76DB-409D-AFBB-9C8FC39C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900ACA-BEF7-4FE2-945E-B0238EE501E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C262F79D-86B0-48AC-BEC5-38B22F1B6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did it get stuck?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E5C1B6CB-7498-45F1-BCD0-DEB9ADBC591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304800" y="1828800"/>
            <a:ext cx="8839200" cy="838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Magnitude of contraction needed in the trunnion was 0.015” or more.  Did it contract enough?</a:t>
            </a:r>
          </a:p>
        </p:txBody>
      </p:sp>
      <p:pic>
        <p:nvPicPr>
          <p:cNvPr id="30726" name="Picture 5" descr="july20-ap1-step1">
            <a:extLst>
              <a:ext uri="{FF2B5EF4-FFF2-40B4-BE49-F238E27FC236}">
                <a16:creationId xmlns:a16="http://schemas.microsoft.com/office/drawing/2014/main" id="{8695B9DA-12E9-425E-AFF0-7CFAD973E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1031"/>
              </a:clrFrom>
              <a:clrTo>
                <a:srgbClr val="00103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/>
          <a:stretch>
            <a:fillRect/>
          </a:stretch>
        </p:blipFill>
        <p:spPr bwMode="auto">
          <a:xfrm>
            <a:off x="2514600" y="3581400"/>
            <a:ext cx="30003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5869DB1-BC9B-4DF3-ABCE-59B630EF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A6A4C933-2BED-462C-BF82-E48BAF2A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D2EF54-22AB-452F-9006-F2F4D9CBDB5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pic>
        <p:nvPicPr>
          <p:cNvPr id="297986" name="Assembly_procedure2_256.wmv">
            <a:hlinkClick r:id="" action="ppaction://media"/>
            <a:extLst>
              <a:ext uri="{FF2B5EF4-FFF2-40B4-BE49-F238E27FC236}">
                <a16:creationId xmlns:a16="http://schemas.microsoft.com/office/drawing/2014/main" id="{622646D5-B4A1-41D8-BB04-660117D1125A}"/>
              </a:ext>
            </a:extLst>
          </p:cNvPr>
          <p:cNvPicPr>
            <a:picLocks noRot="1" noChangeAspect="1" noChangeArrowheads="1"/>
          </p:cNvPicPr>
          <p:nvPr>
            <p:ph/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057400"/>
            <a:ext cx="4038600" cy="3028950"/>
          </a:xfrm>
        </p:spPr>
      </p:pic>
      <p:sp>
        <p:nvSpPr>
          <p:cNvPr id="32773" name="Rectangle 3">
            <a:extLst>
              <a:ext uri="{FF2B5EF4-FFF2-40B4-BE49-F238E27FC236}">
                <a16:creationId xmlns:a16="http://schemas.microsoft.com/office/drawing/2014/main" id="{9ECA9F0C-5982-4D0A-96CB-18F762D3D7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Video of Assembly Process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9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979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98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9798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06132796-CCFC-4415-A540-2DBE95CC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4819" name="Slide Number Placeholder 7">
            <a:extLst>
              <a:ext uri="{FF2B5EF4-FFF2-40B4-BE49-F238E27FC236}">
                <a16:creationId xmlns:a16="http://schemas.microsoft.com/office/drawing/2014/main" id="{657C3E9D-572B-4674-A46D-DD66FE0E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9C256-CEB2-4C2C-A251-2E34F4AC76B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A52BC3C6-C3E0-4F09-B5B1-F72D5BB1B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391400" cy="774700"/>
          </a:xfrm>
        </p:spPr>
        <p:txBody>
          <a:bodyPr/>
          <a:lstStyle/>
          <a:p>
            <a:pPr eaLnBrk="1" hangingPunct="1"/>
            <a:r>
              <a:rPr lang="en-US" altLang="en-US" sz="4000"/>
              <a:t>Consultant calculations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98D91442-FDD5-4CDF-9715-4F98C2F74F27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4821" name="Object 3">
                <a:extLst>
                  <a:ext uri="{FF2B5EF4-FFF2-40B4-BE49-F238E27FC236}">
                    <a16:creationId xmlns:a16="http://schemas.microsoft.com/office/drawing/2014/main" id="{98D91442-FDD5-4CDF-9715-4F98C2F74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743200" y="990600"/>
                <a:ext cx="5943600" cy="1117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2" name="Rectangle 4">
            <a:extLst>
              <a:ext uri="{FF2B5EF4-FFF2-40B4-BE49-F238E27FC236}">
                <a16:creationId xmlns:a16="http://schemas.microsoft.com/office/drawing/2014/main" id="{DC7AD8F9-8AB0-4103-992A-4BAFE3623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3" name="Rectangle 5">
            <a:extLst>
              <a:ext uri="{FF2B5EF4-FFF2-40B4-BE49-F238E27FC236}">
                <a16:creationId xmlns:a16="http://schemas.microsoft.com/office/drawing/2014/main" id="{6B88080F-D9D2-4E11-AF03-63FACCFFF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A1288117-F4CC-445E-8CC1-C77C6FA22CA3}"/>
                  </a:ext>
                </a:extLst>
              </p:cNvPr>
              <p:cNvSpPr txBox="1"/>
              <p:nvPr/>
            </p:nvSpPr>
            <p:spPr bwMode="auto">
              <a:xfrm>
                <a:off x="2667000" y="3505200"/>
                <a:ext cx="556260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=−108−80=−18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4824" name="Object 6">
                <a:extLst>
                  <a:ext uri="{FF2B5EF4-FFF2-40B4-BE49-F238E27FC236}">
                    <a16:creationId xmlns:a16="http://schemas.microsoft.com/office/drawing/2014/main" id="{A1288117-F4CC-445E-8CC1-C77C6FA22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505200"/>
                <a:ext cx="5562600" cy="676275"/>
              </a:xfrm>
              <a:prstGeom prst="rect">
                <a:avLst/>
              </a:prstGeom>
              <a:blipFill>
                <a:blip r:embed="rId5"/>
                <a:stretch>
                  <a:fillRect l="-3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5" name="Text Box 7">
            <a:extLst>
              <a:ext uri="{FF2B5EF4-FFF2-40B4-BE49-F238E27FC236}">
                <a16:creationId xmlns:a16="http://schemas.microsoft.com/office/drawing/2014/main" id="{5884109A-F02C-4B8E-AFFA-3004FD66E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29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4826" name="Rectangle 8">
            <a:extLst>
              <a:ext uri="{FF2B5EF4-FFF2-40B4-BE49-F238E27FC236}">
                <a16:creationId xmlns:a16="http://schemas.microsoft.com/office/drawing/2014/main" id="{67F0AC5B-BD61-4EAD-A4D6-CB4B153CF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2F962F5A-23A1-473F-A41F-BEF4E7BD23D0}"/>
                  </a:ext>
                </a:extLst>
              </p:cNvPr>
              <p:cNvSpPr txBox="1"/>
              <p:nvPr/>
            </p:nvSpPr>
            <p:spPr bwMode="auto">
              <a:xfrm>
                <a:off x="3048000" y="2819400"/>
                <a:ext cx="5029200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=6.47×1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4827" name="Object 9">
                <a:extLst>
                  <a:ext uri="{FF2B5EF4-FFF2-40B4-BE49-F238E27FC236}">
                    <a16:creationId xmlns:a16="http://schemas.microsoft.com/office/drawing/2014/main" id="{2F962F5A-23A1-473F-A41F-BEF4E7BD2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819400"/>
                <a:ext cx="5029200" cy="677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E954BB95-6FA4-43BC-ADC8-B683B25C0893}"/>
                  </a:ext>
                </a:extLst>
              </p:cNvPr>
              <p:cNvSpPr txBox="1"/>
              <p:nvPr/>
            </p:nvSpPr>
            <p:spPr bwMode="auto">
              <a:xfrm>
                <a:off x="1905000" y="4953000"/>
                <a:ext cx="6342063" cy="138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=(12.363)(6.47×1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)(−188)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0.01504"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4828" name="Object 10">
                <a:extLst>
                  <a:ext uri="{FF2B5EF4-FFF2-40B4-BE49-F238E27FC236}">
                    <a16:creationId xmlns:a16="http://schemas.microsoft.com/office/drawing/2014/main" id="{E954BB95-6FA4-43BC-ADC8-B683B25C0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4953000"/>
                <a:ext cx="6342063" cy="1384300"/>
              </a:xfrm>
              <a:prstGeom prst="rect">
                <a:avLst/>
              </a:prstGeom>
              <a:blipFill>
                <a:blip r:embed="rId7"/>
                <a:stretch>
                  <a:fillRect l="-2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4AFCA9F3-86D6-458E-82B9-307730FCE799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4419600" y="2286000"/>
                <a:ext cx="2590800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=12.363"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4829" name="Object 11">
                <a:extLst>
                  <a:ext uri="{FF2B5EF4-FFF2-40B4-BE49-F238E27FC236}">
                    <a16:creationId xmlns:a16="http://schemas.microsoft.com/office/drawing/2014/main" id="{4AFCA9F3-86D6-458E-82B9-307730FCE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4419600" y="2286000"/>
                <a:ext cx="2590800" cy="5953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830" name="Picture 14" descr="shaftpicture">
            <a:extLst>
              <a:ext uri="{FF2B5EF4-FFF2-40B4-BE49-F238E27FC236}">
                <a16:creationId xmlns:a16="http://schemas.microsoft.com/office/drawing/2014/main" id="{426A8981-F61D-41DE-A820-0CF564F66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6">
            <a:extLst>
              <a:ext uri="{FF2B5EF4-FFF2-40B4-BE49-F238E27FC236}">
                <a16:creationId xmlns:a16="http://schemas.microsoft.com/office/drawing/2014/main" id="{F10A3C73-3467-4FF7-A6AE-AC2FC50F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6867" name="Slide Number Placeholder 7">
            <a:extLst>
              <a:ext uri="{FF2B5EF4-FFF2-40B4-BE49-F238E27FC236}">
                <a16:creationId xmlns:a16="http://schemas.microsoft.com/office/drawing/2014/main" id="{45B93753-5B91-49BB-BDD7-9F485727D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AF1373-D9CF-46C6-8AE4-E2F4FB556D4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C7F12448-0CF9-4556-98AF-B945821F7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0"/>
            <a:ext cx="6553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Is the formula used correct?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869" name="Object 7">
                <a:extLst>
                  <a:ext uri="{FF2B5EF4-FFF2-40B4-BE49-F238E27FC236}">
                    <a16:creationId xmlns:a16="http://schemas.microsoft.com/office/drawing/2014/main" id="{C7386212-D38D-45D5-A059-02070CB0D6E3}"/>
                  </a:ext>
                </a:extLst>
              </p:cNvPr>
              <p:cNvSpPr txBox="1"/>
              <p:nvPr>
                <p:ph sz="half" idx="1"/>
              </p:nvPr>
            </p:nvSpPr>
            <p:spPr bwMode="auto">
              <a:xfrm>
                <a:off x="2000250" y="3760788"/>
                <a:ext cx="952500" cy="203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6869" name="Object 7">
                <a:extLst>
                  <a:ext uri="{FF2B5EF4-FFF2-40B4-BE49-F238E27FC236}">
                    <a16:creationId xmlns:a16="http://schemas.microsoft.com/office/drawing/2014/main" id="{C7386212-D38D-45D5-A059-02070CB0D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000250" y="3760788"/>
                <a:ext cx="952500" cy="203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89181" name="Group 61">
            <a:extLst>
              <a:ext uri="{FF2B5EF4-FFF2-40B4-BE49-F238E27FC236}">
                <a16:creationId xmlns:a16="http://schemas.microsoft.com/office/drawing/2014/main" id="{A7C4FA4E-36A0-4C03-B01B-C6E967900C87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5181600" y="1219200"/>
          <a:ext cx="3733800" cy="4602163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T(</a:t>
                      </a:r>
                      <a:r>
                        <a:rPr kumimoji="0" lang="en-US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F)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in/in/</a:t>
                      </a:r>
                      <a:r>
                        <a:rPr kumimoji="0" lang="en-US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F)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6902" name="Picture 5" descr="regression_pointsonly_youtube">
            <a:extLst>
              <a:ext uri="{FF2B5EF4-FFF2-40B4-BE49-F238E27FC236}">
                <a16:creationId xmlns:a16="http://schemas.microsoft.com/office/drawing/2014/main" id="{D9B5C5DF-4982-48E2-A38B-E26C1E074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4495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6903" name="Object 54">
                <a:extLst>
                  <a:ext uri="{FF2B5EF4-FFF2-40B4-BE49-F238E27FC236}">
                    <a16:creationId xmlns:a16="http://schemas.microsoft.com/office/drawing/2014/main" id="{9EE5E794-2B64-414D-86EB-8477301B1DA9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1676400" y="1066800"/>
                <a:ext cx="2971800" cy="55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6903" name="Object 54">
                <a:extLst>
                  <a:ext uri="{FF2B5EF4-FFF2-40B4-BE49-F238E27FC236}">
                    <a16:creationId xmlns:a16="http://schemas.microsoft.com/office/drawing/2014/main" id="{9EE5E794-2B64-414D-86EB-8477301B1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1676400" y="1066800"/>
                <a:ext cx="2971800" cy="558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807F8-9946-4C8A-A7F5-7900E1BE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38915" name="Slide Number Placeholder 5">
            <a:extLst>
              <a:ext uri="{FF2B5EF4-FFF2-40B4-BE49-F238E27FC236}">
                <a16:creationId xmlns:a16="http://schemas.microsoft.com/office/drawing/2014/main" id="{DDF88907-0F0C-4E1C-BC89-6E862CBB9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4EA054-1EAC-4557-AC20-0DB875F48F7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D211D538-763D-4519-A9B6-D41D86CF3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The Correct Model Would Account for Varying Thermal Expansion Coefficient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5709D58-AE1F-4DC9-9F27-95491F634AE6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6172200" y="3101975"/>
                <a:ext cx="2971800" cy="1393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8917" name="Object 3">
                <a:extLst>
                  <a:ext uri="{FF2B5EF4-FFF2-40B4-BE49-F238E27FC236}">
                    <a16:creationId xmlns:a16="http://schemas.microsoft.com/office/drawing/2014/main" id="{95709D58-AE1F-4DC9-9F27-95491F634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6172200" y="3101975"/>
                <a:ext cx="2971800" cy="1393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8" name="Picture 4" descr="regression_pointsonly_youtube">
            <a:extLst>
              <a:ext uri="{FF2B5EF4-FFF2-40B4-BE49-F238E27FC236}">
                <a16:creationId xmlns:a16="http://schemas.microsoft.com/office/drawing/2014/main" id="{75DA5DEB-4F35-4675-8676-969380D15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4724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07EC007-9CB2-46DB-9D1A-E6C107DB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0963" name="Slide Number Placeholder 6">
            <a:extLst>
              <a:ext uri="{FF2B5EF4-FFF2-40B4-BE49-F238E27FC236}">
                <a16:creationId xmlns:a16="http://schemas.microsoft.com/office/drawing/2014/main" id="{5A64A401-9250-4450-B1F1-7FAEFE6A2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3D24B8-833D-47E2-A721-659DDF80976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AB79D3C6-6F8F-43FE-801A-6017F2504F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Can You Roughly Estimate the Contraction?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965" name="Object 6">
                <a:extLst>
                  <a:ext uri="{FF2B5EF4-FFF2-40B4-BE49-F238E27FC236}">
                    <a16:creationId xmlns:a16="http://schemas.microsoft.com/office/drawing/2014/main" id="{84F650E6-6A74-4B26-BE70-EBA1F9AE54E7}"/>
                  </a:ext>
                </a:extLst>
              </p:cNvPr>
              <p:cNvSpPr txBox="1"/>
              <p:nvPr>
                <p:ph sz="half" idx="1"/>
              </p:nvPr>
            </p:nvSpPr>
            <p:spPr bwMode="auto">
              <a:xfrm>
                <a:off x="1917700" y="3614738"/>
                <a:ext cx="1117600" cy="495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0965" name="Object 6">
                <a:extLst>
                  <a:ext uri="{FF2B5EF4-FFF2-40B4-BE49-F238E27FC236}">
                    <a16:creationId xmlns:a16="http://schemas.microsoft.com/office/drawing/2014/main" id="{84F650E6-6A74-4B26-BE70-EBA1F9AE5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917700" y="3614738"/>
                <a:ext cx="1117600" cy="495300"/>
              </a:xfrm>
              <a:prstGeom prst="rect">
                <a:avLst/>
              </a:prstGeom>
              <a:blipFill>
                <a:blip r:embed="rId4"/>
                <a:stretch>
                  <a:fillRect t="-76543" b="-10123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6" name="Text Box 7">
            <a:extLst>
              <a:ext uri="{FF2B5EF4-FFF2-40B4-BE49-F238E27FC236}">
                <a16:creationId xmlns:a16="http://schemas.microsoft.com/office/drawing/2014/main" id="{1DD4CF28-E86C-46F9-87BE-A44002626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905000"/>
            <a:ext cx="472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T</a:t>
            </a:r>
            <a:r>
              <a:rPr lang="en-US" altLang="en-US" sz="2400" baseline="-25000">
                <a:latin typeface="Tahoma" panose="020B0604030504040204" pitchFamily="34" charset="0"/>
              </a:rPr>
              <a:t>a</a:t>
            </a:r>
            <a:r>
              <a:rPr lang="en-US" altLang="en-US" sz="2400">
                <a:latin typeface="Tahoma" panose="020B0604030504040204" pitchFamily="34" charset="0"/>
              </a:rPr>
              <a:t>=80</a:t>
            </a:r>
            <a:r>
              <a:rPr lang="en-US" altLang="en-US" sz="2400" baseline="30000">
                <a:latin typeface="Tahoma" panose="020B0604030504040204" pitchFamily="34" charset="0"/>
              </a:rPr>
              <a:t>o</a:t>
            </a:r>
            <a:r>
              <a:rPr lang="en-US" altLang="en-US" sz="2400">
                <a:latin typeface="Tahoma" panose="020B0604030504040204" pitchFamily="34" charset="0"/>
              </a:rPr>
              <a:t>F; T</a:t>
            </a:r>
            <a:r>
              <a:rPr lang="en-US" altLang="en-US" sz="2400" baseline="-25000">
                <a:latin typeface="Tahoma" panose="020B0604030504040204" pitchFamily="34" charset="0"/>
              </a:rPr>
              <a:t>c</a:t>
            </a:r>
            <a:r>
              <a:rPr lang="en-US" altLang="en-US" sz="2400">
                <a:latin typeface="Tahoma" panose="020B0604030504040204" pitchFamily="34" charset="0"/>
              </a:rPr>
              <a:t>=-108</a:t>
            </a:r>
            <a:r>
              <a:rPr lang="en-US" altLang="en-US" sz="2400" baseline="30000">
                <a:latin typeface="Tahoma" panose="020B0604030504040204" pitchFamily="34" charset="0"/>
              </a:rPr>
              <a:t>o</a:t>
            </a:r>
            <a:r>
              <a:rPr lang="en-US" altLang="en-US" sz="2400">
                <a:latin typeface="Tahoma" panose="020B0604030504040204" pitchFamily="34" charset="0"/>
              </a:rPr>
              <a:t>F; D=12.363”</a:t>
            </a:r>
          </a:p>
        </p:txBody>
      </p:sp>
      <p:pic>
        <p:nvPicPr>
          <p:cNvPr id="40967" name="Picture 8" descr="regression_pointsonly_youtube">
            <a:extLst>
              <a:ext uri="{FF2B5EF4-FFF2-40B4-BE49-F238E27FC236}">
                <a16:creationId xmlns:a16="http://schemas.microsoft.com/office/drawing/2014/main" id="{B1063E5D-0229-4022-A67D-316685559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DADF0B03-AC11-4E2B-9F59-E5F86DE00BE7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990600" y="1600200"/>
                <a:ext cx="2514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0968" name="Object 9">
                <a:extLst>
                  <a:ext uri="{FF2B5EF4-FFF2-40B4-BE49-F238E27FC236}">
                    <a16:creationId xmlns:a16="http://schemas.microsoft.com/office/drawing/2014/main" id="{DADF0B03-AC11-4E2B-9F59-E5F86DE00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990600" y="1600200"/>
                <a:ext cx="2514600" cy="1114425"/>
              </a:xfrm>
              <a:prstGeom prst="rect">
                <a:avLst/>
              </a:prstGeom>
              <a:blipFill>
                <a:blip r:embed="rId6"/>
                <a:stretch>
                  <a:fillRect t="-3406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A6A74-5C5B-4523-92D3-105802EB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3011" name="Slide Number Placeholder 6">
            <a:extLst>
              <a:ext uri="{FF2B5EF4-FFF2-40B4-BE49-F238E27FC236}">
                <a16:creationId xmlns:a16="http://schemas.microsoft.com/office/drawing/2014/main" id="{E2CCC581-3B9F-401C-B7F2-593CA7F9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7FFC0-6BFE-4401-8442-309504BD6D0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57D0E537-2C20-426A-B7C2-74E40EEB01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Can You Find a Better Estimate for the Contraction?</a:t>
            </a:r>
          </a:p>
        </p:txBody>
      </p:sp>
      <p:pic>
        <p:nvPicPr>
          <p:cNvPr id="43013" name="Picture 5" descr="regression_pointsonly_youtube">
            <a:extLst>
              <a:ext uri="{FF2B5EF4-FFF2-40B4-BE49-F238E27FC236}">
                <a16:creationId xmlns:a16="http://schemas.microsoft.com/office/drawing/2014/main" id="{2B8F9F7D-8D47-4992-97E1-37FEA8965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3927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447760CD-8F1C-4240-8D26-33856C874C1B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447760CD-8F1C-4240-8D26-33856C874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533400" y="1981200"/>
                <a:ext cx="2514600" cy="1114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5" name="Text Box 8">
            <a:extLst>
              <a:ext uri="{FF2B5EF4-FFF2-40B4-BE49-F238E27FC236}">
                <a16:creationId xmlns:a16="http://schemas.microsoft.com/office/drawing/2014/main" id="{C69A840F-AFEC-46F9-AC66-1AC9CE5AE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76600"/>
            <a:ext cx="2057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a </a:t>
            </a:r>
            <a:r>
              <a:rPr lang="en-US" altLang="en-US" sz="2800">
                <a:latin typeface="Times New Roman" panose="02020603050405020304" pitchFamily="18" charset="0"/>
              </a:rPr>
              <a:t>= 80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>
                <a:latin typeface="Times New Roman" panose="02020603050405020304" pitchFamily="18" charset="0"/>
              </a:rPr>
              <a:t>c </a:t>
            </a:r>
            <a:r>
              <a:rPr lang="en-US" altLang="en-US" sz="2800">
                <a:latin typeface="Times New Roman" panose="02020603050405020304" pitchFamily="18" charset="0"/>
              </a:rPr>
              <a:t>= -108</a:t>
            </a:r>
            <a:r>
              <a:rPr lang="en-US" altLang="en-US" sz="2800" baseline="30000">
                <a:latin typeface="Times New Roman" panose="02020603050405020304" pitchFamily="18" charset="0"/>
              </a:rPr>
              <a:t>o</a:t>
            </a:r>
            <a:r>
              <a:rPr lang="en-US" altLang="en-US" sz="280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D </a:t>
            </a:r>
            <a:r>
              <a:rPr lang="en-US" altLang="en-US" sz="2800">
                <a:latin typeface="Times New Roman" panose="02020603050405020304" pitchFamily="18" charset="0"/>
              </a:rPr>
              <a:t>= 12.363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70E4C1B-97BE-4B76-ADB0-BD7270CC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5059" name="Slide Number Placeholder 5">
            <a:extLst>
              <a:ext uri="{FF2B5EF4-FFF2-40B4-BE49-F238E27FC236}">
                <a16:creationId xmlns:a16="http://schemas.microsoft.com/office/drawing/2014/main" id="{3248498A-1316-48B6-85B4-348C3A7D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3EC8AB-B642-4597-9693-E709F2F0523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18E6460D-5247-4646-AC46-AF21C95BF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55038" cy="1143000"/>
          </a:xfrm>
        </p:spPr>
        <p:txBody>
          <a:bodyPr/>
          <a:lstStyle/>
          <a:p>
            <a:pPr eaLnBrk="1" hangingPunct="1"/>
            <a:r>
              <a:rPr lang="en-US" altLang="en-US"/>
              <a:t>Estimating Contraction Accurately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F2D6B25E-922C-4F30-89F2-D8011BC9C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D4DF788D-5908-4B36-82F2-4D021C24C6B2}"/>
                  </a:ext>
                </a:extLst>
              </p:cNvPr>
              <p:cNvSpPr txBox="1"/>
              <p:nvPr/>
            </p:nvSpPr>
            <p:spPr bwMode="auto">
              <a:xfrm>
                <a:off x="685800" y="2743200"/>
                <a:ext cx="2401888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2" name="Object 4">
                <a:extLst>
                  <a:ext uri="{FF2B5EF4-FFF2-40B4-BE49-F238E27FC236}">
                    <a16:creationId xmlns:a16="http://schemas.microsoft.com/office/drawing/2014/main" id="{D4DF788D-5908-4B36-82F2-4D021C24C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743200"/>
                <a:ext cx="2401888" cy="1057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3" name="Rectangle 5">
            <a:extLst>
              <a:ext uri="{FF2B5EF4-FFF2-40B4-BE49-F238E27FC236}">
                <a16:creationId xmlns:a16="http://schemas.microsoft.com/office/drawing/2014/main" id="{C4B88F38-E066-40E4-B38D-7F96CB255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00200"/>
            <a:ext cx="3429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  <a:ea typeface="Arial Unicode MS" pitchFamily="34" charset="-128"/>
              </a:rPr>
              <a:t>Change in diameter (</a:t>
            </a:r>
            <a:r>
              <a:rPr lang="en-US" altLang="en-US" sz="2400">
                <a:latin typeface="Tahoma" panose="020B0604030504040204" pitchFamily="34" charset="0"/>
                <a:ea typeface="Arial Unicode MS" pitchFamily="34" charset="-128"/>
                <a:sym typeface="Symbol" panose="05050102010706020507" pitchFamily="18" charset="2"/>
              </a:rPr>
              <a:t></a:t>
            </a:r>
            <a:r>
              <a:rPr lang="en-US" altLang="en-US" sz="2400">
                <a:latin typeface="Tahoma" panose="020B0604030504040204" pitchFamily="34" charset="0"/>
                <a:ea typeface="Arial Unicode MS" pitchFamily="34" charset="-128"/>
              </a:rPr>
              <a:t>D) by cooling it in dry ice/alcohol is given by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F6DE4021-F613-44E9-B51A-1E1E8FA162E3}"/>
                  </a:ext>
                </a:extLst>
              </p:cNvPr>
              <p:cNvSpPr txBox="1"/>
              <p:nvPr/>
            </p:nvSpPr>
            <p:spPr bwMode="auto">
              <a:xfrm>
                <a:off x="914400" y="5257800"/>
                <a:ext cx="7086600" cy="488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=−1.2278×1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+6.1946×1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+6.0150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4" name="Object 6">
                <a:extLst>
                  <a:ext uri="{FF2B5EF4-FFF2-40B4-BE49-F238E27FC236}">
                    <a16:creationId xmlns:a16="http://schemas.microsoft.com/office/drawing/2014/main" id="{F6DE4021-F613-44E9-B51A-1E1E8FA16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5257800"/>
                <a:ext cx="7086600" cy="488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5" name="Text Box 7">
            <a:extLst>
              <a:ext uri="{FF2B5EF4-FFF2-40B4-BE49-F238E27FC236}">
                <a16:creationId xmlns:a16="http://schemas.microsoft.com/office/drawing/2014/main" id="{4FBF67F2-4CF6-4ADF-BAC9-F3061A534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0"/>
            <a:ext cx="2057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a </a:t>
            </a:r>
            <a:r>
              <a:rPr lang="en-US" altLang="en-US" sz="2800" dirty="0">
                <a:latin typeface="Times New Roman" panose="02020603050405020304" pitchFamily="18" charset="0"/>
              </a:rPr>
              <a:t>= 80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o</a:t>
            </a:r>
            <a:r>
              <a:rPr lang="en-US" altLang="en-US" sz="2800" dirty="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T</a:t>
            </a:r>
            <a:r>
              <a:rPr lang="en-US" altLang="en-US" sz="2800" baseline="-25000" dirty="0">
                <a:latin typeface="Times New Roman" panose="02020603050405020304" pitchFamily="18" charset="0"/>
              </a:rPr>
              <a:t>c </a:t>
            </a:r>
            <a:r>
              <a:rPr lang="en-US" altLang="en-US" sz="2800" dirty="0">
                <a:latin typeface="Times New Roman" panose="02020603050405020304" pitchFamily="18" charset="0"/>
              </a:rPr>
              <a:t>= -108</a:t>
            </a:r>
            <a:r>
              <a:rPr lang="en-US" altLang="en-US" sz="2800" baseline="30000" dirty="0">
                <a:latin typeface="Times New Roman" panose="02020603050405020304" pitchFamily="18" charset="0"/>
              </a:rPr>
              <a:t>o</a:t>
            </a:r>
            <a:r>
              <a:rPr lang="en-US" altLang="en-US" sz="2800" dirty="0">
                <a:latin typeface="Times New Roman" panose="02020603050405020304" pitchFamily="18" charset="0"/>
              </a:rPr>
              <a:t>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D </a:t>
            </a:r>
            <a:r>
              <a:rPr lang="en-US" altLang="en-US" sz="2800" dirty="0">
                <a:latin typeface="Times New Roman" panose="02020603050405020304" pitchFamily="18" charset="0"/>
              </a:rPr>
              <a:t>= 12.363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45066" name="Picture 9" descr="regression_pointspoly_youtube">
            <a:extLst>
              <a:ext uri="{FF2B5EF4-FFF2-40B4-BE49-F238E27FC236}">
                <a16:creationId xmlns:a16="http://schemas.microsoft.com/office/drawing/2014/main" id="{DAF6A528-65C2-41F4-9CB4-7A1DB9610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002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F36CCBC8-1A38-41DE-8339-7D4DC36EECF8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5410200" y="5791200"/>
                <a:ext cx="2667000" cy="490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=−0.0137"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067" name="Object 10">
                <a:extLst>
                  <a:ext uri="{FF2B5EF4-FFF2-40B4-BE49-F238E27FC236}">
                    <a16:creationId xmlns:a16="http://schemas.microsoft.com/office/drawing/2014/main" id="{F36CCBC8-1A38-41DE-8339-7D4DC36EE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5410200" y="5791200"/>
                <a:ext cx="2667000" cy="490538"/>
              </a:xfrm>
              <a:prstGeom prst="rect">
                <a:avLst/>
              </a:prstGeom>
              <a:blipFill>
                <a:blip r:embed="rId7"/>
                <a:stretch>
                  <a:fillRect l="-68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69904CD-DA8E-44BF-92BD-7D708121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7107" name="Slide Number Placeholder 6">
            <a:extLst>
              <a:ext uri="{FF2B5EF4-FFF2-40B4-BE49-F238E27FC236}">
                <a16:creationId xmlns:a16="http://schemas.microsoft.com/office/drawing/2014/main" id="{11C7C01B-18CE-4FCB-BDF5-4D657049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05D53E-D4AA-4B6D-9E86-26421656AE5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C99AA58B-E532-4CDE-96A7-E3B49AEB1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 what is the solution to the problem?</a:t>
            </a:r>
          </a:p>
        </p:txBody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0E44DC40-71FC-4ABD-8A1D-CCBD9E3AE0D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077200" cy="152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One solution is to immerse the trunnion in liquid nitrogen which has a boiling point of -321</a:t>
            </a:r>
            <a:r>
              <a:rPr lang="en-US" altLang="en-US" sz="2400" baseline="30000"/>
              <a:t>o</a:t>
            </a:r>
            <a:r>
              <a:rPr lang="en-US" altLang="en-US" sz="2400"/>
              <a:t>F as opposed to the dry-ice/alcohol temperature of -108</a:t>
            </a:r>
            <a:r>
              <a:rPr lang="en-US" altLang="en-US" sz="2400" baseline="30000"/>
              <a:t>o</a:t>
            </a:r>
            <a:r>
              <a:rPr lang="en-US" altLang="en-US" sz="2400"/>
              <a:t>F.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110" name="Object 4">
                <a:extLst>
                  <a:ext uri="{FF2B5EF4-FFF2-40B4-BE49-F238E27FC236}">
                    <a16:creationId xmlns:a16="http://schemas.microsoft.com/office/drawing/2014/main" id="{7E9D5EED-F9E7-4055-BD74-28A977C11541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2514600" y="3733800"/>
                <a:ext cx="3810000" cy="70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=−0.0244"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7110" name="Object 4">
                <a:extLst>
                  <a:ext uri="{FF2B5EF4-FFF2-40B4-BE49-F238E27FC236}">
                    <a16:creationId xmlns:a16="http://schemas.microsoft.com/office/drawing/2014/main" id="{7E9D5EED-F9E7-4055-BD74-28A977C11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514600" y="3733800"/>
                <a:ext cx="3810000" cy="701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4851D3-CCB1-4F51-A2DE-E23CC43E9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876CED6F-8939-4E26-A40E-3CCF487B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038D79-2385-4D7B-8456-CB03163BB77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A1531827-BA62-457F-A284-3759BA8F0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Revisiting steps to solve a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9">
                <a:extLst>
                  <a:ext uri="{FF2B5EF4-FFF2-40B4-BE49-F238E27FC236}">
                    <a16:creationId xmlns:a16="http://schemas.microsoft.com/office/drawing/2014/main" id="{D6A96B62-A4AF-444E-B13F-AAD5BF626A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6700" y="955866"/>
                <a:ext cx="8572500" cy="44260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7663" indent="-3476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1) Problem Description: Trunnion got stuck in the hub.</a:t>
                </a:r>
              </a:p>
              <a:p>
                <a:pPr eaLnBrk="1" hangingPunct="1">
                  <a:spcBef>
                    <a:spcPct val="0"/>
                  </a:spcBef>
                  <a:spcAft>
                    <a:spcPct val="50000"/>
                  </a:spcAft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2) Mathematical Model: Developed a new model</a:t>
                </a:r>
              </a:p>
              <a:p>
                <a:pPr>
                  <a:spcBef>
                    <a:spcPct val="0"/>
                  </a:spcBef>
                  <a:spcAft>
                    <a:spcPct val="50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+mn-lt"/>
                        </a:rPr>
                        <m:t>Δ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+mn-lt"/>
                        </a:rPr>
                        <m:t>𝐷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+mn-lt"/>
                        </a:rPr>
                        <m:t>=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+mn-lt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+mn-lt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  <m:t>𝑎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+mn-lt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+mn-lt"/>
                            </a:rPr>
                            <m:t>𝛼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00"/>
                          </a:solidFill>
                          <a:latin typeface="+mn-lt"/>
                        </a:rPr>
                        <m:t>(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+mn-lt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+mn-lt"/>
                        </a:rPr>
                        <m:t>)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+mn-lt"/>
                        </a:rPr>
                        <m:t>𝑑𝑇</m:t>
                      </m:r>
                    </m:oMath>
                  </m:oMathPara>
                </a14:m>
                <a:endParaRPr lang="en-US" altLang="en-US" sz="2400" dirty="0">
                  <a:latin typeface="+mn-lt"/>
                </a:endParaRPr>
              </a:p>
              <a:p>
                <a:pPr>
                  <a:spcBef>
                    <a:spcPct val="0"/>
                  </a:spcBef>
                  <a:spcAft>
                    <a:spcPct val="50000"/>
                  </a:spcAft>
                  <a:buNone/>
                </a:pPr>
                <a:r>
                  <a:rPr lang="en-US" altLang="en-US" sz="2400" dirty="0">
                    <a:latin typeface="+mn-lt"/>
                  </a:rPr>
                  <a:t>3) Solution of Mathematical Model: 1) Used trapezoidal rule b) Used regression and integration.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4) Using the Solution: Cool the trunnion in liquid nitrogen.</a:t>
                </a:r>
              </a:p>
            </p:txBody>
          </p:sp>
        </mc:Choice>
        <mc:Fallback>
          <p:sp>
            <p:nvSpPr>
              <p:cNvPr id="10" name="Text Box 9">
                <a:extLst>
                  <a:ext uri="{FF2B5EF4-FFF2-40B4-BE49-F238E27FC236}">
                    <a16:creationId xmlns:a16="http://schemas.microsoft.com/office/drawing/2014/main" id="{D6A96B62-A4AF-444E-B13F-AAD5BF626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" y="955866"/>
                <a:ext cx="8572500" cy="4426020"/>
              </a:xfrm>
              <a:prstGeom prst="rect">
                <a:avLst/>
              </a:prstGeom>
              <a:blipFill>
                <a:blip r:embed="rId4"/>
                <a:stretch>
                  <a:fillRect l="-1138" t="-964" r="-1920" b="-23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F7900B4-719C-41C4-9F20-B016E23F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1203" name="Slide Number Placeholder 5">
            <a:extLst>
              <a:ext uri="{FF2B5EF4-FFF2-40B4-BE49-F238E27FC236}">
                <a16:creationId xmlns:a16="http://schemas.microsoft.com/office/drawing/2014/main" id="{89BA1E93-CC26-456B-B0CC-B0A7BCAC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2E8B00-873C-4DB2-98D2-355C1DA181A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D895A8C5-4E28-4671-AACE-2A52E8CF9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84759F06-A716-45E4-A7B4-61A2939973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>
                <a:latin typeface="Verdana" panose="020B0604030504040204" pitchFamily="34" charset="0"/>
              </a:rPr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9E102E-5B75-41DF-8985-F7A53DFF1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EE9038AC-265F-4507-8A30-478B2A62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B13C04-F9E6-4B19-9577-5038F44A2E6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61126F18-0E36-4FDA-B978-E52D86B98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915400" cy="3429000"/>
          </a:xfrm>
        </p:spPr>
        <p:txBody>
          <a:bodyPr/>
          <a:lstStyle/>
          <a:p>
            <a:pPr eaLnBrk="1" hangingPunct="1"/>
            <a:r>
              <a:rPr lang="en-US" altLang="en-US" sz="3600" b="1"/>
              <a:t>Introduction to Numerical Methods</a:t>
            </a:r>
            <a:br>
              <a:rPr lang="en-US" altLang="en-US" sz="3600"/>
            </a:br>
            <a:br>
              <a:rPr lang="en-US" altLang="en-US"/>
            </a:br>
            <a:br>
              <a:rPr lang="en-US" altLang="en-US"/>
            </a:br>
            <a:r>
              <a:rPr lang="en-US" altLang="en-US" sz="3600"/>
              <a:t>Mathematical Procedures</a:t>
            </a:r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BDFD7A98-9F8B-471B-800F-55FC2D8D2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5562600"/>
            <a:ext cx="77724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800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222257B4-169B-4815-BD10-B5B3A1AA5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 Do List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F279E315-B2E5-415C-921D-02516DE789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391400" cy="4343400"/>
          </a:xfrm>
        </p:spPr>
        <p:txBody>
          <a:bodyPr/>
          <a:lstStyle/>
          <a:p>
            <a:r>
              <a:rPr lang="en-US" altLang="en-US"/>
              <a:t>Get your textbook and calculator</a:t>
            </a:r>
          </a:p>
          <a:p>
            <a:r>
              <a:rPr lang="en-US" altLang="en-US"/>
              <a:t>Go through first day of class module</a:t>
            </a:r>
          </a:p>
          <a:p>
            <a:r>
              <a:rPr lang="en-US" altLang="en-US"/>
              <a:t>Download MATLAB today for free</a:t>
            </a:r>
          </a:p>
          <a:p>
            <a:r>
              <a:rPr lang="en-US" altLang="en-US"/>
              <a:t>All tests are cumulative</a:t>
            </a:r>
          </a:p>
          <a:p>
            <a:r>
              <a:rPr lang="en-US" altLang="en-US"/>
              <a:t>No cell phones or laptops in class</a:t>
            </a:r>
          </a:p>
          <a:p>
            <a:r>
              <a:rPr lang="en-US" altLang="en-US"/>
              <a:t>Please refrain from excessive talking</a:t>
            </a:r>
          </a:p>
          <a:p>
            <a:r>
              <a:rPr lang="en-US" altLang="en-US"/>
              <a:t>Turn on your notifications in CANVAS</a:t>
            </a:r>
          </a:p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36D11-9099-4C3B-99D1-D9DFCB904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76C4ED3C-EBC1-471E-8A18-E1C8BF4950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EE2A670-2431-43C9-BE0B-B455C317D5E0}" type="slidenum">
              <a:rPr lang="en-US" altLang="en-US" sz="1400">
                <a:latin typeface="Arial" panose="020B0604020202020204" pitchFamily="34" charset="0"/>
              </a:rPr>
              <a:pPr/>
              <a:t>25</a:t>
            </a:fld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AA813C-2639-4EE0-BCF6-5C743CE0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6323" name="Slide Number Placeholder 5">
            <a:extLst>
              <a:ext uri="{FF2B5EF4-FFF2-40B4-BE49-F238E27FC236}">
                <a16:creationId xmlns:a16="http://schemas.microsoft.com/office/drawing/2014/main" id="{E5CDA675-D384-4536-A6B7-3BF0C6A7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7312AB-09A4-4071-9A0C-550333FE8F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8E3A469A-D94B-4E14-B888-D9D004FBF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620000" cy="609600"/>
          </a:xfrm>
        </p:spPr>
        <p:txBody>
          <a:bodyPr/>
          <a:lstStyle/>
          <a:p>
            <a:pPr eaLnBrk="1" hangingPunct="1"/>
            <a:r>
              <a:rPr lang="en-US" altLang="en-US" sz="4000"/>
              <a:t>Mathematical Procedures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FAE90D92-03E1-4763-814A-FD5C53BE3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838200"/>
            <a:ext cx="6781800" cy="5638800"/>
          </a:xfrm>
        </p:spPr>
        <p:txBody>
          <a:bodyPr/>
          <a:lstStyle/>
          <a:p>
            <a:pPr eaLnBrk="1" hangingPunct="1"/>
            <a:r>
              <a:rPr lang="en-US" altLang="en-US" sz="2400"/>
              <a:t>Nonlinear Equations</a:t>
            </a:r>
          </a:p>
          <a:p>
            <a:pPr eaLnBrk="1" hangingPunct="1"/>
            <a:r>
              <a:rPr lang="en-US" altLang="en-US" sz="2400"/>
              <a:t>Differentiation</a:t>
            </a:r>
          </a:p>
          <a:p>
            <a:pPr eaLnBrk="1" hangingPunct="1"/>
            <a:r>
              <a:rPr lang="en-US" altLang="en-US" sz="2400"/>
              <a:t>Simultaneous Linear Equations</a:t>
            </a:r>
          </a:p>
          <a:p>
            <a:pPr eaLnBrk="1" hangingPunct="1"/>
            <a:r>
              <a:rPr lang="en-US" altLang="en-US" sz="2400"/>
              <a:t>Curve Fitting</a:t>
            </a:r>
          </a:p>
          <a:p>
            <a:pPr lvl="1" eaLnBrk="1" hangingPunct="1"/>
            <a:r>
              <a:rPr lang="en-US" altLang="en-US" sz="2400"/>
              <a:t>Interpolation</a:t>
            </a:r>
          </a:p>
          <a:p>
            <a:pPr lvl="1" eaLnBrk="1" hangingPunct="1"/>
            <a:r>
              <a:rPr lang="en-US" altLang="en-US" sz="2400"/>
              <a:t>Regression</a:t>
            </a:r>
          </a:p>
          <a:p>
            <a:pPr eaLnBrk="1" hangingPunct="1"/>
            <a:r>
              <a:rPr lang="en-US" altLang="en-US" sz="2400"/>
              <a:t>Integration</a:t>
            </a:r>
          </a:p>
          <a:p>
            <a:pPr eaLnBrk="1" hangingPunct="1"/>
            <a:r>
              <a:rPr lang="en-US" altLang="en-US" sz="2400"/>
              <a:t>Ordinary Differential Equations</a:t>
            </a:r>
          </a:p>
          <a:p>
            <a:pPr eaLnBrk="1" hangingPunct="1"/>
            <a:r>
              <a:rPr lang="en-US" altLang="en-US" sz="2400"/>
              <a:t>Other Advanced Mathematical Procedures:</a:t>
            </a:r>
          </a:p>
          <a:p>
            <a:pPr lvl="1" eaLnBrk="1" hangingPunct="1"/>
            <a:r>
              <a:rPr lang="en-US" altLang="en-US" sz="2400"/>
              <a:t>Partial Differential Equations</a:t>
            </a:r>
          </a:p>
          <a:p>
            <a:pPr lvl="1" eaLnBrk="1" hangingPunct="1"/>
            <a:r>
              <a:rPr lang="en-US" altLang="en-US" sz="2400"/>
              <a:t>Optimization</a:t>
            </a:r>
          </a:p>
          <a:p>
            <a:pPr lvl="1" eaLnBrk="1" hangingPunct="1"/>
            <a:r>
              <a:rPr lang="en-US" altLang="en-US" sz="2400"/>
              <a:t>Fast Fourier Transforms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54215E-4B5B-4C07-AE6B-FB47F625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58371" name="Slide Number Placeholder 5">
            <a:extLst>
              <a:ext uri="{FF2B5EF4-FFF2-40B4-BE49-F238E27FC236}">
                <a16:creationId xmlns:a16="http://schemas.microsoft.com/office/drawing/2014/main" id="{ACA9D13F-FF2B-48D6-BE83-89A3D60E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B073D7-5BB7-4275-A1C7-050F27BA75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EE719CE8-FF56-466C-A748-1418EE77A5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 eaLnBrk="1" hangingPunct="1"/>
            <a:r>
              <a:rPr lang="en-US" altLang="en-US" sz="4000"/>
              <a:t>Nonlinear Equations</a:t>
            </a:r>
          </a:p>
        </p:txBody>
      </p:sp>
      <p:pic>
        <p:nvPicPr>
          <p:cNvPr id="58373" name="Picture 3">
            <a:extLst>
              <a:ext uri="{FF2B5EF4-FFF2-40B4-BE49-F238E27FC236}">
                <a16:creationId xmlns:a16="http://schemas.microsoft.com/office/drawing/2014/main" id="{5360A3E2-1506-46F6-89A0-C016F0D70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44196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Box 4">
            <a:extLst>
              <a:ext uri="{FF2B5EF4-FFF2-40B4-BE49-F238E27FC236}">
                <a16:creationId xmlns:a16="http://schemas.microsoft.com/office/drawing/2014/main" id="{B031A847-044C-4F5C-BF5E-E17739913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much of the floating ball is under water?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F48F7A1F-777F-440F-93C2-3351964CCD76}"/>
                  </a:ext>
                </a:extLst>
              </p:cNvPr>
              <p:cNvSpPr txBox="1"/>
              <p:nvPr/>
            </p:nvSpPr>
            <p:spPr bwMode="auto">
              <a:xfrm>
                <a:off x="1143000" y="5029200"/>
                <a:ext cx="710565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8375" name="Object 5">
                <a:extLst>
                  <a:ext uri="{FF2B5EF4-FFF2-40B4-BE49-F238E27FC236}">
                    <a16:creationId xmlns:a16="http://schemas.microsoft.com/office/drawing/2014/main" id="{F48F7A1F-777F-440F-93C2-3351964CC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029200"/>
                <a:ext cx="7105650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6" name="Text Box 6">
            <a:extLst>
              <a:ext uri="{FF2B5EF4-FFF2-40B4-BE49-F238E27FC236}">
                <a16:creationId xmlns:a16="http://schemas.microsoft.com/office/drawing/2014/main" id="{78198B42-6B94-4683-8A39-83760C6A6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3810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Verdana" panose="020B0604030504040204" pitchFamily="34" charset="0"/>
              </a:rPr>
              <a:t>Diameter=0.11m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Verdana" panose="020B0604030504040204" pitchFamily="34" charset="0"/>
              </a:rPr>
              <a:t>Specific Gravity=0.6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BBB226-7A16-41E5-AFE0-9A0B5491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0419" name="Slide Number Placeholder 5">
            <a:extLst>
              <a:ext uri="{FF2B5EF4-FFF2-40B4-BE49-F238E27FC236}">
                <a16:creationId xmlns:a16="http://schemas.microsoft.com/office/drawing/2014/main" id="{9B1DBC14-E66B-42F5-9056-A4852E10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81DE90-6835-43DC-B315-F113B5F1799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00F6CE9A-FCCB-4549-87E7-0C6A6537F1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93038" cy="609600"/>
          </a:xfrm>
        </p:spPr>
        <p:txBody>
          <a:bodyPr/>
          <a:lstStyle/>
          <a:p>
            <a:pPr eaLnBrk="1" hangingPunct="1"/>
            <a:r>
              <a:rPr lang="en-US" altLang="en-US" sz="4000"/>
              <a:t>Nonlinear Equations</a:t>
            </a:r>
          </a:p>
        </p:txBody>
      </p:sp>
      <p:sp>
        <p:nvSpPr>
          <p:cNvPr id="60421" name="Text Box 3">
            <a:extLst>
              <a:ext uri="{FF2B5EF4-FFF2-40B4-BE49-F238E27FC236}">
                <a16:creationId xmlns:a16="http://schemas.microsoft.com/office/drawing/2014/main" id="{FEFD20E8-237E-48B9-B852-847B70EB8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much of the floating ball is under the water?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422" name="Object 4">
                <a:extLst>
                  <a:ext uri="{FF2B5EF4-FFF2-40B4-BE49-F238E27FC236}">
                    <a16:creationId xmlns:a16="http://schemas.microsoft.com/office/drawing/2014/main" id="{C25803AC-A245-4A1D-A182-D42D0F38CBC1}"/>
                  </a:ext>
                </a:extLst>
              </p:cNvPr>
              <p:cNvSpPr txBox="1"/>
              <p:nvPr/>
            </p:nvSpPr>
            <p:spPr bwMode="auto">
              <a:xfrm>
                <a:off x="803275" y="5683250"/>
                <a:ext cx="5843588" cy="568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−0.165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+3.993×1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0422" name="Object 4">
                <a:extLst>
                  <a:ext uri="{FF2B5EF4-FFF2-40B4-BE49-F238E27FC236}">
                    <a16:creationId xmlns:a16="http://schemas.microsoft.com/office/drawing/2014/main" id="{C25803AC-A245-4A1D-A182-D42D0F38C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275" y="5683250"/>
                <a:ext cx="5843588" cy="568325"/>
              </a:xfrm>
              <a:prstGeom prst="rect">
                <a:avLst/>
              </a:prstGeom>
              <a:blipFill>
                <a:blip r:embed="rId4"/>
                <a:stretch>
                  <a:fillRect l="-9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423" name="Picture 5" descr="floating_ball_figure">
            <a:extLst>
              <a:ext uri="{FF2B5EF4-FFF2-40B4-BE49-F238E27FC236}">
                <a16:creationId xmlns:a16="http://schemas.microsoft.com/office/drawing/2014/main" id="{2E0B6C6B-61F5-4D06-93CB-06B35C25D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5697538" cy="42735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75F228F-FA99-49D4-9A1E-16C6A88DF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2467" name="Slide Number Placeholder 5">
            <a:extLst>
              <a:ext uri="{FF2B5EF4-FFF2-40B4-BE49-F238E27FC236}">
                <a16:creationId xmlns:a16="http://schemas.microsoft.com/office/drawing/2014/main" id="{5D3AC1CC-D6D6-4462-AC62-D9403244B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CE8BAA-A010-4147-A6FB-CF9292DE515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89CAE705-883D-4B75-A16D-4AB46A7314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609600"/>
          </a:xfrm>
        </p:spPr>
        <p:txBody>
          <a:bodyPr/>
          <a:lstStyle/>
          <a:p>
            <a:pPr eaLnBrk="1" hangingPunct="1"/>
            <a:r>
              <a:rPr lang="en-US" altLang="en-US"/>
              <a:t>Differentiation</a:t>
            </a:r>
          </a:p>
        </p:txBody>
      </p:sp>
      <p:pic>
        <p:nvPicPr>
          <p:cNvPr id="62469" name="Picture 3" descr="picture of rocket">
            <a:extLst>
              <a:ext uri="{FF2B5EF4-FFF2-40B4-BE49-F238E27FC236}">
                <a16:creationId xmlns:a16="http://schemas.microsoft.com/office/drawing/2014/main" id="{AA4AAE80-8BA4-4ED8-8480-CF350658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4">
            <a:extLst>
              <a:ext uri="{FF2B5EF4-FFF2-40B4-BE49-F238E27FC236}">
                <a16:creationId xmlns:a16="http://schemas.microsoft.com/office/drawing/2014/main" id="{096596C8-05CA-444A-8BD1-1A056FBD2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733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acceleration at t=7 seconds?</a:t>
            </a:r>
          </a:p>
        </p:txBody>
      </p:sp>
      <p:sp>
        <p:nvSpPr>
          <p:cNvPr id="62471" name="Text Box 5">
            <a:extLst>
              <a:ext uri="{FF2B5EF4-FFF2-40B4-BE49-F238E27FC236}">
                <a16:creationId xmlns:a16="http://schemas.microsoft.com/office/drawing/2014/main" id="{00A9FF8E-9640-4B83-AE89-464290BF8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48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A76E08DD-0625-487F-9E75-B292BFDEFEE5}"/>
                  </a:ext>
                </a:extLst>
              </p:cNvPr>
              <p:cNvSpPr txBox="1"/>
              <p:nvPr/>
            </p:nvSpPr>
            <p:spPr bwMode="auto">
              <a:xfrm>
                <a:off x="6248400" y="4876800"/>
                <a:ext cx="1524000" cy="1312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2472" name="Object 6">
                <a:extLst>
                  <a:ext uri="{FF2B5EF4-FFF2-40B4-BE49-F238E27FC236}">
                    <a16:creationId xmlns:a16="http://schemas.microsoft.com/office/drawing/2014/main" id="{A76E08DD-0625-487F-9E75-B292BFDEF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876800"/>
                <a:ext cx="1524000" cy="1312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473" name="Picture 7" descr="velcoity_rocket_youtube">
            <a:extLst>
              <a:ext uri="{FF2B5EF4-FFF2-40B4-BE49-F238E27FC236}">
                <a16:creationId xmlns:a16="http://schemas.microsoft.com/office/drawing/2014/main" id="{A2FC971E-935C-4D8E-BE73-E887B381B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144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6A33199F-F972-405A-97B5-E0D6DCB8CF42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0" y="5029200"/>
                <a:ext cx="5105400" cy="1033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)=2200 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16×1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−5000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−9.8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2474" name="Object 8">
                <a:extLst>
                  <a:ext uri="{FF2B5EF4-FFF2-40B4-BE49-F238E27FC236}">
                    <a16:creationId xmlns:a16="http://schemas.microsoft.com/office/drawing/2014/main" id="{6A33199F-F972-405A-97B5-E0D6DCB8C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0" y="5029200"/>
                <a:ext cx="5105400" cy="10334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5">
            <a:extLst>
              <a:ext uri="{FF2B5EF4-FFF2-40B4-BE49-F238E27FC236}">
                <a16:creationId xmlns:a16="http://schemas.microsoft.com/office/drawing/2014/main" id="{E9B5E5C0-4B0C-4DE2-9F00-C992764E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4515" name="Slide Number Placeholder 6">
            <a:extLst>
              <a:ext uri="{FF2B5EF4-FFF2-40B4-BE49-F238E27FC236}">
                <a16:creationId xmlns:a16="http://schemas.microsoft.com/office/drawing/2014/main" id="{B340A41D-353B-48E1-A9AC-624F4F1A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21FF9C-EB4D-45E3-AEBC-98609DC053B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2F7E0661-56FA-426C-A59C-E2CF57988D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93038" cy="693738"/>
          </a:xfrm>
        </p:spPr>
        <p:txBody>
          <a:bodyPr/>
          <a:lstStyle/>
          <a:p>
            <a:pPr eaLnBrk="1" hangingPunct="1"/>
            <a:r>
              <a:rPr lang="en-US" altLang="en-US" sz="4000"/>
              <a:t>Differentiation</a:t>
            </a:r>
          </a:p>
        </p:txBody>
      </p:sp>
      <p:graphicFrame>
        <p:nvGraphicFramePr>
          <p:cNvPr id="442392" name="Group 24">
            <a:extLst>
              <a:ext uri="{FF2B5EF4-FFF2-40B4-BE49-F238E27FC236}">
                <a16:creationId xmlns:a16="http://schemas.microsoft.com/office/drawing/2014/main" id="{F83BD626-9479-49F8-B1D3-374A4DF51C0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9600" y="1524000"/>
          <a:ext cx="4876800" cy="914400"/>
        </p:xfrm>
        <a:graphic>
          <a:graphicData uri="http://schemas.openxmlformats.org/drawingml/2006/table">
            <a:tbl>
              <a:tblPr/>
              <a:tblGrid>
                <a:gridCol w="209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534" name="Text Box 20">
            <a:extLst>
              <a:ext uri="{FF2B5EF4-FFF2-40B4-BE49-F238E27FC236}">
                <a16:creationId xmlns:a16="http://schemas.microsoft.com/office/drawing/2014/main" id="{D2BD9B92-3F40-4AA6-B1A4-E5F75E05C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acceleration at t=7 seconds?</a:t>
            </a:r>
          </a:p>
        </p:txBody>
      </p:sp>
      <p:pic>
        <p:nvPicPr>
          <p:cNvPr id="64535" name="Picture 21" descr="picture of rocket">
            <a:extLst>
              <a:ext uri="{FF2B5EF4-FFF2-40B4-BE49-F238E27FC236}">
                <a16:creationId xmlns:a16="http://schemas.microsoft.com/office/drawing/2014/main" id="{26EB72A9-71FF-4F43-9098-8CA35689E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192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6" name="Picture 22" descr="rocket_velocity_discrete_youtube">
            <a:extLst>
              <a:ext uri="{FF2B5EF4-FFF2-40B4-BE49-F238E27FC236}">
                <a16:creationId xmlns:a16="http://schemas.microsoft.com/office/drawing/2014/main" id="{DE77EF37-BA53-4A9B-B5ED-E3E182AF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ACDCD842-7961-45F2-B62A-C4FA7888BFE7}"/>
                  </a:ext>
                </a:extLst>
              </p:cNvPr>
              <p:cNvSpPr txBox="1"/>
              <p:nvPr>
                <p:ph sz="half" idx="2"/>
              </p:nvPr>
            </p:nvSpPr>
            <p:spPr bwMode="auto">
              <a:xfrm>
                <a:off x="2743200" y="3276600"/>
                <a:ext cx="1049338" cy="938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4537" name="Object 23">
                <a:extLst>
                  <a:ext uri="{FF2B5EF4-FFF2-40B4-BE49-F238E27FC236}">
                    <a16:creationId xmlns:a16="http://schemas.microsoft.com/office/drawing/2014/main" id="{ACDCD842-7961-45F2-B62A-C4FA7888B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743200" y="3276600"/>
                <a:ext cx="1049338" cy="938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0488D111-CD0E-4008-B172-A2768E71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6563" name="Slide Number Placeholder 5">
            <a:extLst>
              <a:ext uri="{FF2B5EF4-FFF2-40B4-BE49-F238E27FC236}">
                <a16:creationId xmlns:a16="http://schemas.microsoft.com/office/drawing/2014/main" id="{C9BB480B-5335-40B5-82A4-06ADC6C2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09A5F3-AF05-4589-A862-449D435AD12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483F22B6-A166-495C-BBBD-F496A96DBE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93038" cy="693738"/>
          </a:xfrm>
        </p:spPr>
        <p:txBody>
          <a:bodyPr/>
          <a:lstStyle/>
          <a:p>
            <a:pPr eaLnBrk="1" hangingPunct="1"/>
            <a:r>
              <a:rPr lang="en-US" altLang="en-US" sz="4000"/>
              <a:t>Simultaneous Linear Equations</a:t>
            </a:r>
          </a:p>
        </p:txBody>
      </p:sp>
      <p:sp>
        <p:nvSpPr>
          <p:cNvPr id="66565" name="Text Box 3">
            <a:extLst>
              <a:ext uri="{FF2B5EF4-FFF2-40B4-BE49-F238E27FC236}">
                <a16:creationId xmlns:a16="http://schemas.microsoft.com/office/drawing/2014/main" id="{E851122B-AFE7-4C4C-8336-C87F46E88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Find the velocity profile, given</a:t>
            </a:r>
          </a:p>
        </p:txBody>
      </p:sp>
      <p:sp>
        <p:nvSpPr>
          <p:cNvPr id="66566" name="Text Box 4">
            <a:extLst>
              <a:ext uri="{FF2B5EF4-FFF2-40B4-BE49-F238E27FC236}">
                <a16:creationId xmlns:a16="http://schemas.microsoft.com/office/drawing/2014/main" id="{F17964C7-456A-48D1-B8D4-AC09A09A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196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32DBDC7A-A186-4537-8591-91D636743D9A}"/>
                  </a:ext>
                </a:extLst>
              </p:cNvPr>
              <p:cNvSpPr txBox="1"/>
              <p:nvPr/>
            </p:nvSpPr>
            <p:spPr bwMode="auto">
              <a:xfrm>
                <a:off x="838200" y="2895600"/>
                <a:ext cx="2570163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67" name="Object 5">
                <a:extLst>
                  <a:ext uri="{FF2B5EF4-FFF2-40B4-BE49-F238E27FC236}">
                    <a16:creationId xmlns:a16="http://schemas.microsoft.com/office/drawing/2014/main" id="{32DBDC7A-A186-4537-8591-91D636743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895600"/>
                <a:ext cx="2570163" cy="519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68" name="Text Box 6">
            <a:extLst>
              <a:ext uri="{FF2B5EF4-FFF2-40B4-BE49-F238E27FC236}">
                <a16:creationId xmlns:a16="http://schemas.microsoft.com/office/drawing/2014/main" id="{71496AFF-E1BE-41AA-B45D-FB1ACF7F2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429000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Three simultaneous linear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569" name="Object 7">
                <a:extLst>
                  <a:ext uri="{FF2B5EF4-FFF2-40B4-BE49-F238E27FC236}">
                    <a16:creationId xmlns:a16="http://schemas.microsoft.com/office/drawing/2014/main" id="{1B37F2F3-8A2B-4FEB-B7C7-16B42CB5EF01}"/>
                  </a:ext>
                </a:extLst>
              </p:cNvPr>
              <p:cNvSpPr txBox="1"/>
              <p:nvPr/>
            </p:nvSpPr>
            <p:spPr bwMode="auto">
              <a:xfrm>
                <a:off x="1295400" y="3886200"/>
                <a:ext cx="3289300" cy="512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=106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69" name="Object 7">
                <a:extLst>
                  <a:ext uri="{FF2B5EF4-FFF2-40B4-BE49-F238E27FC236}">
                    <a16:creationId xmlns:a16="http://schemas.microsoft.com/office/drawing/2014/main" id="{1B37F2F3-8A2B-4FEB-B7C7-16B42CB5E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86200"/>
                <a:ext cx="3289300" cy="512763"/>
              </a:xfrm>
              <a:prstGeom prst="rect">
                <a:avLst/>
              </a:prstGeom>
              <a:blipFill>
                <a:blip r:embed="rId5"/>
                <a:stretch>
                  <a:fillRect l="-74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0" name="Object 8">
                <a:extLst>
                  <a:ext uri="{FF2B5EF4-FFF2-40B4-BE49-F238E27FC236}">
                    <a16:creationId xmlns:a16="http://schemas.microsoft.com/office/drawing/2014/main" id="{41869165-69E7-4229-8F25-CB951638C157}"/>
                  </a:ext>
                </a:extLst>
              </p:cNvPr>
              <p:cNvSpPr txBox="1"/>
              <p:nvPr/>
            </p:nvSpPr>
            <p:spPr bwMode="auto">
              <a:xfrm>
                <a:off x="3429000" y="2971800"/>
                <a:ext cx="1371600" cy="409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≤12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0" name="Object 8">
                <a:extLst>
                  <a:ext uri="{FF2B5EF4-FFF2-40B4-BE49-F238E27FC236}">
                    <a16:creationId xmlns:a16="http://schemas.microsoft.com/office/drawing/2014/main" id="{41869165-69E7-4229-8F25-CB951638C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2971800"/>
                <a:ext cx="1371600" cy="4095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1" name="Object 9">
                <a:extLst>
                  <a:ext uri="{FF2B5EF4-FFF2-40B4-BE49-F238E27FC236}">
                    <a16:creationId xmlns:a16="http://schemas.microsoft.com/office/drawing/2014/main" id="{8B06FA12-D754-4827-8539-87A5DF456CA9}"/>
                  </a:ext>
                </a:extLst>
              </p:cNvPr>
              <p:cNvSpPr txBox="1"/>
              <p:nvPr/>
            </p:nvSpPr>
            <p:spPr bwMode="auto">
              <a:xfrm>
                <a:off x="1143000" y="4495800"/>
                <a:ext cx="3467100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=177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1" name="Object 9">
                <a:extLst>
                  <a:ext uri="{FF2B5EF4-FFF2-40B4-BE49-F238E27FC236}">
                    <a16:creationId xmlns:a16="http://schemas.microsoft.com/office/drawing/2014/main" id="{8B06FA12-D754-4827-8539-87A5DF456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495800"/>
                <a:ext cx="3467100" cy="533400"/>
              </a:xfrm>
              <a:prstGeom prst="rect">
                <a:avLst/>
              </a:prstGeom>
              <a:blipFill>
                <a:blip r:embed="rId7"/>
                <a:stretch>
                  <a:fillRect l="-52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572" name="Object 10">
                <a:extLst>
                  <a:ext uri="{FF2B5EF4-FFF2-40B4-BE49-F238E27FC236}">
                    <a16:creationId xmlns:a16="http://schemas.microsoft.com/office/drawing/2014/main" id="{FB49C888-9DE3-48F2-943B-6B81DB065D37}"/>
                  </a:ext>
                </a:extLst>
              </p:cNvPr>
              <p:cNvSpPr txBox="1"/>
              <p:nvPr/>
            </p:nvSpPr>
            <p:spPr bwMode="auto">
              <a:xfrm>
                <a:off x="990600" y="5029200"/>
                <a:ext cx="3849688" cy="528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=600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6572" name="Object 10">
                <a:extLst>
                  <a:ext uri="{FF2B5EF4-FFF2-40B4-BE49-F238E27FC236}">
                    <a16:creationId xmlns:a16="http://schemas.microsoft.com/office/drawing/2014/main" id="{FB49C888-9DE3-48F2-943B-6B81DB065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029200"/>
                <a:ext cx="3849688" cy="528638"/>
              </a:xfrm>
              <a:prstGeom prst="rect">
                <a:avLst/>
              </a:prstGeom>
              <a:blipFill>
                <a:blip r:embed="rId8"/>
                <a:stretch>
                  <a:fillRect l="-47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73" name="Picture 11" descr="picture of rocket">
            <a:extLst>
              <a:ext uri="{FF2B5EF4-FFF2-40B4-BE49-F238E27FC236}">
                <a16:creationId xmlns:a16="http://schemas.microsoft.com/office/drawing/2014/main" id="{35573E47-A640-4203-89A3-C8EC21446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668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4428" name="Group 12">
            <a:extLst>
              <a:ext uri="{FF2B5EF4-FFF2-40B4-BE49-F238E27FC236}">
                <a16:creationId xmlns:a16="http://schemas.microsoft.com/office/drawing/2014/main" id="{F33B0D2D-C9C5-43C6-883C-187F3B6E29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76400"/>
          <a:ext cx="4648200" cy="1035050"/>
        </p:xfrm>
        <a:graphic>
          <a:graphicData uri="http://schemas.openxmlformats.org/drawingml/2006/table">
            <a:tbl>
              <a:tblPr/>
              <a:tblGrid>
                <a:gridCol w="199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6591" name="Picture 22" descr="rocket_velocity_discrete_youtube">
            <a:extLst>
              <a:ext uri="{FF2B5EF4-FFF2-40B4-BE49-F238E27FC236}">
                <a16:creationId xmlns:a16="http://schemas.microsoft.com/office/drawing/2014/main" id="{6BA43119-05C6-4122-8AB4-76AEFC462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3149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E654CD19-B3E1-4FD9-A221-55B4E135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68611" name="Slide Number Placeholder 5">
            <a:extLst>
              <a:ext uri="{FF2B5EF4-FFF2-40B4-BE49-F238E27FC236}">
                <a16:creationId xmlns:a16="http://schemas.microsoft.com/office/drawing/2014/main" id="{3DA6BC9F-4049-4FBD-8858-21CE01D3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BCA966-701A-4EC2-B7CB-B1090D70FEB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2F828FE4-4BA1-4D3D-9EBB-1DF02BDE6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93038" cy="685800"/>
          </a:xfrm>
        </p:spPr>
        <p:txBody>
          <a:bodyPr/>
          <a:lstStyle/>
          <a:p>
            <a:pPr eaLnBrk="1" hangingPunct="1"/>
            <a:r>
              <a:rPr lang="en-US" altLang="en-US" sz="4000"/>
              <a:t>Interpolation</a:t>
            </a:r>
          </a:p>
        </p:txBody>
      </p:sp>
      <p:pic>
        <p:nvPicPr>
          <p:cNvPr id="68613" name="Picture 3" descr="picture of rocket">
            <a:extLst>
              <a:ext uri="{FF2B5EF4-FFF2-40B4-BE49-F238E27FC236}">
                <a16:creationId xmlns:a16="http://schemas.microsoft.com/office/drawing/2014/main" id="{AEF68215-28FA-4EC7-A14F-2805D48C8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438400"/>
            <a:ext cx="16303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 Box 4">
            <a:extLst>
              <a:ext uri="{FF2B5EF4-FFF2-40B4-BE49-F238E27FC236}">
                <a16:creationId xmlns:a16="http://schemas.microsoft.com/office/drawing/2014/main" id="{1D06CFD5-3C58-47AE-A994-0E8229331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What is the velocity of the rocket at t=7 seconds?</a:t>
            </a:r>
          </a:p>
        </p:txBody>
      </p:sp>
      <p:graphicFrame>
        <p:nvGraphicFramePr>
          <p:cNvPr id="446487" name="Group 23">
            <a:extLst>
              <a:ext uri="{FF2B5EF4-FFF2-40B4-BE49-F238E27FC236}">
                <a16:creationId xmlns:a16="http://schemas.microsoft.com/office/drawing/2014/main" id="{EBD2B3E5-B36F-4598-8BC6-AD6EC45C00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24000"/>
          <a:ext cx="4800600" cy="914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 (m/s)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32" name="Picture 22" descr="rocket_velocity_youtube">
            <a:extLst>
              <a:ext uri="{FF2B5EF4-FFF2-40B4-BE49-F238E27FC236}">
                <a16:creationId xmlns:a16="http://schemas.microsoft.com/office/drawing/2014/main" id="{96FBD8A2-31F7-4C9C-B93E-DB384C6CD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6B7999B-9898-49D9-90C1-D51CE4C9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0659" name="Slide Number Placeholder 5">
            <a:extLst>
              <a:ext uri="{FF2B5EF4-FFF2-40B4-BE49-F238E27FC236}">
                <a16:creationId xmlns:a16="http://schemas.microsoft.com/office/drawing/2014/main" id="{C58ED372-B51F-492E-B773-EC771672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4F5478-BF0E-4344-9E05-F1C6F6D6930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C0158EDA-6651-4BCE-887A-298429443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685800"/>
          </a:xfrm>
        </p:spPr>
        <p:txBody>
          <a:bodyPr/>
          <a:lstStyle/>
          <a:p>
            <a:pPr eaLnBrk="1" hangingPunct="1"/>
            <a:r>
              <a:rPr lang="en-US" altLang="en-US" sz="4000"/>
              <a:t>Regression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93B517F2-A69F-4D1F-94F6-78813310B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2" name="Rectangle 4">
            <a:extLst>
              <a:ext uri="{FF2B5EF4-FFF2-40B4-BE49-F238E27FC236}">
                <a16:creationId xmlns:a16="http://schemas.microsoft.com/office/drawing/2014/main" id="{05167885-3638-4758-B8A7-A17D1EEE5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70663" name="Text Box 5">
            <a:extLst>
              <a:ext uri="{FF2B5EF4-FFF2-40B4-BE49-F238E27FC236}">
                <a16:creationId xmlns:a16="http://schemas.microsoft.com/office/drawing/2014/main" id="{9E62D7CE-4892-4201-AB2A-C8E4C270D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Thermal expansion coefficient data for cast steel</a:t>
            </a:r>
          </a:p>
        </p:txBody>
      </p:sp>
      <p:pic>
        <p:nvPicPr>
          <p:cNvPr id="70664" name="Picture 6" descr="regression_pointsonly_youtube">
            <a:extLst>
              <a:ext uri="{FF2B5EF4-FFF2-40B4-BE49-F238E27FC236}">
                <a16:creationId xmlns:a16="http://schemas.microsoft.com/office/drawing/2014/main" id="{787C2DEA-D733-49C0-9F26-48FF251F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499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43AF-7EA8-4975-8778-7FCF29CBE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2707" name="Slide Number Placeholder 5">
            <a:extLst>
              <a:ext uri="{FF2B5EF4-FFF2-40B4-BE49-F238E27FC236}">
                <a16:creationId xmlns:a16="http://schemas.microsoft.com/office/drawing/2014/main" id="{ED8310FB-9C98-4D83-8146-D5231F8A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3C3353-9868-418C-B6BC-8491DF21BB3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1AF17679-96A4-450D-8569-57A9693EB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 sz="4000"/>
              <a:t>Regression (cont)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A8EF8EDD-072C-457C-9EA7-05D92B6A1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72710" name="Picture 4" descr="regression_pointsandcurve_youtube">
            <a:extLst>
              <a:ext uri="{FF2B5EF4-FFF2-40B4-BE49-F238E27FC236}">
                <a16:creationId xmlns:a16="http://schemas.microsoft.com/office/drawing/2014/main" id="{15761797-5407-4385-A3C3-C9D1C961A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297488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2808FB-30D1-4F7B-93C7-ED39BC93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4755" name="Slide Number Placeholder 5">
            <a:extLst>
              <a:ext uri="{FF2B5EF4-FFF2-40B4-BE49-F238E27FC236}">
                <a16:creationId xmlns:a16="http://schemas.microsoft.com/office/drawing/2014/main" id="{91C82FA8-4852-4E54-9B66-4E258F54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AD411A-3A5A-4E4E-BD74-8C8D58DDEF1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25910ACB-4474-4BC7-A6C2-B6BEE9608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/>
              <a:t>Integration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0CB38A9A-D7A8-4E76-B5B1-C07CAD8DF9F5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𝑟𝑜𝑜𝑚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4757" name="Object 3">
                <a:extLst>
                  <a:ext uri="{FF2B5EF4-FFF2-40B4-BE49-F238E27FC236}">
                    <a16:creationId xmlns:a16="http://schemas.microsoft.com/office/drawing/2014/main" id="{0CB38A9A-D7A8-4E76-B5B1-C07CAD8DF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2743200" cy="1408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58" name="Text Box 4">
            <a:extLst>
              <a:ext uri="{FF2B5EF4-FFF2-40B4-BE49-F238E27FC236}">
                <a16:creationId xmlns:a16="http://schemas.microsoft.com/office/drawing/2014/main" id="{898CC2B6-8AB8-4F84-A9F2-8DE79254B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Finding the diametric contraction in a steel shaft when dipped in liquid nitrogen.</a:t>
            </a:r>
          </a:p>
        </p:txBody>
      </p:sp>
      <p:sp>
        <p:nvSpPr>
          <p:cNvPr id="74759" name="Rectangle 5">
            <a:extLst>
              <a:ext uri="{FF2B5EF4-FFF2-40B4-BE49-F238E27FC236}">
                <a16:creationId xmlns:a16="http://schemas.microsoft.com/office/drawing/2014/main" id="{DADD9512-30A7-4D93-87F2-3C90E6E85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sp>
        <p:nvSpPr>
          <p:cNvPr id="74760" name="Rectangle 6">
            <a:extLst>
              <a:ext uri="{FF2B5EF4-FFF2-40B4-BE49-F238E27FC236}">
                <a16:creationId xmlns:a16="http://schemas.microsoft.com/office/drawing/2014/main" id="{55907A48-5943-441A-951E-5E4B67D08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hlinkClick r:id="rId5"/>
            </a:endParaRPr>
          </a:p>
        </p:txBody>
      </p:sp>
      <p:pic>
        <p:nvPicPr>
          <p:cNvPr id="74761" name="Picture 7" descr="regression_pointsonly_youtube">
            <a:extLst>
              <a:ext uri="{FF2B5EF4-FFF2-40B4-BE49-F238E27FC236}">
                <a16:creationId xmlns:a16="http://schemas.microsoft.com/office/drawing/2014/main" id="{0404400E-F3AC-4A02-B0B2-233CC4112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1752600"/>
            <a:ext cx="5526087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9697BBE-709C-40B5-8EBE-A1C8CE75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  <p:sp>
        <p:nvSpPr>
          <p:cNvPr id="76803" name="Slide Number Placeholder 5">
            <a:extLst>
              <a:ext uri="{FF2B5EF4-FFF2-40B4-BE49-F238E27FC236}">
                <a16:creationId xmlns:a16="http://schemas.microsoft.com/office/drawing/2014/main" id="{46E07213-0F59-431E-99D2-44358986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FCAB68-BC73-4D2D-A659-6D73D145A31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CEB21742-F5FF-4DD2-9695-B57718228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/>
          <a:lstStyle/>
          <a:p>
            <a:pPr eaLnBrk="1" hangingPunct="1"/>
            <a:r>
              <a:rPr lang="en-US" altLang="en-US"/>
              <a:t>Ordinary Differential Equations</a:t>
            </a:r>
          </a:p>
        </p:txBody>
      </p:sp>
      <p:sp>
        <p:nvSpPr>
          <p:cNvPr id="76805" name="Text Box 3">
            <a:extLst>
              <a:ext uri="{FF2B5EF4-FFF2-40B4-BE49-F238E27FC236}">
                <a16:creationId xmlns:a16="http://schemas.microsoft.com/office/drawing/2014/main" id="{6B62949E-C582-42EE-A1D6-49E6B0A6C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990600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How long does it take a trunnion to cool down?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D882098B-72C8-419D-95B9-B436DA4581F6}"/>
                  </a:ext>
                </a:extLst>
              </p:cNvPr>
              <p:cNvSpPr txBox="1"/>
              <p:nvPr/>
            </p:nvSpPr>
            <p:spPr bwMode="auto">
              <a:xfrm>
                <a:off x="1143000" y="4724400"/>
                <a:ext cx="4800600" cy="1392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D882098B-72C8-419D-95B9-B436DA458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724400"/>
                <a:ext cx="4800600" cy="13922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83C1092C-6865-47A5-B088-31B07B0E51C1}"/>
                  </a:ext>
                </a:extLst>
              </p:cNvPr>
              <p:cNvSpPr txBox="1"/>
              <p:nvPr/>
            </p:nvSpPr>
            <p:spPr bwMode="auto">
              <a:xfrm>
                <a:off x="6019800" y="5030788"/>
                <a:ext cx="2209800" cy="684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𝑟𝑜𝑜𝑚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83C1092C-6865-47A5-B088-31B07B0E5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5030788"/>
                <a:ext cx="2209800" cy="684212"/>
              </a:xfrm>
              <a:prstGeom prst="rect">
                <a:avLst/>
              </a:prstGeom>
              <a:blipFill>
                <a:blip r:embed="rId5"/>
                <a:stretch>
                  <a:fillRect l="-8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8" name="Picture 6">
            <a:extLst>
              <a:ext uri="{FF2B5EF4-FFF2-40B4-BE49-F238E27FC236}">
                <a16:creationId xmlns:a16="http://schemas.microsoft.com/office/drawing/2014/main" id="{C95D8802-9F67-4C41-B0E6-3BA9399FE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3246438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7" descr="shaftpicture">
            <a:extLst>
              <a:ext uri="{FF2B5EF4-FFF2-40B4-BE49-F238E27FC236}">
                <a16:creationId xmlns:a16="http://schemas.microsoft.com/office/drawing/2014/main" id="{B3C1B9C6-3AD0-41C0-910C-9083185CC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2438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72878FB8-44AD-475E-9E16-B782312D6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38EECBE-BD4B-4EE3-AF75-F34C4F1AE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>
                <a:latin typeface="Verdana" panose="020B0604030504040204" pitchFamily="34" charset="0"/>
                <a:hlinkClick r:id="rId4"/>
              </a:rPr>
              <a:t>http://nm.MathForCollege.com</a:t>
            </a:r>
            <a:endParaRPr lang="en-US" altLang="en-US" sz="2800" b="1"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9add02d2-5a53-4b5f-b253-c0bcd00b48d6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Blends">
  <a:themeElements>
    <a:clrScheme name="1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ends">
  <a:themeElements>
    <a:clrScheme name="2_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mws_gen_nle_ppt_newton</Template>
  <TotalTime>9372</TotalTime>
  <Words>1286</Words>
  <Application>Microsoft Office PowerPoint</Application>
  <PresentationFormat>On-screen Show (4:3)</PresentationFormat>
  <Paragraphs>259</Paragraphs>
  <Slides>37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Tahoma</vt:lpstr>
      <vt:lpstr>Arial</vt:lpstr>
      <vt:lpstr>Wingdings</vt:lpstr>
      <vt:lpstr>Times New Roman</vt:lpstr>
      <vt:lpstr>Verdana</vt:lpstr>
      <vt:lpstr>Arial Unicode MS</vt:lpstr>
      <vt:lpstr>Symbol</vt:lpstr>
      <vt:lpstr>1_Blends</vt:lpstr>
      <vt:lpstr>Blends</vt:lpstr>
      <vt:lpstr>2_Blends</vt:lpstr>
      <vt:lpstr>Default Design</vt:lpstr>
      <vt:lpstr>Computational Methods</vt:lpstr>
      <vt:lpstr>PowerPoint Presentation</vt:lpstr>
      <vt:lpstr>Why use Numerical Methods?</vt:lpstr>
      <vt:lpstr>Why use Numerical Methods?</vt:lpstr>
      <vt:lpstr>Why use Numerical Methods?</vt:lpstr>
      <vt:lpstr>Steps in Solving an Engineering Problem   http://nm.MathForCollege.com</vt:lpstr>
      <vt:lpstr>How do we solve an engineering problem?</vt:lpstr>
      <vt:lpstr>Example of Solving an Engineering Problem</vt:lpstr>
      <vt:lpstr>Bascule Bridge THG</vt:lpstr>
      <vt:lpstr>PowerPoint Presentation</vt:lpstr>
      <vt:lpstr>Trunnion-Hub-Girder Assembly Procedure</vt:lpstr>
      <vt:lpstr>Problem</vt:lpstr>
      <vt:lpstr>Why did it get stuck?</vt:lpstr>
      <vt:lpstr>Video of Assembly Process</vt:lpstr>
      <vt:lpstr>Consultant calculations</vt:lpstr>
      <vt:lpstr>Is the formula used correct?</vt:lpstr>
      <vt:lpstr>The Correct Model Would Account for Varying Thermal Expansion Coefficient</vt:lpstr>
      <vt:lpstr>Can You Roughly Estimate the Contraction?</vt:lpstr>
      <vt:lpstr>Can You Find a Better Estimate for the Contraction?</vt:lpstr>
      <vt:lpstr>Estimating Contraction Accurately</vt:lpstr>
      <vt:lpstr>So what is the solution to the problem?</vt:lpstr>
      <vt:lpstr>Revisiting steps to solve a problem</vt:lpstr>
      <vt:lpstr>PowerPoint Presentation</vt:lpstr>
      <vt:lpstr>Introduction to Numerical Methods   Mathematical Procedures</vt:lpstr>
      <vt:lpstr>To Do List</vt:lpstr>
      <vt:lpstr>Mathematical Procedures</vt:lpstr>
      <vt:lpstr>Nonlinear Equations</vt:lpstr>
      <vt:lpstr>Nonlinear Equations</vt:lpstr>
      <vt:lpstr>Differentiation</vt:lpstr>
      <vt:lpstr>Differentiation</vt:lpstr>
      <vt:lpstr>Simultaneous Linear Equations</vt:lpstr>
      <vt:lpstr>Interpolation</vt:lpstr>
      <vt:lpstr>Regression</vt:lpstr>
      <vt:lpstr>Regression (cont)</vt:lpstr>
      <vt:lpstr>Integration</vt:lpstr>
      <vt:lpstr>Ordinary Differential Equations</vt:lpstr>
      <vt:lpstr>PowerPoint Presentation</vt:lpstr>
    </vt:vector>
  </TitlesOfParts>
  <Company>http://numericalmethods.eng.usf.edu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Scientific Computing</dc:title>
  <dc:creator>Autar Kaw, Luke Snyder</dc:creator>
  <cp:lastModifiedBy>Autar Kaw</cp:lastModifiedBy>
  <cp:revision>217</cp:revision>
  <cp:lastPrinted>2020-01-13T12:28:16Z</cp:lastPrinted>
  <dcterms:created xsi:type="dcterms:W3CDTF">1998-11-18T16:33:10Z</dcterms:created>
  <dcterms:modified xsi:type="dcterms:W3CDTF">2021-08-04T15:43:54Z</dcterms:modified>
</cp:coreProperties>
</file>