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ppt/tags/tag40.xml" ContentType="application/vnd.openxmlformats-officedocument.presentationml.tags+xml"/>
  <Override PartName="/ppt/notesSlides/notesSlide40.xml" ContentType="application/vnd.openxmlformats-officedocument.presentationml.notesSlide+xml"/>
  <Override PartName="/ppt/tags/tag41.xml" ContentType="application/vnd.openxmlformats-officedocument.presentationml.tags+xml"/>
  <Override PartName="/ppt/notesSlides/notesSlide41.xml" ContentType="application/vnd.openxmlformats-officedocument.presentationml.notesSlide+xml"/>
  <Override PartName="/ppt/tags/tag42.xml" ContentType="application/vnd.openxmlformats-officedocument.presentationml.tags+xml"/>
  <Override PartName="/ppt/notesSlides/notesSlide42.xml" ContentType="application/vnd.openxmlformats-officedocument.presentationml.notesSlide+xml"/>
  <Override PartName="/ppt/tags/tag43.xml" ContentType="application/vnd.openxmlformats-officedocument.presentationml.tags+xml"/>
  <Override PartName="/ppt/notesSlides/notesSlide43.xml" ContentType="application/vnd.openxmlformats-officedocument.presentationml.notesSlide+xml"/>
  <Override PartName="/ppt/tags/tag44.xml" ContentType="application/vnd.openxmlformats-officedocument.presentationml.tags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7"/>
  </p:notesMasterIdLst>
  <p:sldIdLst>
    <p:sldId id="257" r:id="rId2"/>
    <p:sldId id="330" r:id="rId3"/>
    <p:sldId id="331" r:id="rId4"/>
    <p:sldId id="332" r:id="rId5"/>
    <p:sldId id="333" r:id="rId6"/>
    <p:sldId id="334" r:id="rId7"/>
    <p:sldId id="335" r:id="rId8"/>
    <p:sldId id="405" r:id="rId9"/>
    <p:sldId id="406" r:id="rId10"/>
    <p:sldId id="407" r:id="rId11"/>
    <p:sldId id="408" r:id="rId12"/>
    <p:sldId id="309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402" r:id="rId25"/>
    <p:sldId id="271" r:id="rId26"/>
    <p:sldId id="258" r:id="rId27"/>
    <p:sldId id="259" r:id="rId28"/>
    <p:sldId id="266" r:id="rId29"/>
    <p:sldId id="268" r:id="rId30"/>
    <p:sldId id="260" r:id="rId31"/>
    <p:sldId id="269" r:id="rId32"/>
    <p:sldId id="261" r:id="rId33"/>
    <p:sldId id="262" r:id="rId34"/>
    <p:sldId id="403" r:id="rId35"/>
    <p:sldId id="270" r:id="rId36"/>
    <p:sldId id="273" r:id="rId37"/>
    <p:sldId id="265" r:id="rId38"/>
    <p:sldId id="272" r:id="rId39"/>
    <p:sldId id="404" r:id="rId40"/>
    <p:sldId id="275" r:id="rId41"/>
    <p:sldId id="324" r:id="rId42"/>
    <p:sldId id="325" r:id="rId43"/>
    <p:sldId id="326" r:id="rId44"/>
    <p:sldId id="327" r:id="rId45"/>
    <p:sldId id="374" r:id="rId46"/>
  </p:sldIdLst>
  <p:sldSz cx="9144000" cy="6858000" type="screen4x3"/>
  <p:notesSz cx="7315200" cy="96012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1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250706-0B40-4D02-8950-2081EC70C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93F3E7-1128-436F-BFEE-70985BA0E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D76B656-7EF4-41AA-911A-C5ACAACFF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46F4C1-E875-4FF2-BE48-D083C31D541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039FB90-0012-42EB-B310-BD667E8A0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C6B9BD4-8E29-49A2-8F78-7D9A388A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419D31-8072-4484-BFD1-1CB70B61C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FCF569-44F1-4B92-9200-253B003C6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60123F7-171B-474C-8614-D8DE73138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949D16-F1D3-4115-B8B8-AAAABC4A4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0CA37B-01B5-455C-B5AC-01A0049A1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EFAC555-42B7-4C7A-A5B3-F6FC3417F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8A5CB51-FCA8-4740-AB93-01BF8A074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04CF52C-18C0-4688-BF1A-F76E07278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60683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A48EF771-A0BC-48F8-98F1-5682DFE35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F5C7CD26-E203-40FB-87B0-3A28E58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668A9A33-CBCA-40F8-9CEB-F99B535E6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931543-63E8-431E-A5F7-DF1B1CFBBCC1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5126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3176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0E49B1-09DB-484F-ABB6-D2BEDAAE4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94CA1A-15E0-4211-8B74-76DA98BE5553}" type="slidenum">
              <a:rPr lang="en-US" altLang="en-US" sz="2400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955E68-87EF-4AB9-9492-A64694B1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4AFF009-DEE4-40A1-8058-BB1A7DD9E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0DEA12-D062-4AB9-9A95-0DC938777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280DE8-A002-40E3-BCB3-C9AB66A37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77795D-0E3F-4038-80AD-216A0EB27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A923120-B0AF-4150-A135-04D04E93A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11521B1-CB71-402E-90D1-D1520A242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92D51D1-39EB-49AF-A2B3-97C68CCC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EA43650-FD6D-4104-A852-155B1C5EB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BC0CC5-5A36-4C70-9008-7537F188B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027649BA-6931-46CA-87CE-D280010A6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9A733F0-A16B-4DEE-AE8A-D820B962A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6D0295-A66C-4AD1-BBD3-B965C491A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9CCB98-CEFC-465A-A5C3-06A5015B6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4DDBA24-4142-4FB3-8462-4A60BB46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30F6A3-2287-477D-8F92-86820546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8184E21-D6F2-420B-9A28-18AD9D5D4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3AD0D3-E68A-4C6C-9C78-DDC2FD07D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52C9956-F2BE-43EB-A724-3AA1E50C8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88E8BB0-DC06-47A8-8F5C-76FCB6FA2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EE2E499-5913-4778-B21F-CD25B2AD6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AF66193-6B07-4029-BB0F-19D313F59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B1787A9-BC44-4E84-AB17-429E31B7B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82047B8-F7E2-44CD-93AA-97D66639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1AF8357-1E3F-4EA9-A1ED-303954C88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5F5311-E26A-475F-ABD8-489EB899083C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15635C-E420-4FC0-B5EE-FADFD0D91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752A1A-20B8-4021-A320-A8A59212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BF9FAF-668F-4E7A-B6B8-186279DC3C1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7EE27F-0A7E-492B-811D-1C04CB3994CD}" type="slidenum">
              <a:rPr lang="en-US" altLang="en-US" sz="1300"/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9EDDD79-ECDF-459F-8F84-C0A2E7B36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8F1E944-465F-4664-8D7E-F0B8ED6CB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26881B3-EC21-43C5-A2A7-55C9A160B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E583D-48BC-4249-A626-49587FC8B3D0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A398EA-AD67-4CAB-B1F4-A04AB2C8C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FD334F2-56B2-4EA8-9D37-ADA448E39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9628120-397C-48DB-BA72-795B9F47E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FBA4B8-0762-4532-9E3A-6BDE31E6B31B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297CEF0-3BAB-49C3-8C59-DA81F2D9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A23BC3-917F-40F7-A2AE-3A0D526A9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B71D532-B372-4D2B-9193-502B759D2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72C67-C568-462C-BF7C-B559A0F9C09A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EB45D35-9BE8-4A3A-AAAF-F632FECF5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80C5C95-F14C-4470-8FF6-4BEA315C3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470939D-AC59-4975-AC2D-BC1AC6959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663E59E1-2B18-49F5-8EEE-50EB141F0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E316CE5-EB03-476C-BF6C-FB9F946E3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10DA8-5657-4A1A-803D-894CB8216975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7D3A6B8-E85E-4EB2-A9CA-5384BAC3E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E15E3-97B4-42AC-8934-640FD43D97A0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D3014A1-BDC9-419C-B3A8-EC65EB96B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4898493-608E-417C-A89C-A2AC56EF4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55094ACE-64D7-4C7D-BDE7-5A94B56DE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E6A8015-F7E1-49D9-91F3-022B27AA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A9FFD2F8-BAE0-41F1-8B5F-181520B1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10D8BE-0E13-4E0A-B895-561A5B07A1C4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5EC3D03-C1A4-434D-B3DB-585553BBB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735E8-8249-407E-A471-16D721DFD01A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3F715CA-106E-4C09-98F8-8A18A0754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F161E5C-1154-4D26-9AAA-DF24B1EAA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137E2F6-4D71-4BEE-B5FC-59B872E3E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31AF1-F83D-4A5C-A9EE-A66FB4804B20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A6A67D-9952-44FE-9B6B-CC0E086DC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4DFAFD0-5AA8-41B0-905B-E3C260ECE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CDC33F-7AD4-43AD-AB4F-2265E3B3E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F9A995-1369-4F1B-A7E7-DC0B561A6229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7E63687-7EF4-436A-8ACB-14E6B882A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95583077-D449-4F31-866E-CAB1D9E8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A122BB5-2BA3-4E42-8BD5-0C9C844AF7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D23316C4-6381-41FB-9169-DD63F05C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80BE178-4EF3-4444-92D2-DF963BB7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0D434C-3972-42E2-A6EF-E5465E0B5EC3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ECFBBA5F-9C49-44BF-93F7-CAB2AE6EB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88749A26-F394-4966-8BBF-CD2155FF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03908FE-153C-4979-8D18-D9E9F347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A8EF6-CCD4-4A11-880A-A626ECBAAE1C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7833B7-3AD4-46E5-A521-98B37EE6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DE8A2B-EF2F-418B-B959-3C943B6AE704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7EF774B-24F7-4471-B8E6-C74D4CA51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4888B7-FBC5-432E-A488-DADBB78E0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75EF993-84D4-43D3-BFA5-E5C85D8582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9F6C73-3142-4F5C-AA50-24BAE3FF1752}" type="slidenum">
              <a:rPr lang="en-US" altLang="en-US" sz="1300"/>
              <a:pPr algn="r" eaLnBrk="1" hangingPunct="1"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BAED1C2-CD32-4043-8C34-6D678D262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9A73DBE-A732-4F4D-B6CF-618598B78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63B0144-79EC-45F3-A643-D13C88EC6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6EBA4-4608-4C2D-AE35-C04B93CFE00D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04F1DDD-9D5D-448B-BDB7-C9D547B0D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7C7C71E-93FA-4FE7-9468-282EDF044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BFC0616-4F73-424F-B79C-10001479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9E47D2-30EC-490C-A358-CCEB3E03B6EA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E81BE37-68AE-4F1D-969F-1563BC0AD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28913" y="496888"/>
            <a:ext cx="3541712" cy="2655887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E378BA9-A1FC-481F-B768-93A3B9944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3317875"/>
            <a:ext cx="6562725" cy="315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F1C1E23F-C94B-4724-BC81-452D8B4F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F8BAC3-5790-471A-A34E-BE7A3EDA3F71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86DBC6-5363-4068-AFC5-560E98E55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5083AA5-FEE3-4F77-90F2-1C76323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87B6D92-CA26-468C-AA45-B7BE5293A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01DDA-6317-4597-9D52-70C3E1471B77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CBD95E8-55B1-455C-9640-0E2646333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74C9052-56D5-4D0B-BFBB-B0D5AE3C8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3AF2FD7F-001F-4C86-871F-C77DACFE8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63C59F-369A-48F8-A780-AAF2A5F76D2A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B73F64B-F86D-4ECA-A41A-A79F70610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5462C6-15D6-4B39-909D-CA55AC932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8FD92-4E48-4284-B926-DF8FDBA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0" y="64008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8239E60-40D0-428D-8B86-82BB86CB9906}" type="datetime1">
              <a:rPr lang="en-US"/>
              <a:pPr>
                <a:defRPr/>
              </a:pPr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62835-6150-4056-82D8-0725B288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0" y="6629400"/>
            <a:ext cx="3810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7FDB-19E8-4EF2-B0CD-E2B6116EA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A8B4870-F192-4747-8347-77CEDA7B8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339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569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570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304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hyperlink" Target="http://nm.mathforcollege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3.wmf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NUL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6" Type="http://schemas.openxmlformats.org/officeDocument/2006/relationships/image" Target="NUL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2.png"/><Relationship Id="rId4" Type="http://schemas.openxmlformats.org/officeDocument/2006/relationships/image" Target="../media/image2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6.wmf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22.png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25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5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26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27.xml"/><Relationship Id="rId7" Type="http://schemas.openxmlformats.org/officeDocument/2006/relationships/image" Target="NUL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28.xml"/><Relationship Id="rId7" Type="http://schemas.openxmlformats.org/officeDocument/2006/relationships/image" Target="NUL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33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34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35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36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37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38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32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6" Type="http://schemas.openxmlformats.org/officeDocument/2006/relationships/image" Target="../media/image3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762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Interpolation - Introduction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FA9BBE-42DE-40D9-AB3A-D8374460D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1452694"/>
            <a:ext cx="5715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>
            <a:lvl1pPr marL="27432" indent="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en-US" sz="3600" dirty="0"/>
              <a:t>Reading Between the Lines</a:t>
            </a:r>
          </a:p>
        </p:txBody>
      </p:sp>
      <p:pic>
        <p:nvPicPr>
          <p:cNvPr id="5" name="Picture 22" descr="rocket_velocity_youtube">
            <a:extLst>
              <a:ext uri="{FF2B5EF4-FFF2-40B4-BE49-F238E27FC236}">
                <a16:creationId xmlns:a16="http://schemas.microsoft.com/office/drawing/2014/main" id="{DBDD9C7B-3CD8-4916-950C-A26B68494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286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CCE5B546-F851-4BEB-A988-D034617A0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b="1" cap="small" dirty="0"/>
              <a:t>What is Interpolation 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A0C598D7-8AB0-41B2-B1BF-5480C10A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76878ADC-08BF-4459-A9FD-88F46BA9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……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find the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at a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is not given.</a:t>
            </a:r>
            <a:endParaRPr lang="en-US" altLang="en-US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Text Box 5">
            <a:extLst>
              <a:ext uri="{FF2B5EF4-FFF2-40B4-BE49-F238E27FC236}">
                <a16:creationId xmlns:a16="http://schemas.microsoft.com/office/drawing/2014/main" id="{8AC7F039-67A5-422B-AE65-1250441E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Footer Placeholder 7">
            <a:extLst>
              <a:ext uri="{FF2B5EF4-FFF2-40B4-BE49-F238E27FC236}">
                <a16:creationId xmlns:a16="http://schemas.microsoft.com/office/drawing/2014/main" id="{EB567DD4-C6D1-48F2-BFFC-1E014C8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257800" y="6400800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http://nm.mathforcollege.com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1F9C669-B1C5-4F17-9571-5AD7450B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622709"/>
            <a:ext cx="3409214" cy="340921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2A313054-316C-45B7-AAD9-5DD0DE5BA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1292B480-E9DA-4FE8-B496-C28ABEACCD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1219200"/>
            <a:ext cx="6400800" cy="99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  The upward velocity of a rocket is given as a function of time in table below.  Find the velocity and acceleration at t=16 seconds.</a:t>
            </a:r>
            <a:endParaRPr lang="en-US" altLang="en-US" sz="2200" b="1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C3FF4719-99E9-4666-A274-3A24257F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6">
            <a:extLst>
              <a:ext uri="{FF2B5EF4-FFF2-40B4-BE49-F238E27FC236}">
                <a16:creationId xmlns:a16="http://schemas.microsoft.com/office/drawing/2014/main" id="{080D43C3-6A68-4384-A19A-0F829A8E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20">
            <a:extLst>
              <a:ext uri="{FF2B5EF4-FFF2-40B4-BE49-F238E27FC236}">
                <a16:creationId xmlns:a16="http://schemas.microsoft.com/office/drawing/2014/main" id="{367CA6B0-1290-49FC-BA41-05326BE7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FADDFEB3-FE14-41ED-AB75-569EAD9CC81F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6" name="Rectangle 101">
            <a:extLst>
              <a:ext uri="{FF2B5EF4-FFF2-40B4-BE49-F238E27FC236}">
                <a16:creationId xmlns:a16="http://schemas.microsoft.com/office/drawing/2014/main" id="{F2AA77CF-779D-49B0-83AD-438A0A45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as a function of time.</a:t>
            </a:r>
          </a:p>
        </p:txBody>
      </p:sp>
      <p:sp>
        <p:nvSpPr>
          <p:cNvPr id="11297" name="Rectangle 102">
            <a:extLst>
              <a:ext uri="{FF2B5EF4-FFF2-40B4-BE49-F238E27FC236}">
                <a16:creationId xmlns:a16="http://schemas.microsoft.com/office/drawing/2014/main" id="{27EDAF1D-B7C7-4E98-9C7F-E4C4B0A2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8674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data for the rocket example</a:t>
            </a:r>
          </a:p>
        </p:txBody>
      </p:sp>
      <p:pic>
        <p:nvPicPr>
          <p:cNvPr id="11298" name="Picture 103" descr="picture of rocket">
            <a:extLst>
              <a:ext uri="{FF2B5EF4-FFF2-40B4-BE49-F238E27FC236}">
                <a16:creationId xmlns:a16="http://schemas.microsoft.com/office/drawing/2014/main" id="{818E2C1B-3B5C-499D-A95E-63A8854A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301" name="Picture 2" descr="mws_gen_inp_txt_direct_Fig2">
            <a:extLst>
              <a:ext uri="{FF2B5EF4-FFF2-40B4-BE49-F238E27FC236}">
                <a16:creationId xmlns:a16="http://schemas.microsoft.com/office/drawing/2014/main" id="{05F18A10-E1E4-43BB-9326-46A8FF7E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BE77C95-FE26-492C-BCCE-361D3A30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>
            <a:extLst>
              <a:ext uri="{FF2B5EF4-FFF2-40B4-BE49-F238E27FC236}">
                <a16:creationId xmlns:a16="http://schemas.microsoft.com/office/drawing/2014/main" id="{8E74B358-775C-44C7-A9BD-C9834477B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cap="small" dirty="0"/>
              <a:t>Specific Heat of Carbon</a:t>
            </a:r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753CB202-9831-48BA-873C-3E7D13E344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8610600" cy="76199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/>
              <a:t>A carbon block of mass 2kg is heated up from room temperature of 400K </a:t>
            </a:r>
            <a:r>
              <a:rPr lang="en-US" altLang="en-US" sz="2000"/>
              <a:t>to 1500K</a:t>
            </a:r>
            <a:r>
              <a:rPr lang="en-US" altLang="en-US" sz="2000" dirty="0"/>
              <a:t>. How much heat is required to do so?</a:t>
            </a:r>
            <a:endParaRPr lang="en-US" altLang="en-US" sz="2000" baseline="300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/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88446DA4-D50E-4483-9439-7216B013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Rectangle 1044">
            <a:extLst>
              <a:ext uri="{FF2B5EF4-FFF2-40B4-BE49-F238E27FC236}">
                <a16:creationId xmlns:a16="http://schemas.microsoft.com/office/drawing/2014/main" id="{9E754B7A-A07A-4385-AD48-1105E747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8" name="Rectangle 1138">
            <a:extLst>
              <a:ext uri="{FF2B5EF4-FFF2-40B4-BE49-F238E27FC236}">
                <a16:creationId xmlns:a16="http://schemas.microsoft.com/office/drawing/2014/main" id="{501DBCBF-544C-4135-81DB-9F77CFE73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287" name="Group 1271">
            <a:extLst>
              <a:ext uri="{FF2B5EF4-FFF2-40B4-BE49-F238E27FC236}">
                <a16:creationId xmlns:a16="http://schemas.microsoft.com/office/drawing/2014/main" id="{00AA5524-DE0F-46AB-A73F-B99DC73466ED}"/>
              </a:ext>
            </a:extLst>
          </p:cNvPr>
          <p:cNvGraphicFramePr>
            <a:graphicFrameLocks noGrp="1"/>
          </p:cNvGraphicFramePr>
          <p:nvPr/>
        </p:nvGraphicFramePr>
        <p:xfrm>
          <a:off x="285750" y="2114550"/>
          <a:ext cx="2381250" cy="3565527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Temperature (K)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Specific Heat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(J/kg-K)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1370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1820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2120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A794236-1EC7-4ED6-8203-DB327474B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273" y="1961617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35" descr="mws_ele_inp_txt_direct_Fig1">
            <a:extLst>
              <a:ext uri="{FF2B5EF4-FFF2-40B4-BE49-F238E27FC236}">
                <a16:creationId xmlns:a16="http://schemas.microsoft.com/office/drawing/2014/main" id="{DEE03FA9-5B56-40B6-9D1F-6BDB8C95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792413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41C1BC07-3016-4392-816C-C0C200E11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27A531-2BB2-44B2-8295-7CA7C3C62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990600"/>
            <a:ext cx="86868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5365" name="Rectangle 1044">
            <a:extLst>
              <a:ext uri="{FF2B5EF4-FFF2-40B4-BE49-F238E27FC236}">
                <a16:creationId xmlns:a16="http://schemas.microsoft.com/office/drawing/2014/main" id="{4AAA04EE-6B14-4E7C-8C6D-491871009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6" name="Rectangle 1138">
            <a:extLst>
              <a:ext uri="{FF2B5EF4-FFF2-40B4-BE49-F238E27FC236}">
                <a16:creationId xmlns:a16="http://schemas.microsoft.com/office/drawing/2014/main" id="{297F3034-5D58-4F8D-8776-65994D70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A433527-AFA3-48FA-822D-66ACA8786C1D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9" name="Picture 26" descr="PTC Thermistor for Inrush Current">
            <a:extLst>
              <a:ext uri="{FF2B5EF4-FFF2-40B4-BE49-F238E27FC236}">
                <a16:creationId xmlns:a16="http://schemas.microsoft.com/office/drawing/2014/main" id="{8E15526F-32EA-4883-8F2F-4F7CCDE8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486400"/>
            <a:ext cx="1866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0D17EB-7A11-4B06-8CEF-CA00F801D70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66925" y="2220089"/>
            <a:ext cx="3953325" cy="5186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4BF7E24A-017B-4E11-A511-BB180E58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Follow the Cam 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C225A9A0-715A-4EAC-890F-3D7E8B376E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4F918783-2152-4805-9EC8-4204A619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2068">
            <a:extLst>
              <a:ext uri="{FF2B5EF4-FFF2-40B4-BE49-F238E27FC236}">
                <a16:creationId xmlns:a16="http://schemas.microsoft.com/office/drawing/2014/main" id="{D1792D1A-E37E-4DDB-9C39-0A341D65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2162">
            <a:extLst>
              <a:ext uri="{FF2B5EF4-FFF2-40B4-BE49-F238E27FC236}">
                <a16:creationId xmlns:a16="http://schemas.microsoft.com/office/drawing/2014/main" id="{1FC920FA-C815-4B30-B2D2-FDEFC097B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5" name="Group 2488">
            <a:extLst>
              <a:ext uri="{FF2B5EF4-FFF2-40B4-BE49-F238E27FC236}">
                <a16:creationId xmlns:a16="http://schemas.microsoft.com/office/drawing/2014/main" id="{939838B1-218C-4E50-9E56-B16455B36AC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47800"/>
            <a:ext cx="3276600" cy="2209800"/>
            <a:chOff x="1450" y="9816"/>
            <a:chExt cx="3888" cy="2448"/>
          </a:xfrm>
        </p:grpSpPr>
        <p:sp>
          <p:nvSpPr>
            <p:cNvPr id="17456" name="AutoShape 2489">
              <a:extLst>
                <a:ext uri="{FF2B5EF4-FFF2-40B4-BE49-F238E27FC236}">
                  <a16:creationId xmlns:a16="http://schemas.microsoft.com/office/drawing/2014/main" id="{D399F89D-7F46-456A-B840-1C072CD3AC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7" name="Text Box 2490">
              <a:extLst>
                <a:ext uri="{FF2B5EF4-FFF2-40B4-BE49-F238E27FC236}">
                  <a16:creationId xmlns:a16="http://schemas.microsoft.com/office/drawing/2014/main" id="{D2F95349-BE8A-4AE3-ABF1-B740C4562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1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8" name="Text Box 2491">
              <a:extLst>
                <a:ext uri="{FF2B5EF4-FFF2-40B4-BE49-F238E27FC236}">
                  <a16:creationId xmlns:a16="http://schemas.microsoft.com/office/drawing/2014/main" id="{88F70893-2AE5-409F-A260-26B65A4E6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9" name="Text Box 2492">
              <a:extLst>
                <a:ext uri="{FF2B5EF4-FFF2-40B4-BE49-F238E27FC236}">
                  <a16:creationId xmlns:a16="http://schemas.microsoft.com/office/drawing/2014/main" id="{92EC0474-A875-46A3-BBB5-03B2A7240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0" name="Text Box 2493">
              <a:extLst>
                <a:ext uri="{FF2B5EF4-FFF2-40B4-BE49-F238E27FC236}">
                  <a16:creationId xmlns:a16="http://schemas.microsoft.com/office/drawing/2014/main" id="{3FCD3E7A-2A5A-4196-8FF4-9B5A2A993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5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1" name="Text Box 2494">
              <a:extLst>
                <a:ext uri="{FF2B5EF4-FFF2-40B4-BE49-F238E27FC236}">
                  <a16:creationId xmlns:a16="http://schemas.microsoft.com/office/drawing/2014/main" id="{3B721741-930C-4FD4-B396-FC17622C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6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2" name="Text Box 2495">
              <a:extLst>
                <a:ext uri="{FF2B5EF4-FFF2-40B4-BE49-F238E27FC236}">
                  <a16:creationId xmlns:a16="http://schemas.microsoft.com/office/drawing/2014/main" id="{A26BDEEA-C21C-4BCA-98F5-CF61ACEDD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7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463" name="Group 2496">
              <a:extLst>
                <a:ext uri="{FF2B5EF4-FFF2-40B4-BE49-F238E27FC236}">
                  <a16:creationId xmlns:a16="http://schemas.microsoft.com/office/drawing/2014/main" id="{BF6B7FB5-AEDF-4153-95A9-810386F49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7485" name="Arc 2497">
                <a:extLst>
                  <a:ext uri="{FF2B5EF4-FFF2-40B4-BE49-F238E27FC236}">
                    <a16:creationId xmlns:a16="http://schemas.microsoft.com/office/drawing/2014/main" id="{15CC9C66-E293-4E51-B29A-BF09F3485E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6" name="Arc 2498">
                <a:extLst>
                  <a:ext uri="{FF2B5EF4-FFF2-40B4-BE49-F238E27FC236}">
                    <a16:creationId xmlns:a16="http://schemas.microsoft.com/office/drawing/2014/main" id="{55E94EF6-4C89-4F1B-A651-08FCD5641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Arc 2499">
                <a:extLst>
                  <a:ext uri="{FF2B5EF4-FFF2-40B4-BE49-F238E27FC236}">
                    <a16:creationId xmlns:a16="http://schemas.microsoft.com/office/drawing/2014/main" id="{55EC9704-1ADA-404C-8A27-8EE2BEA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8" name="Arc 2500">
                <a:extLst>
                  <a:ext uri="{FF2B5EF4-FFF2-40B4-BE49-F238E27FC236}">
                    <a16:creationId xmlns:a16="http://schemas.microsoft.com/office/drawing/2014/main" id="{8B270CF3-8A7D-471A-9056-116D0B5A71D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64" name="Oval 2501">
              <a:extLst>
                <a:ext uri="{FF2B5EF4-FFF2-40B4-BE49-F238E27FC236}">
                  <a16:creationId xmlns:a16="http://schemas.microsoft.com/office/drawing/2014/main" id="{F2924D9B-4909-4694-ACDA-67D2560F8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5" name="Line 2502">
              <a:extLst>
                <a:ext uri="{FF2B5EF4-FFF2-40B4-BE49-F238E27FC236}">
                  <a16:creationId xmlns:a16="http://schemas.microsoft.com/office/drawing/2014/main" id="{8FB8D5CE-3924-4EDE-A892-183F93688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2503">
              <a:extLst>
                <a:ext uri="{FF2B5EF4-FFF2-40B4-BE49-F238E27FC236}">
                  <a16:creationId xmlns:a16="http://schemas.microsoft.com/office/drawing/2014/main" id="{FB874704-687D-4A80-816F-776E740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2504">
              <a:extLst>
                <a:ext uri="{FF2B5EF4-FFF2-40B4-BE49-F238E27FC236}">
                  <a16:creationId xmlns:a16="http://schemas.microsoft.com/office/drawing/2014/main" id="{8E29575E-D712-4671-818C-C4BEFBF33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2505">
              <a:extLst>
                <a:ext uri="{FF2B5EF4-FFF2-40B4-BE49-F238E27FC236}">
                  <a16:creationId xmlns:a16="http://schemas.microsoft.com/office/drawing/2014/main" id="{956B5E71-99A1-4D30-A5D5-DF687D674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Freeform 2506">
              <a:extLst>
                <a:ext uri="{FF2B5EF4-FFF2-40B4-BE49-F238E27FC236}">
                  <a16:creationId xmlns:a16="http://schemas.microsoft.com/office/drawing/2014/main" id="{177F497B-9C4D-4EAF-8D05-60FB5C04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2507">
              <a:extLst>
                <a:ext uri="{FF2B5EF4-FFF2-40B4-BE49-F238E27FC236}">
                  <a16:creationId xmlns:a16="http://schemas.microsoft.com/office/drawing/2014/main" id="{D9B8CB52-9236-4637-AC3C-64A379A61D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2508">
              <a:extLst>
                <a:ext uri="{FF2B5EF4-FFF2-40B4-BE49-F238E27FC236}">
                  <a16:creationId xmlns:a16="http://schemas.microsoft.com/office/drawing/2014/main" id="{39E745BE-FCFB-4E90-B20E-5C4AF04F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2509">
              <a:extLst>
                <a:ext uri="{FF2B5EF4-FFF2-40B4-BE49-F238E27FC236}">
                  <a16:creationId xmlns:a16="http://schemas.microsoft.com/office/drawing/2014/main" id="{78B2C552-6AB4-4518-8030-3A6D2DCAA2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2510">
              <a:extLst>
                <a:ext uri="{FF2B5EF4-FFF2-40B4-BE49-F238E27FC236}">
                  <a16:creationId xmlns:a16="http://schemas.microsoft.com/office/drawing/2014/main" id="{EAB3C166-FC36-4671-9B74-AB18ECEE2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2511">
              <a:extLst>
                <a:ext uri="{FF2B5EF4-FFF2-40B4-BE49-F238E27FC236}">
                  <a16:creationId xmlns:a16="http://schemas.microsoft.com/office/drawing/2014/main" id="{750AEA2A-8D9A-4D59-8D5C-C68529506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2512">
              <a:extLst>
                <a:ext uri="{FF2B5EF4-FFF2-40B4-BE49-F238E27FC236}">
                  <a16:creationId xmlns:a16="http://schemas.microsoft.com/office/drawing/2014/main" id="{9001BB78-C5BE-45D0-825B-45F2F7C7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6" name="Oval 2513">
              <a:extLst>
                <a:ext uri="{FF2B5EF4-FFF2-40B4-BE49-F238E27FC236}">
                  <a16:creationId xmlns:a16="http://schemas.microsoft.com/office/drawing/2014/main" id="{4961F3F0-FFEC-4452-AF98-D14F8B949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7" name="Oval 2514">
              <a:extLst>
                <a:ext uri="{FF2B5EF4-FFF2-40B4-BE49-F238E27FC236}">
                  <a16:creationId xmlns:a16="http://schemas.microsoft.com/office/drawing/2014/main" id="{CB077BE4-4E86-4CA3-84CA-91324458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8" name="Oval 2515">
              <a:extLst>
                <a:ext uri="{FF2B5EF4-FFF2-40B4-BE49-F238E27FC236}">
                  <a16:creationId xmlns:a16="http://schemas.microsoft.com/office/drawing/2014/main" id="{CB44BF16-6866-436B-AFF7-AA2DA36B6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9" name="Oval 2516">
              <a:extLst>
                <a:ext uri="{FF2B5EF4-FFF2-40B4-BE49-F238E27FC236}">
                  <a16:creationId xmlns:a16="http://schemas.microsoft.com/office/drawing/2014/main" id="{42458DFE-92A7-463A-A6C6-3ED887862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0" name="Oval 2517">
              <a:extLst>
                <a:ext uri="{FF2B5EF4-FFF2-40B4-BE49-F238E27FC236}">
                  <a16:creationId xmlns:a16="http://schemas.microsoft.com/office/drawing/2014/main" id="{4FC4DE5A-F98E-4404-9865-D25DB56C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1" name="Oval 2518">
              <a:extLst>
                <a:ext uri="{FF2B5EF4-FFF2-40B4-BE49-F238E27FC236}">
                  <a16:creationId xmlns:a16="http://schemas.microsoft.com/office/drawing/2014/main" id="{1BC124E5-B5C6-4B96-B4BE-7B0E1C323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2" name="Text Box 2519">
              <a:extLst>
                <a:ext uri="{FF2B5EF4-FFF2-40B4-BE49-F238E27FC236}">
                  <a16:creationId xmlns:a16="http://schemas.microsoft.com/office/drawing/2014/main" id="{CF6F315B-58E8-44F9-A145-CA423EEC0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X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3" name="Text Box 2520">
              <a:extLst>
                <a:ext uri="{FF2B5EF4-FFF2-40B4-BE49-F238E27FC236}">
                  <a16:creationId xmlns:a16="http://schemas.microsoft.com/office/drawing/2014/main" id="{6020EA47-2353-4C18-A8FB-58A051A7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Y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4" name="Text Box 2521">
              <a:extLst>
                <a:ext uri="{FF2B5EF4-FFF2-40B4-BE49-F238E27FC236}">
                  <a16:creationId xmlns:a16="http://schemas.microsoft.com/office/drawing/2014/main" id="{75C51C48-984A-4089-86FA-E066A28D3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4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416" name="Object 2049">
            <a:extLst>
              <a:ext uri="{FF2B5EF4-FFF2-40B4-BE49-F238E27FC236}">
                <a16:creationId xmlns:a16="http://schemas.microsoft.com/office/drawing/2014/main" id="{DDA978B1-6344-4E27-97DB-AD45F1E8F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2495702" imgH="1733702" progId="Excel.Chart.8">
                  <p:embed/>
                </p:oleObj>
              </mc:Choice>
              <mc:Fallback>
                <p:oleObj name="Chart" r:id="rId4" imgW="2495702" imgH="1733702" progId="Excel.Chart.8">
                  <p:embed/>
                  <p:pic>
                    <p:nvPicPr>
                      <p:cNvPr id="17416" name="Object 2049">
                        <a:extLst>
                          <a:ext uri="{FF2B5EF4-FFF2-40B4-BE49-F238E27FC236}">
                            <a16:creationId xmlns:a16="http://schemas.microsoft.com/office/drawing/2014/main" id="{DDA978B1-6344-4E27-97DB-AD45F1E8FE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83EA0B3-A303-4A6E-9E18-27F5D428B54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62200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6984" y="2781300"/>
            <a:ext cx="7499350" cy="1295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altLang="en-US" sz="5400" b="1" dirty="0"/>
          </a:p>
          <a:p>
            <a:pPr algn="ctr">
              <a:buNone/>
            </a:pPr>
            <a:r>
              <a:rPr lang="en-US" altLang="en-US" sz="5400" b="1" dirty="0"/>
              <a:t>END</a:t>
            </a:r>
          </a:p>
          <a:p>
            <a:pPr algn="ctr">
              <a:buFontTx/>
              <a:buNone/>
            </a:pPr>
            <a:endParaRPr lang="en-US" altLang="en-US" sz="5400" b="1" dirty="0"/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51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C022E0A-C2A2-4FE4-BEDC-CA453A8C3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/>
              <a:t>Length of a Path</a:t>
            </a:r>
            <a:br>
              <a:rPr lang="en-US" altLang="en-US" sz="4400" dirty="0"/>
            </a:br>
            <a:endParaRPr lang="en-US" altLang="en-US" dirty="0"/>
          </a:p>
        </p:txBody>
      </p:sp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C648260A-024D-4898-BD08-40C9B7317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52600"/>
            <a:ext cx="3276600" cy="3276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633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C30E-382B-4E90-8A80-06CA19B44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68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6984" y="2781300"/>
            <a:ext cx="7499350" cy="1295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altLang="en-US" sz="5400" b="1" dirty="0"/>
          </a:p>
          <a:p>
            <a:pPr algn="ctr">
              <a:buNone/>
            </a:pPr>
            <a:r>
              <a:rPr lang="en-US" altLang="en-US" sz="5400" b="1" dirty="0"/>
              <a:t>END</a:t>
            </a:r>
          </a:p>
          <a:p>
            <a:pPr algn="ctr">
              <a:buFontTx/>
              <a:buNone/>
            </a:pPr>
            <a:endParaRPr lang="en-US" altLang="en-US" sz="5400" b="1" dirty="0"/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822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2F5576-EEB7-4C6D-84C5-DA1216CB0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5791200"/>
          </a:xfrm>
        </p:spPr>
        <p:txBody>
          <a:bodyPr/>
          <a:lstStyle/>
          <a:p>
            <a:pPr eaLnBrk="1" hangingPunct="1"/>
            <a:r>
              <a:rPr lang="en-US" altLang="en-US" sz="5400" dirty="0"/>
              <a:t>Spline Method of Interpolation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800" dirty="0"/>
              <a:t>    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000" dirty="0">
                <a:hlinkClick r:id="rId4"/>
              </a:rPr>
              <a:t>http://nm.MathForCollege.com</a:t>
            </a:r>
            <a:r>
              <a:rPr lang="en-US" altLang="en-US" sz="4000" dirty="0"/>
              <a:t> 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8484071E-4597-48FD-A74E-082DD929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133975" y="6338888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3555" name="Slide Number Placeholder 6">
            <a:extLst>
              <a:ext uri="{FF2B5EF4-FFF2-40B4-BE49-F238E27FC236}">
                <a16:creationId xmlns:a16="http://schemas.microsoft.com/office/drawing/2014/main" id="{1D3F8248-2B8B-42F2-9F67-91401ABF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14E11E-5AC7-48DA-B132-288B8AB134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3556" name="Rectangle 1026">
            <a:extLst>
              <a:ext uri="{FF2B5EF4-FFF2-40B4-BE49-F238E27FC236}">
                <a16:creationId xmlns:a16="http://schemas.microsoft.com/office/drawing/2014/main" id="{331F31D3-D8A2-4836-BB09-1174690C9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/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8" name="Picture 1128">
            <a:extLst>
              <a:ext uri="{FF2B5EF4-FFF2-40B4-BE49-F238E27FC236}">
                <a16:creationId xmlns:a16="http://schemas.microsoft.com/office/drawing/2014/main" id="{0877AFAC-88C4-4596-8BA4-A1464201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80772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C8AF83F7-0923-4D7E-B243-ACB52376D5D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E7295793-822A-4753-AC94-F5D6156FC5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6CEE255-BD6B-4D54-957A-A7259961F6B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98ACB960-8D3B-4AE6-8B14-2427579C6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6E473081-2817-4E12-85D8-9A5AB4E1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6172200"/>
            <a:ext cx="6700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: Higher order polynomial interpolation is a bad idea</a:t>
            </a:r>
          </a:p>
        </p:txBody>
      </p:sp>
      <p:pic>
        <p:nvPicPr>
          <p:cNvPr id="25606" name="Picture 44">
            <a:extLst>
              <a:ext uri="{FF2B5EF4-FFF2-40B4-BE49-F238E27FC236}">
                <a16:creationId xmlns:a16="http://schemas.microsoft.com/office/drawing/2014/main" id="{DEEDEE73-00E4-491F-A5B1-C6B7AE4BD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9125"/>
            <a:ext cx="67056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8A9255A1-3608-4B4A-A52D-F13FBFC628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6C3B566F-0F7B-4D32-82FE-3675AB0EB6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3F68DF-DC3E-43FB-A010-CFA015198C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A8228D6-BF0F-4018-B3BE-F1FE0416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pic>
        <p:nvPicPr>
          <p:cNvPr id="27653" name="Picture 5" descr="fig2spl">
            <a:extLst>
              <a:ext uri="{FF2B5EF4-FFF2-40B4-BE49-F238E27FC236}">
                <a16:creationId xmlns:a16="http://schemas.microsoft.com/office/drawing/2014/main" id="{435A42F0-5F62-4FD3-8F07-0B44E34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34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BFDEEABE-4009-4508-A7D9-56FF06A6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534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07664163-26B5-4C38-983E-23843C7E1C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4FDF08AB-4DD2-4440-A3D1-9221F0E02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B64F9D-47FF-417B-A9B6-89B8B8FA82B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A561AE75-A7B3-4E2C-85B0-EA46C24DE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Linear Spline Interpolation (contd)</a:t>
            </a:r>
          </a:p>
        </p:txBody>
      </p:sp>
      <p:pic>
        <p:nvPicPr>
          <p:cNvPr id="29701" name="Picture 1030">
            <a:extLst>
              <a:ext uri="{FF2B5EF4-FFF2-40B4-BE49-F238E27FC236}">
                <a16:creationId xmlns:a16="http://schemas.microsoft.com/office/drawing/2014/main" id="{9A1BD380-6B3D-4E9E-8A91-42542078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010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0" descr="mws_gen_inp_txt_direct_Fig2">
            <a:extLst>
              <a:ext uri="{FF2B5EF4-FFF2-40B4-BE49-F238E27FC236}">
                <a16:creationId xmlns:a16="http://schemas.microsoft.com/office/drawing/2014/main" id="{CA085232-D336-4A6E-98C0-C65C1477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62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Footer Placeholder 5">
            <a:extLst>
              <a:ext uri="{FF2B5EF4-FFF2-40B4-BE49-F238E27FC236}">
                <a16:creationId xmlns:a16="http://schemas.microsoft.com/office/drawing/2014/main" id="{064A70C8-770A-4C8B-97A6-4D9BB09736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124B9707-6062-4956-A571-94815B86CC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707114-A94D-4799-A83C-1D96132FA2B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8CB2FA09-280E-4285-AC2D-E1E617065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31750" name="Rectangle 4">
            <a:extLst>
              <a:ext uri="{FF2B5EF4-FFF2-40B4-BE49-F238E27FC236}">
                <a16:creationId xmlns:a16="http://schemas.microsoft.com/office/drawing/2014/main" id="{15208415-0301-4A20-BE04-51A639B86D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6525" y="1063625"/>
            <a:ext cx="8153400" cy="144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upward velocity of a rocket is given as a function of time in Table 1. Find the velocity at t=16 seconds using linear splines.</a:t>
            </a:r>
            <a:endParaRPr lang="en-US" altLang="en-US" sz="2800" b="1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D41DF13A-1E74-42F0-986E-7C691B96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2" name="Rectangle 16">
            <a:extLst>
              <a:ext uri="{FF2B5EF4-FFF2-40B4-BE49-F238E27FC236}">
                <a16:creationId xmlns:a16="http://schemas.microsoft.com/office/drawing/2014/main" id="{6B3283E2-3CDE-4782-8FE7-CD8435089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Rectangle 20">
            <a:extLst>
              <a:ext uri="{FF2B5EF4-FFF2-40B4-BE49-F238E27FC236}">
                <a16:creationId xmlns:a16="http://schemas.microsoft.com/office/drawing/2014/main" id="{40C261E2-6742-4925-8715-D90FF4FD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Rectangle 101">
            <a:extLst>
              <a:ext uri="{FF2B5EF4-FFF2-40B4-BE49-F238E27FC236}">
                <a16:creationId xmlns:a16="http://schemas.microsoft.com/office/drawing/2014/main" id="{28953016-6196-4468-BFED-23331A8F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276600"/>
            <a:ext cx="2209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Table Velocity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function of time</a:t>
            </a:r>
          </a:p>
        </p:txBody>
      </p:sp>
      <p:sp>
        <p:nvSpPr>
          <p:cNvPr id="31755" name="Rectangle 102">
            <a:extLst>
              <a:ext uri="{FF2B5EF4-FFF2-40B4-BE49-F238E27FC236}">
                <a16:creationId xmlns:a16="http://schemas.microsoft.com/office/drawing/2014/main" id="{4B77C886-98A9-45A2-8C61-DA22E0C7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3" y="6059488"/>
            <a:ext cx="3208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Figure. Velocity vs. time data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for the rocket example</a:t>
            </a:r>
          </a:p>
        </p:txBody>
      </p:sp>
      <p:pic>
        <p:nvPicPr>
          <p:cNvPr id="31756" name="Picture 103" descr="picture of rocket">
            <a:extLst>
              <a:ext uri="{FF2B5EF4-FFF2-40B4-BE49-F238E27FC236}">
                <a16:creationId xmlns:a16="http://schemas.microsoft.com/office/drawing/2014/main" id="{0166139C-D8F6-4240-A7CD-AD81709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3276600"/>
            <a:ext cx="2416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87EDEE-37F0-43BD-9D07-04EE27AF3BFC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3962400"/>
          <a:ext cx="2141537" cy="2133600"/>
        </p:xfrm>
        <a:graphic>
          <a:graphicData uri="http://schemas.openxmlformats.org/drawingml/2006/table">
            <a:tbl>
              <a:tblPr/>
              <a:tblGrid>
                <a:gridCol w="83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(m/s)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227.04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362.78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517.35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602.97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901.67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/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blipFill>
                <a:blip r:embed="rId6"/>
                <a:stretch>
                  <a:fillRect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/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blipFill>
                <a:blip r:embed="rId7"/>
                <a:stretch>
                  <a:fillRect r="-22388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30402EFD-DF90-4C1E-9CAE-AD3A01BF698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67FAC0CB-9917-492B-BF1E-354B371D05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6ACCDC-E7F4-4340-87C0-18E40397C86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76CE746-AF49-4755-909C-E171AD445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sp>
        <p:nvSpPr>
          <p:cNvPr id="33797" name="Rectangle 11">
            <a:extLst>
              <a:ext uri="{FF2B5EF4-FFF2-40B4-BE49-F238E27FC236}">
                <a16:creationId xmlns:a16="http://schemas.microsoft.com/office/drawing/2014/main" id="{5947129B-8292-40F9-AE98-DBC6646A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35">
            <a:extLst>
              <a:ext uri="{FF2B5EF4-FFF2-40B4-BE49-F238E27FC236}">
                <a16:creationId xmlns:a16="http://schemas.microsoft.com/office/drawing/2014/main" id="{C5C31A5B-894C-4A18-8178-82E64988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Rectangle 37">
            <a:extLst>
              <a:ext uri="{FF2B5EF4-FFF2-40B4-BE49-F238E27FC236}">
                <a16:creationId xmlns:a16="http://schemas.microsoft.com/office/drawing/2014/main" id="{4C89EA69-153C-4BCB-B30B-3CF7EC2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3800" name="Object 38">
            <a:extLst>
              <a:ext uri="{FF2B5EF4-FFF2-40B4-BE49-F238E27FC236}">
                <a16:creationId xmlns:a16="http://schemas.microsoft.com/office/drawing/2014/main" id="{73E59CF3-40EC-4D18-8986-2961C8B54A7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962400" y="2209800"/>
          <a:ext cx="51816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thcad" r:id="rId4" imgW="5229225" imgH="3467100" progId="Mathcad">
                  <p:embed/>
                </p:oleObj>
              </mc:Choice>
              <mc:Fallback>
                <p:oleObj name="Mathcad" r:id="rId4" imgW="5229225" imgH="3467100" progId="Mathcad">
                  <p:embed/>
                  <p:pic>
                    <p:nvPicPr>
                      <p:cNvPr id="33800" name="Object 38">
                        <a:extLst>
                          <a:ext uri="{FF2B5EF4-FFF2-40B4-BE49-F238E27FC236}">
                            <a16:creationId xmlns:a16="http://schemas.microsoft.com/office/drawing/2014/main" id="{73E59CF3-40EC-4D18-8986-2961C8B54A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09800"/>
                        <a:ext cx="5181600" cy="343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Rectangle 41">
            <a:extLst>
              <a:ext uri="{FF2B5EF4-FFF2-40B4-BE49-F238E27FC236}">
                <a16:creationId xmlns:a16="http://schemas.microsoft.com/office/drawing/2014/main" id="{764FBEBD-4770-4818-A8A4-86836259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2" name="Rectangle 44">
            <a:extLst>
              <a:ext uri="{FF2B5EF4-FFF2-40B4-BE49-F238E27FC236}">
                <a16:creationId xmlns:a16="http://schemas.microsoft.com/office/drawing/2014/main" id="{B94A2314-5251-4B81-9C15-5519D0AB2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Rectangle 45">
            <a:extLst>
              <a:ext uri="{FF2B5EF4-FFF2-40B4-BE49-F238E27FC236}">
                <a16:creationId xmlns:a16="http://schemas.microsoft.com/office/drawing/2014/main" id="{4974E76E-4F55-4298-A187-C9F4115D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4" name="Rectangle 49">
            <a:extLst>
              <a:ext uri="{FF2B5EF4-FFF2-40B4-BE49-F238E27FC236}">
                <a16:creationId xmlns:a16="http://schemas.microsoft.com/office/drawing/2014/main" id="{204FCAE4-D858-4F0F-AE61-0ED43CD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33877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5" name="Rectangle 54">
            <a:extLst>
              <a:ext uri="{FF2B5EF4-FFF2-40B4-BE49-F238E27FC236}">
                <a16:creationId xmlns:a16="http://schemas.microsoft.com/office/drawing/2014/main" id="{A2032790-7458-4D4E-9093-40A048F2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Rectangle 55">
            <a:extLst>
              <a:ext uri="{FF2B5EF4-FFF2-40B4-BE49-F238E27FC236}">
                <a16:creationId xmlns:a16="http://schemas.microsoft.com/office/drawing/2014/main" id="{1076C478-D397-4745-95BD-125D983BD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565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7" name="Rectangle 56">
            <a:extLst>
              <a:ext uri="{FF2B5EF4-FFF2-40B4-BE49-F238E27FC236}">
                <a16:creationId xmlns:a16="http://schemas.microsoft.com/office/drawing/2014/main" id="{DE52B6BE-6ACD-45D4-9F7F-CA1A036B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7588"/>
            <a:ext cx="132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3808" name="Picture 37">
            <a:extLst>
              <a:ext uri="{FF2B5EF4-FFF2-40B4-BE49-F238E27FC236}">
                <a16:creationId xmlns:a16="http://schemas.microsoft.com/office/drawing/2014/main" id="{F0DEDD2E-CF5B-4ADE-889F-D032B8C3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0010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1055">
            <a:extLst>
              <a:ext uri="{FF2B5EF4-FFF2-40B4-BE49-F238E27FC236}">
                <a16:creationId xmlns:a16="http://schemas.microsoft.com/office/drawing/2014/main" id="{6E7730AA-C771-480B-ADC1-5E9F5ADBC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</a:t>
            </a:r>
          </a:p>
        </p:txBody>
      </p:sp>
      <p:sp>
        <p:nvSpPr>
          <p:cNvPr id="35842" name="Footer Placeholder 2">
            <a:extLst>
              <a:ext uri="{FF2B5EF4-FFF2-40B4-BE49-F238E27FC236}">
                <a16:creationId xmlns:a16="http://schemas.microsoft.com/office/drawing/2014/main" id="{7E2E10D9-F3BD-4B14-B0C1-5DD520C5A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636B9C21-E49E-4525-861F-830B6F65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3CC9FCD-E520-4983-AE11-6C494FFC60E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pic>
        <p:nvPicPr>
          <p:cNvPr id="35845" name="Picture 1059">
            <a:extLst>
              <a:ext uri="{FF2B5EF4-FFF2-40B4-BE49-F238E27FC236}">
                <a16:creationId xmlns:a16="http://schemas.microsoft.com/office/drawing/2014/main" id="{5581B13C-2E5E-465F-A679-48D7F195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" y="1417320"/>
            <a:ext cx="86106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62">
            <a:extLst>
              <a:ext uri="{FF2B5EF4-FFF2-40B4-BE49-F238E27FC236}">
                <a16:creationId xmlns:a16="http://schemas.microsoft.com/office/drawing/2014/main" id="{661AF4E7-F7A1-457B-A2D8-76CEEAFB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33156"/>
            <a:ext cx="9677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03CABE-AE46-46B2-8726-F9C6638C0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46" y="2067719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9348DCC9-C5C9-4E97-97F2-308CB1BF64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0582081B-5EB9-4908-8A86-03EE865A5F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5E2BE9-AECC-4054-B297-8CC05C9EDD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2CC4513-F3A6-47FE-BC4C-C911A90FA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11263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Quadratic Spline Interpolation (contd)</a:t>
            </a:r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D3395235-4AA7-43E1-ABA6-0E10EF50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90662"/>
            <a:ext cx="78486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7049D68-0CCA-4D17-9E32-1BE19B3EF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46" y="2067719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0F5AD278-4381-4284-91A0-792DC2ACF1F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F4299F02-F5B5-4008-AC47-C0B11F1F57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3FB150-F5E9-4656-935E-678E132BBC1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F52D084C-8F1F-4272-B3E6-FAE0CE69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094D5F1-07FF-4272-95E6-FEF37A6E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382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>
            <a:extLst>
              <a:ext uri="{FF2B5EF4-FFF2-40B4-BE49-F238E27FC236}">
                <a16:creationId xmlns:a16="http://schemas.microsoft.com/office/drawing/2014/main" id="{832E93EF-4692-48E0-8F46-5F741945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293311"/>
            <a:ext cx="4267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AFC7FD62-1448-4FBA-8563-62681ADC328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391E21F5-6216-43F5-8EDC-28204EC3D4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482D48-4B7B-4027-8C1A-0566C58A281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AAC8314-8A9F-4138-BE2D-248717AC1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Quadratic Spline Interpolation  (</a:t>
            </a:r>
            <a:r>
              <a:rPr lang="en-US" altLang="en-US" dirty="0" err="1"/>
              <a:t>contd</a:t>
            </a:r>
            <a:r>
              <a:rPr lang="en-US" altLang="en-US" dirty="0"/>
              <a:t>)</a:t>
            </a:r>
          </a:p>
        </p:txBody>
      </p:sp>
      <p:pic>
        <p:nvPicPr>
          <p:cNvPr id="41989" name="Picture 6">
            <a:extLst>
              <a:ext uri="{FF2B5EF4-FFF2-40B4-BE49-F238E27FC236}">
                <a16:creationId xmlns:a16="http://schemas.microsoft.com/office/drawing/2014/main" id="{681062E0-705E-4EA3-AB25-8D3DF53D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7">
            <a:extLst>
              <a:ext uri="{FF2B5EF4-FFF2-40B4-BE49-F238E27FC236}">
                <a16:creationId xmlns:a16="http://schemas.microsoft.com/office/drawing/2014/main" id="{72145E53-02C3-4167-8B24-FA7FDC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81162"/>
            <a:ext cx="7924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C187EEE8-F94F-4710-91D8-53E217DB53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8EA35DDA-85E2-4E8C-A71C-4D1DDF8A5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19BAFF-2893-4F1B-9441-A205C558CC1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5581564E-271E-4228-ACC8-144CA247E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4038" name="Picture 10">
            <a:extLst>
              <a:ext uri="{FF2B5EF4-FFF2-40B4-BE49-F238E27FC236}">
                <a16:creationId xmlns:a16="http://schemas.microsoft.com/office/drawing/2014/main" id="{2911B37C-7CD8-4B33-A781-E8713A9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98298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2">
            <a:extLst>
              <a:ext uri="{FF2B5EF4-FFF2-40B4-BE49-F238E27FC236}">
                <a16:creationId xmlns:a16="http://schemas.microsoft.com/office/drawing/2014/main" id="{5BE1CFB9-F6CD-4E62-9137-7814AAE8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87688"/>
            <a:ext cx="92964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096986A-3E84-4E51-8281-F8C650B09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109" y="2832952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CD58E9B-635D-4158-8D67-48FE6EB75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Quadratic Spline Example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AA2EBE0-E80D-4AC1-8FD2-C59FC56686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143000"/>
            <a:ext cx="5334000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The upward velocity of a rocket is given as a function of time. Using quadratic splines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velocity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acceleration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distance covered between t=11 and t=16 seconds</a:t>
            </a:r>
          </a:p>
        </p:txBody>
      </p:sp>
      <p:sp>
        <p:nvSpPr>
          <p:cNvPr id="46084" name="Rectangle 5">
            <a:extLst>
              <a:ext uri="{FF2B5EF4-FFF2-40B4-BE49-F238E27FC236}">
                <a16:creationId xmlns:a16="http://schemas.microsoft.com/office/drawing/2014/main" id="{A1DCFB1E-6EAF-4142-96CE-EFDD3F9CE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85" name="Rectangle 6">
            <a:extLst>
              <a:ext uri="{FF2B5EF4-FFF2-40B4-BE49-F238E27FC236}">
                <a16:creationId xmlns:a16="http://schemas.microsoft.com/office/drawing/2014/main" id="{B889AF26-E744-419F-8622-BF0F9DBD3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851B7A4C-46DE-4085-A132-43A1FE7DBEAE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2192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BD8863-0652-4165-B458-6F964D00F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960" y="-762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Data and Plot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8FE8B5A7-5A22-46BB-8271-BC64185A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E0F9660-F1AB-4CA1-8268-32FFC44D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6714A14C-F659-40F8-904B-1ACF9D641CA2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0668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8157" name="Picture 33">
            <a:extLst>
              <a:ext uri="{FF2B5EF4-FFF2-40B4-BE49-F238E27FC236}">
                <a16:creationId xmlns:a16="http://schemas.microsoft.com/office/drawing/2014/main" id="{DAE0E5B3-0EEF-4210-8DAE-058B4EB9F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9F2EE2F-350E-4EEF-B65B-9376F9C82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10B2F9F1-1142-4DBF-BBAD-EB007A1F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009900"/>
            <a:ext cx="18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30B92F1-ADEC-4DB4-A9E5-1EA11C5B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5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5435823-8DB8-4D4D-8D03-E2B21C8A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3468688"/>
            <a:ext cx="1077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E0A4408-DEA5-4C02-A617-F8D450C6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10">
            <a:extLst>
              <a:ext uri="{FF2B5EF4-FFF2-40B4-BE49-F238E27FC236}">
                <a16:creationId xmlns:a16="http://schemas.microsoft.com/office/drawing/2014/main" id="{44A16CD1-BA58-4DB8-B67B-500B89EF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/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/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/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/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/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/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/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/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/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/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94" name="Rectangle 24">
            <a:extLst>
              <a:ext uri="{FF2B5EF4-FFF2-40B4-BE49-F238E27FC236}">
                <a16:creationId xmlns:a16="http://schemas.microsoft.com/office/drawing/2014/main" id="{70A354EC-8846-42EA-B7E6-F6D4A828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Rectangle 26">
            <a:extLst>
              <a:ext uri="{FF2B5EF4-FFF2-40B4-BE49-F238E27FC236}">
                <a16:creationId xmlns:a16="http://schemas.microsoft.com/office/drawing/2014/main" id="{9A2B09DC-7288-498F-A3DC-E4E22D5D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Rectangle 28">
            <a:extLst>
              <a:ext uri="{FF2B5EF4-FFF2-40B4-BE49-F238E27FC236}">
                <a16:creationId xmlns:a16="http://schemas.microsoft.com/office/drawing/2014/main" id="{435113B7-4968-4961-A77F-9799D33F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Rectangle 30">
            <a:extLst>
              <a:ext uri="{FF2B5EF4-FFF2-40B4-BE49-F238E27FC236}">
                <a16:creationId xmlns:a16="http://schemas.microsoft.com/office/drawing/2014/main" id="{4400691C-8D78-464A-B0E4-35692C27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Rectangle 32">
            <a:extLst>
              <a:ext uri="{FF2B5EF4-FFF2-40B4-BE49-F238E27FC236}">
                <a16:creationId xmlns:a16="http://schemas.microsoft.com/office/drawing/2014/main" id="{81D71199-B875-48E0-A895-1DA3B9964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TextBox 32">
            <a:extLst>
              <a:ext uri="{FF2B5EF4-FFF2-40B4-BE49-F238E27FC236}">
                <a16:creationId xmlns:a16="http://schemas.microsoft.com/office/drawing/2014/main" id="{A5040A8D-3669-4DF9-ACE4-D5D0B27C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5943600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cs typeface="Tahoma" panose="020B0604030504040204" pitchFamily="34" charset="0"/>
              </a:rPr>
              <a:t>Let us set up the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2D86F92-A421-4799-B29F-0EE02451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93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Each Spline Goes Through Two Consecutive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/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/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9" name="Rectangle 8">
            <a:extLst>
              <a:ext uri="{FF2B5EF4-FFF2-40B4-BE49-F238E27FC236}">
                <a16:creationId xmlns:a16="http://schemas.microsoft.com/office/drawing/2014/main" id="{59CE47E3-F05B-4626-A186-314F913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/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10">
            <a:extLst>
              <a:ext uri="{FF2B5EF4-FFF2-40B4-BE49-F238E27FC236}">
                <a16:creationId xmlns:a16="http://schemas.microsoft.com/office/drawing/2014/main" id="{43E48334-5194-48F5-B0E3-7B98BC28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/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3" name="Picture 33">
            <a:extLst>
              <a:ext uri="{FF2B5EF4-FFF2-40B4-BE49-F238E27FC236}">
                <a16:creationId xmlns:a16="http://schemas.microsoft.com/office/drawing/2014/main" id="{C3440CB3-D6DF-4F82-A080-A565E7DF9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3675"/>
            <a:ext cx="35814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Group 5">
            <a:extLst>
              <a:ext uri="{FF2B5EF4-FFF2-40B4-BE49-F238E27FC236}">
                <a16:creationId xmlns:a16="http://schemas.microsoft.com/office/drawing/2014/main" id="{29D8C5D0-130E-49BD-B5B2-55A636406C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524000"/>
          <a:ext cx="2667000" cy="3657600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v(t)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2">
            <a:extLst>
              <a:ext uri="{FF2B5EF4-FFF2-40B4-BE49-F238E27FC236}">
                <a16:creationId xmlns:a16="http://schemas.microsoft.com/office/drawing/2014/main" id="{F0F3E59D-AD68-409F-8FEE-908D2FA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Each </a:t>
            </a:r>
            <a:r>
              <a:rPr lang="en-US" sz="44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Spline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Goes Through Two Consecutive Data Points</a:t>
            </a:r>
          </a:p>
        </p:txBody>
      </p:sp>
      <p:sp>
        <p:nvSpPr>
          <p:cNvPr id="54299" name="Rectangle 34">
            <a:extLst>
              <a:ext uri="{FF2B5EF4-FFF2-40B4-BE49-F238E27FC236}">
                <a16:creationId xmlns:a16="http://schemas.microsoft.com/office/drawing/2014/main" id="{2E7F973B-17B4-487A-9FED-432B0D8C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/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1" name="Rectangle 36">
            <a:extLst>
              <a:ext uri="{FF2B5EF4-FFF2-40B4-BE49-F238E27FC236}">
                <a16:creationId xmlns:a16="http://schemas.microsoft.com/office/drawing/2014/main" id="{9D33571E-0AA7-42D6-B5C8-3035195A7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/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3" name="Rectangle 38">
            <a:extLst>
              <a:ext uri="{FF2B5EF4-FFF2-40B4-BE49-F238E27FC236}">
                <a16:creationId xmlns:a16="http://schemas.microsoft.com/office/drawing/2014/main" id="{B1A42882-54A1-436D-872C-E398A8F8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/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5" name="Rectangle 40">
            <a:extLst>
              <a:ext uri="{FF2B5EF4-FFF2-40B4-BE49-F238E27FC236}">
                <a16:creationId xmlns:a16="http://schemas.microsoft.com/office/drawing/2014/main" id="{5C370FC1-350E-4A50-A3CB-39E30D87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/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7" name="Rectangle 42">
            <a:extLst>
              <a:ext uri="{FF2B5EF4-FFF2-40B4-BE49-F238E27FC236}">
                <a16:creationId xmlns:a16="http://schemas.microsoft.com/office/drawing/2014/main" id="{25762FA5-4F3D-4FA2-8AA2-29BC3C9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8" name="Rectangle 44">
            <a:extLst>
              <a:ext uri="{FF2B5EF4-FFF2-40B4-BE49-F238E27FC236}">
                <a16:creationId xmlns:a16="http://schemas.microsoft.com/office/drawing/2014/main" id="{96C1D3F3-F643-49B8-A44E-AB67CC78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9" name="Rectangle 46">
            <a:extLst>
              <a:ext uri="{FF2B5EF4-FFF2-40B4-BE49-F238E27FC236}">
                <a16:creationId xmlns:a16="http://schemas.microsoft.com/office/drawing/2014/main" id="{CAB9389A-F12C-45EB-94EE-2901392B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10" name="Rectangle 48">
            <a:extLst>
              <a:ext uri="{FF2B5EF4-FFF2-40B4-BE49-F238E27FC236}">
                <a16:creationId xmlns:a16="http://schemas.microsoft.com/office/drawing/2014/main" id="{D202D6D3-50E9-4E5B-BEA7-EA972456E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/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=901.67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/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/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/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1511CBE-C214-46A1-B38F-7DEDDE66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/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/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/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/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/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/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blipFill>
                <a:blip r:embed="rId9"/>
                <a:stretch>
                  <a:fillRect t="-119167" b="-14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/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/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9F43A-7C16-4300-97EF-C3987A7AB8AA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/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/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/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/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5" name="Rectangle 13">
            <a:extLst>
              <a:ext uri="{FF2B5EF4-FFF2-40B4-BE49-F238E27FC236}">
                <a16:creationId xmlns:a16="http://schemas.microsoft.com/office/drawing/2014/main" id="{82427886-21A5-4DF7-9957-05BBA9CC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t=10</a:t>
            </a:r>
          </a:p>
        </p:txBody>
      </p:sp>
      <p:sp>
        <p:nvSpPr>
          <p:cNvPr id="58376" name="Rectangle 13">
            <a:extLst>
              <a:ext uri="{FF2B5EF4-FFF2-40B4-BE49-F238E27FC236}">
                <a16:creationId xmlns:a16="http://schemas.microsoft.com/office/drawing/2014/main" id="{A4D39BE8-2ADC-4A4F-BA70-BC8B30369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30432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t=15</a:t>
            </a:r>
          </a:p>
        </p:txBody>
      </p:sp>
      <p:sp>
        <p:nvSpPr>
          <p:cNvPr id="58377" name="Rectangle 13">
            <a:extLst>
              <a:ext uri="{FF2B5EF4-FFF2-40B4-BE49-F238E27FC236}">
                <a16:creationId xmlns:a16="http://schemas.microsoft.com/office/drawing/2014/main" id="{6843ED3A-07CF-4E47-953E-64E3E199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1100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t=20</a:t>
            </a:r>
          </a:p>
        </p:txBody>
      </p:sp>
      <p:sp>
        <p:nvSpPr>
          <p:cNvPr id="58378" name="Rectangle 13">
            <a:extLst>
              <a:ext uri="{FF2B5EF4-FFF2-40B4-BE49-F238E27FC236}">
                <a16:creationId xmlns:a16="http://schemas.microsoft.com/office/drawing/2014/main" id="{7B2E21EA-CB82-490E-BD2C-749FDD9BC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76838"/>
            <a:ext cx="1490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t=22.5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7A3D969E-1190-4D30-A667-9DE17D372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Last Equation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9E07E46-E5C7-44E8-AE3A-A008F8EE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/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738F73D-7835-43DF-9F3F-E3A45983D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Set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/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901.67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A77E1B-62D4-4163-86EF-CBFBFEB87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Coefficients of 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blipFill>
                <a:blip r:embed="rId4"/>
                <a:stretch>
                  <a:fillRect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5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6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3181BB-EF9E-447B-9DC6-F276827B842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600200"/>
          <a:ext cx="61722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3200" i="1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4.928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88.88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-141.61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-33.956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554.55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-152.13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EE6FB5-DEDC-45FC-9715-D777EF720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Solution</a:t>
            </a:r>
          </a:p>
        </p:txBody>
      </p:sp>
      <p:sp>
        <p:nvSpPr>
          <p:cNvPr id="66563" name="Rectangle 6">
            <a:extLst>
              <a:ext uri="{FF2B5EF4-FFF2-40B4-BE49-F238E27FC236}">
                <a16:creationId xmlns:a16="http://schemas.microsoft.com/office/drawing/2014/main" id="{0D66CFDB-DD48-4F2A-A458-EEC00B1F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/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5" name="Rectangle 8">
            <a:extLst>
              <a:ext uri="{FF2B5EF4-FFF2-40B4-BE49-F238E27FC236}">
                <a16:creationId xmlns:a16="http://schemas.microsoft.com/office/drawing/2014/main" id="{0DFECEDD-5E60-4BED-BD88-5C3959B87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/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7" name="Rectangle 10">
            <a:extLst>
              <a:ext uri="{FF2B5EF4-FFF2-40B4-BE49-F238E27FC236}">
                <a16:creationId xmlns:a16="http://schemas.microsoft.com/office/drawing/2014/main" id="{4F610B1C-E305-4E07-B424-6D6ED3481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9" name="Rectangle 12">
            <a:extLst>
              <a:ext uri="{FF2B5EF4-FFF2-40B4-BE49-F238E27FC236}">
                <a16:creationId xmlns:a16="http://schemas.microsoft.com/office/drawing/2014/main" id="{2E7E8DF2-4FEF-410D-B75F-92D9DD2A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/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1" name="Rectangle 14">
            <a:extLst>
              <a:ext uri="{FF2B5EF4-FFF2-40B4-BE49-F238E27FC236}">
                <a16:creationId xmlns:a16="http://schemas.microsoft.com/office/drawing/2014/main" id="{5913CE67-0A85-4181-90FC-B6BAF30E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3" name="Rectangle 16">
            <a:extLst>
              <a:ext uri="{FF2B5EF4-FFF2-40B4-BE49-F238E27FC236}">
                <a16:creationId xmlns:a16="http://schemas.microsoft.com/office/drawing/2014/main" id="{125B12F1-E67A-4B3E-8A1C-28C75E7B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/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5" name="Rectangle 18">
            <a:extLst>
              <a:ext uri="{FF2B5EF4-FFF2-40B4-BE49-F238E27FC236}">
                <a16:creationId xmlns:a16="http://schemas.microsoft.com/office/drawing/2014/main" id="{21394247-D5C8-4EDF-8E14-A01BBC48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/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7" name="Rectangle 20">
            <a:extLst>
              <a:ext uri="{FF2B5EF4-FFF2-40B4-BE49-F238E27FC236}">
                <a16:creationId xmlns:a16="http://schemas.microsoft.com/office/drawing/2014/main" id="{227ADE1C-64E9-4EDA-AA03-D4D8B3F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/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9" name="Rectangle 22">
            <a:extLst>
              <a:ext uri="{FF2B5EF4-FFF2-40B4-BE49-F238E27FC236}">
                <a16:creationId xmlns:a16="http://schemas.microsoft.com/office/drawing/2014/main" id="{63228526-A3AA-4898-B85D-7496EC32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/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81" name="Rectangle 24">
            <a:extLst>
              <a:ext uri="{FF2B5EF4-FFF2-40B4-BE49-F238E27FC236}">
                <a16:creationId xmlns:a16="http://schemas.microsoft.com/office/drawing/2014/main" id="{BD116F5B-2FF2-4DAE-BEDE-DC636F38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/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83" name="Picture 24">
            <a:extLst>
              <a:ext uri="{FF2B5EF4-FFF2-40B4-BE49-F238E27FC236}">
                <a16:creationId xmlns:a16="http://schemas.microsoft.com/office/drawing/2014/main" id="{E371C20D-58A6-482D-817F-4E2AD88AAB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29050"/>
            <a:ext cx="4495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8A2427A-73C0-451E-9E5A-FDBDDB73D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Velocity at a Particular Point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E01BB30-AFEC-4A89-B248-1974A9219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a) Velocity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/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/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/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/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/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/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/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=394.24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/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/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/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/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/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/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8" name="Rectangle 2">
            <a:extLst>
              <a:ext uri="{FF2B5EF4-FFF2-40B4-BE49-F238E27FC236}">
                <a16:creationId xmlns:a16="http://schemas.microsoft.com/office/drawing/2014/main" id="{880F2118-E761-4E1D-AE1E-10F8132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Acceleration from Velocity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/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=16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70" name="Content Placeholder 2">
            <a:extLst>
              <a:ext uri="{FF2B5EF4-FFF2-40B4-BE49-F238E27FC236}">
                <a16:creationId xmlns:a16="http://schemas.microsoft.com/office/drawing/2014/main" id="{3B09907D-A8BB-4A5A-A8A3-5BCB4ABBA2F6}"/>
              </a:ext>
            </a:extLst>
          </p:cNvPr>
          <p:cNvSpPr>
            <a:spLocks/>
          </p:cNvSpPr>
          <p:nvPr/>
        </p:nvSpPr>
        <p:spPr bwMode="auto">
          <a:xfrm>
            <a:off x="457200" y="1295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b) Acceleration at t=16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68B807B-9305-4B19-9D56-8CEF2E5A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Acceleration from Velocity Profile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65F7CC6-DA29-4418-A532-BAF72CF0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08" name="Rectangle 7">
            <a:extLst>
              <a:ext uri="{FF2B5EF4-FFF2-40B4-BE49-F238E27FC236}">
                <a16:creationId xmlns:a16="http://schemas.microsoft.com/office/drawing/2014/main" id="{A4FB7CAB-F2E2-4EB2-ADE7-DE18747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20788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The quadratic spline valid at t=16 is given by</a:t>
            </a:r>
          </a:p>
        </p:txBody>
      </p:sp>
      <p:sp>
        <p:nvSpPr>
          <p:cNvPr id="72709" name="Rectangle 9">
            <a:extLst>
              <a:ext uri="{FF2B5EF4-FFF2-40B4-BE49-F238E27FC236}">
                <a16:creationId xmlns:a16="http://schemas.microsoft.com/office/drawing/2014/main" id="{98FB825D-EA20-4DBE-A294-81718754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5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/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/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=−0.2712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/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/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(16)=−0.2712(16)+35.66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/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=31.321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5" name="Rectangle 19">
            <a:extLst>
              <a:ext uri="{FF2B5EF4-FFF2-40B4-BE49-F238E27FC236}">
                <a16:creationId xmlns:a16="http://schemas.microsoft.com/office/drawing/2014/main" id="{0582BAAA-82F1-4A59-8C54-5A854100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,	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/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/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8" name="Rectangle 24">
            <a:extLst>
              <a:ext uri="{FF2B5EF4-FFF2-40B4-BE49-F238E27FC236}">
                <a16:creationId xmlns:a16="http://schemas.microsoft.com/office/drawing/2014/main" id="{C470CAAD-1B76-47F7-8B3B-203DAF7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19" name="Rectangle 25">
            <a:extLst>
              <a:ext uri="{FF2B5EF4-FFF2-40B4-BE49-F238E27FC236}">
                <a16:creationId xmlns:a16="http://schemas.microsoft.com/office/drawing/2014/main" id="{68B3C1FC-30B6-407F-91F5-C8E5B09A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20" name="Rectangle 26">
            <a:extLst>
              <a:ext uri="{FF2B5EF4-FFF2-40B4-BE49-F238E27FC236}">
                <a16:creationId xmlns:a16="http://schemas.microsoft.com/office/drawing/2014/main" id="{9C83FB4C-CF9C-4987-8338-504A670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DA85CDA-F6CA-432A-BC1A-E04C21DEF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3" y="97417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Distance from Velocity Profile</a:t>
            </a:r>
          </a:p>
        </p:txBody>
      </p:sp>
      <p:sp>
        <p:nvSpPr>
          <p:cNvPr id="74759" name="Rectangle 8">
            <a:extLst>
              <a:ext uri="{FF2B5EF4-FFF2-40B4-BE49-F238E27FC236}">
                <a16:creationId xmlns:a16="http://schemas.microsoft.com/office/drawing/2014/main" id="{4FF76E9D-C75E-4800-8067-EE7841E534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295400"/>
            <a:ext cx="7988300" cy="14255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c) Find the distance covered by the rocket from t=11s to t=16s.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ADFC142-CC99-44D6-A333-7CD85085A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BC71B5D-7AB9-4F80-8A6F-5C3363B4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Rectangle 6">
            <a:extLst>
              <a:ext uri="{FF2B5EF4-FFF2-40B4-BE49-F238E27FC236}">
                <a16:creationId xmlns:a16="http://schemas.microsoft.com/office/drawing/2014/main" id="{B4F318BA-1656-489D-BF4D-88D1186B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8" name="Rectangle 7">
            <a:extLst>
              <a:ext uri="{FF2B5EF4-FFF2-40B4-BE49-F238E27FC236}">
                <a16:creationId xmlns:a16="http://schemas.microsoft.com/office/drawing/2014/main" id="{BE47123B-0E70-43A5-8A79-D78A6E29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0" name="Rectangle 9">
            <a:extLst>
              <a:ext uri="{FF2B5EF4-FFF2-40B4-BE49-F238E27FC236}">
                <a16:creationId xmlns:a16="http://schemas.microsoft.com/office/drawing/2014/main" id="{AF59FD4E-BEB7-4722-B87D-DCAE878CD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1" name="Rectangle 10">
            <a:extLst>
              <a:ext uri="{FF2B5EF4-FFF2-40B4-BE49-F238E27FC236}">
                <a16:creationId xmlns:a16="http://schemas.microsoft.com/office/drawing/2014/main" id="{39D7D8A7-C5BB-4C0B-BFEA-81535548C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2" name="Rectangle 24">
            <a:extLst>
              <a:ext uri="{FF2B5EF4-FFF2-40B4-BE49-F238E27FC236}">
                <a16:creationId xmlns:a16="http://schemas.microsoft.com/office/drawing/2014/main" id="{C470EB7E-567A-4AA4-8694-D074A4145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3" name="Rectangle 26">
            <a:extLst>
              <a:ext uri="{FF2B5EF4-FFF2-40B4-BE49-F238E27FC236}">
                <a16:creationId xmlns:a16="http://schemas.microsoft.com/office/drawing/2014/main" id="{C70324D0-DA19-40C9-A093-546EBF7CA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4" name="Rectangle 28">
            <a:extLst>
              <a:ext uri="{FF2B5EF4-FFF2-40B4-BE49-F238E27FC236}">
                <a16:creationId xmlns:a16="http://schemas.microsoft.com/office/drawing/2014/main" id="{4905EA65-DA79-45E3-8501-9D9E3DFD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/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/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/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/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/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/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/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/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/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/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/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44AA9C7-6A0D-4816-ACA9-CEB07FAD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8CF1A26-644F-44B9-BA94-078EBEB0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F3B4F175-828C-448A-BC82-F2BC0A16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05" name="Rectangle 6">
            <a:extLst>
              <a:ext uri="{FF2B5EF4-FFF2-40B4-BE49-F238E27FC236}">
                <a16:creationId xmlns:a16="http://schemas.microsoft.com/office/drawing/2014/main" id="{F5D3E6F2-04C4-449D-8AD5-D3E5E93F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6" name="Rectangle 7">
            <a:extLst>
              <a:ext uri="{FF2B5EF4-FFF2-40B4-BE49-F238E27FC236}">
                <a16:creationId xmlns:a16="http://schemas.microsoft.com/office/drawing/2014/main" id="{C2896AB9-B7FB-44AA-84B5-FCA9A929B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7" name="Rectangle 10">
            <a:extLst>
              <a:ext uri="{FF2B5EF4-FFF2-40B4-BE49-F238E27FC236}">
                <a16:creationId xmlns:a16="http://schemas.microsoft.com/office/drawing/2014/main" id="{22BDF55D-92C7-4CDE-9902-91A3AF09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/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/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/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/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2" name="Rectangle 24">
            <a:extLst>
              <a:ext uri="{FF2B5EF4-FFF2-40B4-BE49-F238E27FC236}">
                <a16:creationId xmlns:a16="http://schemas.microsoft.com/office/drawing/2014/main" id="{7D130B1F-AB57-4B38-8D61-A5EDC9E6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/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4" name="Rectangle 26">
            <a:extLst>
              <a:ext uri="{FF2B5EF4-FFF2-40B4-BE49-F238E27FC236}">
                <a16:creationId xmlns:a16="http://schemas.microsoft.com/office/drawing/2014/main" id="{2419929B-5D5A-4534-935E-AD04C49D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/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(0.8888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+4.928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+88.88)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(−0.1356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+35.66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−141.61)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6" name="Rectangle 28">
            <a:extLst>
              <a:ext uri="{FF2B5EF4-FFF2-40B4-BE49-F238E27FC236}">
                <a16:creationId xmlns:a16="http://schemas.microsoft.com/office/drawing/2014/main" id="{4723794B-0005-4868-8A62-73D67B61D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/>
              <p:nvPr/>
            </p:nvSpPr>
            <p:spPr bwMode="auto">
              <a:xfrm>
                <a:off x="2439798" y="5445677"/>
                <a:ext cx="19050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=1595.9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9798" y="5445677"/>
                <a:ext cx="1905000" cy="533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altLang="en-US" sz="5400" b="1" dirty="0"/>
          </a:p>
          <a:p>
            <a:pPr algn="ctr">
              <a:buFontTx/>
              <a:buNone/>
            </a:pPr>
            <a:r>
              <a:rPr lang="en-US" altLang="en-US" sz="5400" b="1" dirty="0"/>
              <a:t>END</a:t>
            </a:r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E1A9C2E-F168-41F7-9B83-A26AA679B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en-US" sz="3600"/>
              <a:t>Points for Robot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949" name="Rectangle 56">
            <a:extLst>
              <a:ext uri="{FF2B5EF4-FFF2-40B4-BE49-F238E27FC236}">
                <a16:creationId xmlns:a16="http://schemas.microsoft.com/office/drawing/2014/main" id="{656E0356-A3EF-4C55-B779-98CD7216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950" name="Rectangle 58">
            <a:extLst>
              <a:ext uri="{FF2B5EF4-FFF2-40B4-BE49-F238E27FC236}">
                <a16:creationId xmlns:a16="http://schemas.microsoft.com/office/drawing/2014/main" id="{DD21C01F-0BBB-4F36-A49B-30FA9662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225" name="Group 153">
            <a:extLst>
              <a:ext uri="{FF2B5EF4-FFF2-40B4-BE49-F238E27FC236}">
                <a16:creationId xmlns:a16="http://schemas.microsoft.com/office/drawing/2014/main" id="{9BFAD177-D0AF-49E3-9E4D-2828773F4D3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838200"/>
          <a:ext cx="2438400" cy="4276725"/>
        </p:xfrm>
        <a:graphic>
          <a:graphicData uri="http://schemas.openxmlformats.org/drawingml/2006/table">
            <a:tbl>
              <a:tblPr/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2.00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7.81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9.20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10.60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977" name="Picture 154" descr="robot_data_points">
            <a:extLst>
              <a:ext uri="{FF2B5EF4-FFF2-40B4-BE49-F238E27FC236}">
                <a16:creationId xmlns:a16="http://schemas.microsoft.com/office/drawing/2014/main" id="{DDB0BF57-63F9-4727-A993-D2D195A6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78" name="Text Box 155">
            <a:extLst>
              <a:ext uri="{FF2B5EF4-FFF2-40B4-BE49-F238E27FC236}">
                <a16:creationId xmlns:a16="http://schemas.microsoft.com/office/drawing/2014/main" id="{5FFE5582-C466-4AB2-8AE7-ADE0864F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00600"/>
            <a:ext cx="4953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Find the shortest but smooth path through consecutive data points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84FA63B-7BF3-47B1-837D-8E6924D8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Polynomial Interpolant Path</a:t>
            </a:r>
          </a:p>
        </p:txBody>
      </p:sp>
      <p:pic>
        <p:nvPicPr>
          <p:cNvPr id="84995" name="Picture 6" descr="robot_polynomial">
            <a:extLst>
              <a:ext uri="{FF2B5EF4-FFF2-40B4-BE49-F238E27FC236}">
                <a16:creationId xmlns:a16="http://schemas.microsoft.com/office/drawing/2014/main" id="{782B2682-2099-4410-BEEF-ABD4F74B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22B9704-AE09-4803-9E11-58596703D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Spline Interpolant Path</a:t>
            </a:r>
          </a:p>
        </p:txBody>
      </p:sp>
      <p:pic>
        <p:nvPicPr>
          <p:cNvPr id="87043" name="Picture 4" descr="robot_spline">
            <a:extLst>
              <a:ext uri="{FF2B5EF4-FFF2-40B4-BE49-F238E27FC236}">
                <a16:creationId xmlns:a16="http://schemas.microsoft.com/office/drawing/2014/main" id="{E2038640-3E20-463D-879F-8C3D043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23C833E-0032-4F42-B6F4-54B30623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Compare Spline &amp; Polynomial Interpolant Path</a:t>
            </a:r>
          </a:p>
        </p:txBody>
      </p:sp>
      <p:pic>
        <p:nvPicPr>
          <p:cNvPr id="89091" name="Picture 4" descr="robot_compare_polynomial_spline">
            <a:extLst>
              <a:ext uri="{FF2B5EF4-FFF2-40B4-BE49-F238E27FC236}">
                <a16:creationId xmlns:a16="http://schemas.microsoft.com/office/drawing/2014/main" id="{45BB92E5-01DD-44C1-8F83-3D361734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5">
            <a:extLst>
              <a:ext uri="{FF2B5EF4-FFF2-40B4-BE49-F238E27FC236}">
                <a16:creationId xmlns:a16="http://schemas.microsoft.com/office/drawing/2014/main" id="{DB815101-7E95-4D9E-BA17-F89356D4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76800"/>
            <a:ext cx="47244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Length of path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Polynomial Interpolant=14.9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Spline Interpolant =12.9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5596</TotalTime>
  <Words>1688</Words>
  <Application>Microsoft Office PowerPoint</Application>
  <PresentationFormat>On-screen Show (4:3)</PresentationFormat>
  <Paragraphs>422</Paragraphs>
  <Slides>45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Chart</vt:lpstr>
      <vt:lpstr>Mathcad</vt:lpstr>
      <vt:lpstr>Interpolation - Introduction</vt:lpstr>
      <vt:lpstr>What is Interpolation ?</vt:lpstr>
      <vt:lpstr>PowerPoint Presentation</vt:lpstr>
      <vt:lpstr>Fly Rocket Fly, Fly Rocket Fly</vt:lpstr>
      <vt:lpstr>Specific Heat of Carbon</vt:lpstr>
      <vt:lpstr>Thermistor Calibration</vt:lpstr>
      <vt:lpstr>Follow the Cam </vt:lpstr>
      <vt:lpstr>PowerPoint Presentation</vt:lpstr>
      <vt:lpstr>Length of a Path </vt:lpstr>
      <vt:lpstr>PowerPoint Presentation</vt:lpstr>
      <vt:lpstr>PowerPoint Presentation</vt:lpstr>
      <vt:lpstr>Spline Method of Interpolation        http://nm.MathForCollege.com   </vt:lpstr>
      <vt:lpstr>Why Splines ?</vt:lpstr>
      <vt:lpstr>Why Splines ?</vt:lpstr>
      <vt:lpstr>Linear Spline Interpolation</vt:lpstr>
      <vt:lpstr>Linear Spline Interpolation (contd)</vt:lpstr>
      <vt:lpstr>Example</vt:lpstr>
      <vt:lpstr>Linear Spline Interpolation</vt:lpstr>
      <vt:lpstr>Quadratic Spline Interpolation</vt:lpstr>
      <vt:lpstr>Quadratic Spline Interpolation (contd)</vt:lpstr>
      <vt:lpstr>Quadratic Spline Interpolation  (contd)</vt:lpstr>
      <vt:lpstr>Quadratic Spline Interpolation  (contd)</vt:lpstr>
      <vt:lpstr>Quadratic Spline Interpolation  (contd)</vt:lpstr>
      <vt:lpstr>Quadratic Spline Example</vt:lpstr>
      <vt:lpstr>Data and Plot</vt:lpstr>
      <vt:lpstr>Solution</vt:lpstr>
      <vt:lpstr>Each Spline Goes Through Two Consecutive Data Points</vt:lpstr>
      <vt:lpstr>PowerPoint Presentation</vt:lpstr>
      <vt:lpstr>Derivatives are Continuous at Interior Data Points</vt:lpstr>
      <vt:lpstr>PowerPoint Presentation</vt:lpstr>
      <vt:lpstr>Last Equation</vt:lpstr>
      <vt:lpstr>Final Set of Equations</vt:lpstr>
      <vt:lpstr>Coefficients of Spline</vt:lpstr>
      <vt:lpstr>Final Solution</vt:lpstr>
      <vt:lpstr>Velocity at a Particular Point</vt:lpstr>
      <vt:lpstr>PowerPoint Presentation</vt:lpstr>
      <vt:lpstr>Acceleration from Velocity Profile</vt:lpstr>
      <vt:lpstr>Distance from Velocity Profile</vt:lpstr>
      <vt:lpstr>Distance from Velocity Profile</vt:lpstr>
      <vt:lpstr>PowerPoint Presentation</vt:lpstr>
      <vt:lpstr>Points for Robot Path</vt:lpstr>
      <vt:lpstr>Polynomial Interpolant Path</vt:lpstr>
      <vt:lpstr>Spline Interpolant Path</vt:lpstr>
      <vt:lpstr>Compare Spline &amp; Polynomial Interpolant Path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230</cp:revision>
  <dcterms:created xsi:type="dcterms:W3CDTF">2007-03-08T14:59:05Z</dcterms:created>
  <dcterms:modified xsi:type="dcterms:W3CDTF">2021-02-23T16:28:20Z</dcterms:modified>
</cp:coreProperties>
</file>