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329" r:id="rId2"/>
    <p:sldId id="330" r:id="rId3"/>
    <p:sldId id="331" r:id="rId4"/>
    <p:sldId id="332" r:id="rId5"/>
    <p:sldId id="333" r:id="rId6"/>
    <p:sldId id="334" r:id="rId7"/>
    <p:sldId id="335" r:id="rId8"/>
    <p:sldId id="308" r:id="rId9"/>
    <p:sldId id="309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257" r:id="rId22"/>
    <p:sldId id="271" r:id="rId23"/>
    <p:sldId id="258" r:id="rId24"/>
    <p:sldId id="259" r:id="rId25"/>
    <p:sldId id="266" r:id="rId26"/>
    <p:sldId id="268" r:id="rId27"/>
    <p:sldId id="260" r:id="rId28"/>
    <p:sldId id="269" r:id="rId29"/>
    <p:sldId id="261" r:id="rId30"/>
    <p:sldId id="262" r:id="rId31"/>
    <p:sldId id="263" r:id="rId32"/>
    <p:sldId id="270" r:id="rId33"/>
    <p:sldId id="273" r:id="rId34"/>
    <p:sldId id="265" r:id="rId35"/>
    <p:sldId id="272" r:id="rId36"/>
    <p:sldId id="264" r:id="rId37"/>
    <p:sldId id="275" r:id="rId38"/>
    <p:sldId id="323" r:id="rId39"/>
    <p:sldId id="324" r:id="rId40"/>
    <p:sldId id="325" r:id="rId41"/>
    <p:sldId id="326" r:id="rId42"/>
    <p:sldId id="327" r:id="rId43"/>
  </p:sldIdLst>
  <p:sldSz cx="9144000" cy="6858000" type="screen4x3"/>
  <p:notesSz cx="9601200" cy="7315200"/>
  <p:custDataLst>
    <p:tags r:id="rId4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3D9ED24-45F9-4991-BF2B-67831BBEBB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031F62-DB96-431D-A894-2661AC6CAC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775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ABFD6EA-BE04-4AC7-916E-81D8E56CD80F}" type="datetimeFigureOut">
              <a:rPr lang="en-US"/>
              <a:pPr>
                <a:defRPr/>
              </a:pPr>
              <a:t>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2800F4-B129-48E1-9D04-18B1072F1B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8E3728-5168-41C6-A9AA-A17257D8FA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AA27FFF-0DD5-4E1E-BD98-A866D3381A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9AAFC8A-4A49-4436-A87F-498F845708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7E9EAD7-E84F-4AFB-9080-3CE941FEC54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C1AE42F-B822-4446-BAC1-02CBAF988CD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30E806E-3A3D-4690-9E0F-4C3BDD1DA4E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7C11153-B64A-4EA2-A62B-A097E95D3AD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BBD1757-E63B-4519-A38D-33FBBA484C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1A19EE72-6091-45BB-8F2B-8D88402829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9FA7487-84F3-432E-A15E-9ECC15DDA3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32639F-4576-4CC7-80D8-E0AAA640245B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EEA576F6-1DD3-4437-B681-5245B48BE9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9952558-97AD-43D6-BC7A-528842BE8A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A250706-0B40-4D02-8950-2081EC70CA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793F3E7-1128-436F-BFEE-70985BA0EC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5D76B656-7EF4-41AA-911A-C5ACAACFF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46F4C1-E875-4FF2-BE48-D083C31D5413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039FB90-0012-42EB-B310-BD667E8A08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C6B9BD4-8E29-49A2-8F78-7D9A388A8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F419D31-8072-4484-BFD1-1CB70B61C1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AFCF569-44F1-4B92-9200-253B003C6A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60123F7-171B-474C-8614-D8DE73138D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F949D16-F1D3-4115-B8B8-AAAABC4A4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C0CA37B-01B5-455C-B5AC-01A0049A1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EFAC555-42B7-4C7A-A5B3-F6FC3417F3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8A5CB51-FCA8-4740-AB93-01BF8A0744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04CF52C-18C0-4688-BF1A-F76E07278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61B7541-3D5D-413F-BBBE-FF2D1FD246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08FB2579-EF6E-4A29-B0FD-172FA35CEF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F0E49B1-09DB-484F-ABB6-D2BEDAAE4D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94CA1A-15E0-4211-8B74-76DA98BE5553}" type="slidenum">
              <a:rPr lang="en-US" altLang="en-US" sz="2400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E955E68-87EF-4AB9-9492-A64694B121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4AFF009-DEE4-40A1-8058-BB1A7DD9E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F0DEA12-D062-4AB9-9A95-0DC9387775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A280DE8-A002-40E3-BCB3-C9AB66A37B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477795D-0E3F-4038-80AD-216A0EB27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A923120-B0AF-4150-A135-04D04E93A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11521B1-CB71-402E-90D1-D1520A242A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92D51D1-39EB-49AF-A2B3-97C68CCCE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EA43650-FD6D-4104-A852-155B1C5EBB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8BC0CC5-5A36-4C70-9008-7537F188B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>
            <a:extLst>
              <a:ext uri="{FF2B5EF4-FFF2-40B4-BE49-F238E27FC236}">
                <a16:creationId xmlns:a16="http://schemas.microsoft.com/office/drawing/2014/main" id="{027649BA-6931-46CA-87CE-D280010A6E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32771" name="Rectangle 1027">
            <a:extLst>
              <a:ext uri="{FF2B5EF4-FFF2-40B4-BE49-F238E27FC236}">
                <a16:creationId xmlns:a16="http://schemas.microsoft.com/office/drawing/2014/main" id="{49A733F0-A16B-4DEE-AE8A-D820B962A7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76D0295-A66C-4AD1-BBD3-B965C491A5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noFill/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D9CCB98-CEFC-465A-A5C3-06A5015B6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4DDBA24-4142-4FB3-8462-4A60BB46A3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D30F6A3-2287-477D-8F92-86820546F6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8184E21-D6F2-420B-9A28-18AD9D5D4F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23AD0D3-E68A-4C6C-9C78-DDC2FD07D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852C9956-F2BE-43EB-A724-3AA1E50C8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88E8BB0-DC06-47A8-8F5C-76FCB6FA20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EE2E499-5913-4778-B21F-CD25B2AD62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AF66193-6B07-4029-BB0F-19D313F594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B1787A9-BC44-4E84-AB17-429E31B7B9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82047B8-F7E2-44CD-93AA-97D66639D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01AF8357-1E3F-4EA9-A1ED-303954C884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5F5311-E26A-475F-ABD8-489EB899083C}" type="slidenum">
              <a:rPr lang="en-US" altLang="en-US" sz="1300" smtClean="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715635C-E420-4FC0-B5EE-FADFD0D91F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06752A1A-20B8-4021-A320-A8A592127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5BF9FAF-668F-4E7A-B6B8-186279DC3C1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D7EE27F-0A7E-492B-811D-1C04CB3994CD}" type="slidenum">
              <a:rPr lang="en-US" altLang="en-US" sz="1300"/>
              <a:pPr algn="r" eaLnBrk="1" hangingPunct="1"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B9EDDD79-ECDF-459F-8F84-C0A2E7B36E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78F1E944-465F-4664-8D7E-F0B8ED6CB6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026881B3-EC21-43C5-A2A7-55C9A160BF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0E583D-48BC-4249-A626-49587FC8B3D0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DA398EA-AD67-4CAB-B1F4-A04AB2C8C7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FD334F2-56B2-4EA8-9D37-ADA448E399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99628120-397C-48DB-BA72-795B9F47E1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FBA4B8-0762-4532-9E3A-6BDE31E6B31B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297CEF0-3BAB-49C3-8C59-DA81F2D935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F6A23BC3-917F-40F7-A2AE-3A0D526A9E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B71D532-B372-4D2B-9193-502B759D2A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372C67-C568-462C-BF7C-B559A0F9C09A}" type="slidenum">
              <a:rPr lang="en-US" altLang="en-US" sz="1300" smtClean="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3EB45D35-9BE8-4A3A-AAAF-F632FECF58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80C5C95-F14C-4470-8FF6-4BEA315C3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8470939D-AC59-4975-AC2D-BC1AC69590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663E59E1-2B18-49F5-8EEE-50EB141F0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9E316CE5-EB03-476C-BF6C-FB9F946E3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C10DA8-5657-4A1A-803D-894CB8216975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B7D3A6B8-E85E-4EB2-A9CA-5384BAC3E1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FE15E3-97B4-42AC-8934-640FD43D97A0}" type="slidenum">
              <a:rPr lang="en-US" altLang="en-US" sz="1300" smtClean="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3D3014A1-BDC9-419C-B3A8-EC65EB96B5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4898493-608E-417C-A89C-A2AC56EF4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55094ACE-64D7-4C7D-BDE7-5A94B56DEE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9E6A8015-F7E1-49D9-91F3-022B27AAC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A9FFD2F8-BAE0-41F1-8B5F-181520B1D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10D8BE-0E13-4E0A-B895-561A5B07A1C4}" type="slidenum">
              <a:rPr lang="en-US" altLang="en-US" sz="1300" smtClean="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5EC3D03-C1A4-434D-B3DB-585553BBB0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735E8-8249-407E-A471-16D721DFD01A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93F715CA-106E-4C09-98F8-8A18A0754B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F161E5C-1154-4D26-9AAA-DF24B1EAA9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6137E2F6-4D71-4BEE-B5FC-59B872E3E5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731AF1-F83D-4A5C-A9EE-A66FB4804B20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6CA6A67D-9952-44FE-9B6B-CC0E086DC2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D4DFAFD0-5AA8-41B0-905B-E3C260ECE7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BCDC33F-7AD4-43AD-AB4F-2265E3B3E2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F9A995-1369-4F1B-A7E7-DC0B561A6229}" type="slidenum">
              <a:rPr lang="en-US" altLang="en-US" sz="1300" smtClean="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C7E63687-7EF4-436A-8ACB-14E6B882A8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95583077-D449-4F31-866E-CAB1D9E8E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CA122BB5-2BA3-4E42-8BD5-0C9C844AF7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D23316C4-6381-41FB-9169-DD63F05CD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080BE178-4EF3-4444-92D2-DF963BB76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0D434C-3972-42E2-A6EF-E5465E0B5EC3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ECFBBA5F-9C49-44BF-93F7-CAB2AE6EB9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88749A26-F394-4966-8BBF-CD2155FFE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F03908FE-153C-4979-8D18-D9E9F347C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0A8EF6-CCD4-4A11-880A-A626ECBAAE1C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117833B7-3AD4-46E5-A521-98B37EE60B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DE8A2B-EF2F-418B-B959-3C943B6AE704}" type="slidenum">
              <a:rPr lang="en-US" altLang="en-US" sz="1300" smtClean="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D7EF774B-24F7-4471-B8E6-C74D4CA519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9A4888B7-FBC5-432E-A488-DADBB78E01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A75EF993-84D4-43D3-BFA5-E5C85D8582D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F9F6C73-3142-4F5C-AA50-24BAE3FF1752}" type="slidenum">
              <a:rPr lang="en-US" altLang="en-US" sz="1300"/>
              <a:pPr algn="r" eaLnBrk="1" hangingPunct="1"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6BAED1C2-CD32-4043-8C34-6D678D2629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39A73DBE-A732-4F4D-B6CF-618598B78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763B0144-79EC-45F3-A643-D13C88EC61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6EBA4-4608-4C2D-AE35-C04B93CFE00D}" type="slidenum">
              <a:rPr lang="en-US" altLang="en-US" sz="1300" smtClean="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304F1DDD-9D5D-448B-BDB7-C9D547B0D1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07C7C71E-93FA-4FE7-9468-282EDF044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D0C63B10-2643-4CF2-B865-D9A6DC637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D55282CB-C209-4262-94E3-88FC01522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1D05F6F1-DDED-4F7A-A304-43DEC8EDD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A36543-07E3-4EC2-B005-FB73C04EFB01}" type="slidenum">
              <a:rPr lang="en-US" altLang="en-US" sz="1300" smtClean="0"/>
              <a:pPr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A48EF771-A0BC-48F8-98F1-5682DFE35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F5C7CD26-E203-40FB-87B0-3A28E5887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668A9A33-CBCA-40F8-9CEB-F99B535E6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931543-63E8-431E-A5F7-DF1B1CFBBCC1}" type="slidenum">
              <a:rPr lang="en-US" altLang="en-US" sz="1300" smtClean="0"/>
              <a:pPr>
                <a:spcBef>
                  <a:spcPct val="0"/>
                </a:spcBef>
              </a:pPr>
              <a:t>38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BBFC0616-4F73-424F-B79C-100014791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9E47D2-30EC-490C-A358-CCEB3E03B6EA}" type="slidenum">
              <a:rPr lang="en-US" altLang="en-US" sz="1300" smtClean="0"/>
              <a:pPr>
                <a:spcBef>
                  <a:spcPct val="0"/>
                </a:spcBef>
              </a:pPr>
              <a:t>39</a:t>
            </a:fld>
            <a:endParaRPr lang="en-US" altLang="en-US" sz="130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3E81BE37-68AE-4F1D-969F-1563BC0AD9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28913" y="496888"/>
            <a:ext cx="3541712" cy="2655887"/>
          </a:xfrm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8E378BA9-A1FC-481F-B768-93A3B9944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3317875"/>
            <a:ext cx="6562725" cy="31511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F1C1E23F-C94B-4724-BC81-452D8B4FF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F8BAC3-5790-471A-A34E-BE7A3EDA3F71}" type="slidenum">
              <a:rPr lang="en-US" altLang="en-US" sz="1300" smtClean="0"/>
              <a:pPr>
                <a:spcBef>
                  <a:spcPct val="0"/>
                </a:spcBef>
              </a:pPr>
              <a:t>40</a:t>
            </a:fld>
            <a:endParaRPr lang="en-US" altLang="en-US" sz="130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7586DBC6-5363-4068-AFC5-560E98E55D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B5083AA5-FEE3-4F77-90F2-1C76323D70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D87B6D92-CA26-468C-AA45-B7BE5293AA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001DDA-6317-4597-9D52-70C3E1471B77}" type="slidenum">
              <a:rPr lang="en-US" altLang="en-US" sz="1300" smtClean="0"/>
              <a:pPr>
                <a:spcBef>
                  <a:spcPct val="0"/>
                </a:spcBef>
              </a:pPr>
              <a:t>41</a:t>
            </a:fld>
            <a:endParaRPr lang="en-US" altLang="en-US" sz="13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DCBD95E8-55B1-455C-9640-0E26463330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574C9052-56D5-4D0B-BFBB-B0D5AE3C8B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3AF2FD7F-001F-4C86-871F-C77DACFE83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63C59F-369A-48F8-A780-AAF2A5F76D2A}" type="slidenum">
              <a:rPr lang="en-US" altLang="en-US" sz="1300" smtClean="0"/>
              <a:pPr>
                <a:spcBef>
                  <a:spcPct val="0"/>
                </a:spcBef>
              </a:pPr>
              <a:t>42</a:t>
            </a:fld>
            <a:endParaRPr lang="en-US" altLang="en-US" sz="13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9B73F64B-F86D-4ECA-A41A-A79F706105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0663" y="522288"/>
            <a:ext cx="3482975" cy="2613025"/>
          </a:xfrm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C95462C6-15D6-4B39-909D-CA55AC932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14145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2291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804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3793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1982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638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0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735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501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1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6836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439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4361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36142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8FD92-4E48-4284-B926-DF8FDBA9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48200" y="64008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8239E60-40D0-428D-8B86-82BB86CB9906}" type="datetime1">
              <a:rPr lang="en-US"/>
              <a:pPr>
                <a:defRPr/>
              </a:pPr>
              <a:t>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62835-6150-4056-82D8-0725B288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0" y="6629400"/>
            <a:ext cx="3810000" cy="2286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37FDB-19E8-4EF2-B0CD-E2B6116EA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1905000" cy="2286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A8B4870-F192-4747-8347-77CEDA7B8B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0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E21D128-04C5-4266-910A-76DF29D716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51ED55A-245A-480C-ACF1-07ABCA748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hyperlink" Target="http://numericalmethods.eng.usf.ed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hyperlink" Target="http://nm.mathforcollege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1.xml"/><Relationship Id="rId5" Type="http://schemas.openxmlformats.org/officeDocument/2006/relationships/image" Target="../media/image11.wmf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14.wmf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image" Target="../media/image17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20.png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0.png"/><Relationship Id="rId4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23.png"/><Relationship Id="rId4" Type="http://schemas.openxmlformats.org/officeDocument/2006/relationships/image" Target="../media/image2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24.wmf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4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6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8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95.png"/><Relationship Id="rId12" Type="http://schemas.openxmlformats.org/officeDocument/2006/relationships/image" Target="../media/image9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openxmlformats.org/officeDocument/2006/relationships/image" Target="../media/image84.png"/><Relationship Id="rId11" Type="http://schemas.openxmlformats.org/officeDocument/2006/relationships/image" Target="../media/image97.png"/><Relationship Id="rId5" Type="http://schemas.openxmlformats.org/officeDocument/2006/relationships/image" Target="../media/image94.png"/><Relationship Id="rId10" Type="http://schemas.openxmlformats.org/officeDocument/2006/relationships/image" Target="../media/image88.png"/><Relationship Id="rId4" Type="http://schemas.openxmlformats.org/officeDocument/2006/relationships/image" Target="../media/image93.png"/><Relationship Id="rId9" Type="http://schemas.openxmlformats.org/officeDocument/2006/relationships/image" Target="../media/image96.png"/><Relationship Id="rId14" Type="http://schemas.openxmlformats.org/officeDocument/2006/relationships/image" Target="../media/image9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0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112.pn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09.png"/><Relationship Id="rId12" Type="http://schemas.openxmlformats.org/officeDocument/2006/relationships/image" Target="../media/image7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6" Type="http://schemas.openxmlformats.org/officeDocument/2006/relationships/image" Target="../media/image73.png"/><Relationship Id="rId11" Type="http://schemas.openxmlformats.org/officeDocument/2006/relationships/image" Target="../media/image111.png"/><Relationship Id="rId5" Type="http://schemas.openxmlformats.org/officeDocument/2006/relationships/image" Target="../media/image108.png"/><Relationship Id="rId10" Type="http://schemas.openxmlformats.org/officeDocument/2006/relationships/image" Target="../media/image77.png"/><Relationship Id="rId4" Type="http://schemas.openxmlformats.org/officeDocument/2006/relationships/image" Target="../media/image107.png"/><Relationship Id="rId9" Type="http://schemas.openxmlformats.org/officeDocument/2006/relationships/image" Target="../media/image110.png"/><Relationship Id="rId14" Type="http://schemas.openxmlformats.org/officeDocument/2006/relationships/image" Target="../media/image11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0.xml"/><Relationship Id="rId6" Type="http://schemas.openxmlformats.org/officeDocument/2006/relationships/image" Target="../media/image30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8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DE3BA28-B776-4F56-8939-7720183820C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936625"/>
          </a:xfrm>
        </p:spPr>
        <p:txBody>
          <a:bodyPr/>
          <a:lstStyle/>
          <a:p>
            <a:pPr eaLnBrk="1" hangingPunct="1"/>
            <a:r>
              <a:rPr lang="en-US" altLang="en-US" sz="4800" b="1" dirty="0"/>
              <a:t>Interpolation</a:t>
            </a:r>
          </a:p>
        </p:txBody>
      </p:sp>
      <p:sp>
        <p:nvSpPr>
          <p:cNvPr id="5123" name="Rectangle 4">
            <a:extLst>
              <a:ext uri="{FF2B5EF4-FFF2-40B4-BE49-F238E27FC236}">
                <a16:creationId xmlns:a16="http://schemas.microsoft.com/office/drawing/2014/main" id="{1B4B838B-2886-46CB-A3E2-640075815DC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1600200"/>
            <a:ext cx="6400800" cy="762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Reading Between </a:t>
            </a:r>
            <a:r>
              <a:rPr lang="en-US" altLang="en-US" sz="3600"/>
              <a:t>the Lines</a:t>
            </a:r>
            <a:endParaRPr lang="en-US" altLang="en-US" sz="3600" dirty="0"/>
          </a:p>
        </p:txBody>
      </p:sp>
      <p:pic>
        <p:nvPicPr>
          <p:cNvPr id="4" name="Picture 22" descr="rocket_velocity_youtube">
            <a:extLst>
              <a:ext uri="{FF2B5EF4-FFF2-40B4-BE49-F238E27FC236}">
                <a16:creationId xmlns:a16="http://schemas.microsoft.com/office/drawing/2014/main" id="{A8F4ADCB-5683-4E18-A60F-6F1A6EBC6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115541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>
            <a:extLst>
              <a:ext uri="{FF2B5EF4-FFF2-40B4-BE49-F238E27FC236}">
                <a16:creationId xmlns:a16="http://schemas.microsoft.com/office/drawing/2014/main" id="{CCE5B546-F851-4BEB-A988-D034617A01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b="1" cap="small" dirty="0"/>
              <a:t>What is Interpolation ?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A0C598D7-8AB0-41B2-B1BF-5480C10A0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2" name="Text Box 5">
            <a:extLst>
              <a:ext uri="{FF2B5EF4-FFF2-40B4-BE49-F238E27FC236}">
                <a16:creationId xmlns:a16="http://schemas.microsoft.com/office/drawing/2014/main" id="{76878ADC-08BF-4459-A9FD-88F46BA98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0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…… (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find the value of ‘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at a value of ‘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that is not given.</a:t>
            </a:r>
            <a:endParaRPr lang="en-US" altLang="en-US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173" name="Object 6">
            <a:extLst>
              <a:ext uri="{FF2B5EF4-FFF2-40B4-BE49-F238E27FC236}">
                <a16:creationId xmlns:a16="http://schemas.microsoft.com/office/drawing/2014/main" id="{8B423C00-4488-447C-8BFF-75E64565FC47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438400" y="1600200"/>
          <a:ext cx="4495800" cy="359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4552381" imgH="3638095" progId="Paint.Picture">
                  <p:embed/>
                </p:oleObj>
              </mc:Choice>
              <mc:Fallback>
                <p:oleObj name="Bitmap Image" r:id="rId4" imgW="4552381" imgH="3638095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600200"/>
                        <a:ext cx="4495800" cy="359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5">
            <a:extLst>
              <a:ext uri="{FF2B5EF4-FFF2-40B4-BE49-F238E27FC236}">
                <a16:creationId xmlns:a16="http://schemas.microsoft.com/office/drawing/2014/main" id="{8AC7F039-67A5-422B-AE65-1250441E6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181600"/>
            <a:ext cx="495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Interpolation of discrete data.</a:t>
            </a:r>
            <a:endParaRPr lang="en-US" altLang="en-US" sz="22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5" name="Footer Placeholder 7">
            <a:extLst>
              <a:ext uri="{FF2B5EF4-FFF2-40B4-BE49-F238E27FC236}">
                <a16:creationId xmlns:a16="http://schemas.microsoft.com/office/drawing/2014/main" id="{EB567DD4-C6D1-48F2-BFFC-1E014C8A4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>
            <a:extLst>
              <a:ext uri="{FF2B5EF4-FFF2-40B4-BE49-F238E27FC236}">
                <a16:creationId xmlns:a16="http://schemas.microsoft.com/office/drawing/2014/main" id="{2A313054-316C-45B7-AAD9-5DD0DE5BAC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/>
              <a:t>APPLIED PROBLEMS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>
            <a:extLst>
              <a:ext uri="{FF2B5EF4-FFF2-40B4-BE49-F238E27FC236}">
                <a16:creationId xmlns:a16="http://schemas.microsoft.com/office/drawing/2014/main" id="{1292B480-E9DA-4FE8-B496-C28ABEACCD8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09800" y="1219200"/>
            <a:ext cx="6400800" cy="990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200"/>
              <a:t>   The upward velocity of a rocket is given as a function of time in table below.  Find the velocity and acceleration at t=16 seconds.</a:t>
            </a:r>
            <a:endParaRPr lang="en-US" altLang="en-US" sz="2200" b="1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/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C3FF4719-99E9-4666-A274-3A24257F2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8" name="Rectangle 16">
            <a:extLst>
              <a:ext uri="{FF2B5EF4-FFF2-40B4-BE49-F238E27FC236}">
                <a16:creationId xmlns:a16="http://schemas.microsoft.com/office/drawing/2014/main" id="{080D43C3-6A68-4384-A19A-0F829A8E2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9" name="Rectangle 20">
            <a:extLst>
              <a:ext uri="{FF2B5EF4-FFF2-40B4-BE49-F238E27FC236}">
                <a16:creationId xmlns:a16="http://schemas.microsoft.com/office/drawing/2014/main" id="{367CA6B0-1290-49FC-BA41-05326BE72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5149" name="Group 109">
            <a:extLst>
              <a:ext uri="{FF2B5EF4-FFF2-40B4-BE49-F238E27FC236}">
                <a16:creationId xmlns:a16="http://schemas.microsoft.com/office/drawing/2014/main" id="{FADDFEB3-FE14-41ED-AB75-569EAD9CC81F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3429000"/>
          <a:ext cx="1905000" cy="2717799"/>
        </p:xfrm>
        <a:graphic>
          <a:graphicData uri="http://schemas.openxmlformats.org/drawingml/2006/table">
            <a:tbl>
              <a:tblPr/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32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227.04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517.35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602.97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901.67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296" name="Rectangle 101">
            <a:extLst>
              <a:ext uri="{FF2B5EF4-FFF2-40B4-BE49-F238E27FC236}">
                <a16:creationId xmlns:a16="http://schemas.microsoft.com/office/drawing/2014/main" id="{F2AA77CF-779D-49B0-83AD-438A0A45D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82913"/>
            <a:ext cx="4114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Velocity as a function of time.</a:t>
            </a:r>
          </a:p>
        </p:txBody>
      </p:sp>
      <p:sp>
        <p:nvSpPr>
          <p:cNvPr id="11297" name="Rectangle 102">
            <a:extLst>
              <a:ext uri="{FF2B5EF4-FFF2-40B4-BE49-F238E27FC236}">
                <a16:creationId xmlns:a16="http://schemas.microsoft.com/office/drawing/2014/main" id="{27EDAF1D-B7C7-4E98-9C7F-E4C4B0A22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867400"/>
            <a:ext cx="487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Velocity vs. time data for the rocket example</a:t>
            </a:r>
          </a:p>
        </p:txBody>
      </p:sp>
      <p:pic>
        <p:nvPicPr>
          <p:cNvPr id="11298" name="Picture 103" descr="picture of rocket">
            <a:extLst>
              <a:ext uri="{FF2B5EF4-FFF2-40B4-BE49-F238E27FC236}">
                <a16:creationId xmlns:a16="http://schemas.microsoft.com/office/drawing/2014/main" id="{818E2C1B-3B5C-499D-A95E-63A8854A5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12192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299" name="Object 2">
                <a:extLst>
                  <a:ext uri="{FF2B5EF4-FFF2-40B4-BE49-F238E27FC236}">
                    <a16:creationId xmlns:a16="http://schemas.microsoft.com/office/drawing/2014/main" id="{438AE36A-0E45-4009-B4FA-BEBA50F01912}"/>
                  </a:ext>
                </a:extLst>
              </p:cNvPr>
              <p:cNvSpPr txBox="1"/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299" name="Object 2">
                <a:extLst>
                  <a:ext uri="{FF2B5EF4-FFF2-40B4-BE49-F238E27FC236}">
                    <a16:creationId xmlns:a16="http://schemas.microsoft.com/office/drawing/2014/main" id="{438AE36A-0E45-4009-B4FA-BEBA50F01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00" name="Object 3">
                <a:extLst>
                  <a:ext uri="{FF2B5EF4-FFF2-40B4-BE49-F238E27FC236}">
                    <a16:creationId xmlns:a16="http://schemas.microsoft.com/office/drawing/2014/main" id="{0E77696F-7142-44B9-922E-B7D96F7C11D1}"/>
                  </a:ext>
                </a:extLst>
              </p:cNvPr>
              <p:cNvSpPr txBox="1"/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300" name="Object 3">
                <a:extLst>
                  <a:ext uri="{FF2B5EF4-FFF2-40B4-BE49-F238E27FC236}">
                    <a16:creationId xmlns:a16="http://schemas.microsoft.com/office/drawing/2014/main" id="{0E77696F-7142-44B9-922E-B7D96F7C1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301" name="Picture 2" descr="mws_gen_inp_txt_direct_Fig2">
            <a:extLst>
              <a:ext uri="{FF2B5EF4-FFF2-40B4-BE49-F238E27FC236}">
                <a16:creationId xmlns:a16="http://schemas.microsoft.com/office/drawing/2014/main" id="{05F18A10-E1E4-43BB-9326-46A8FF7E2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95600"/>
            <a:ext cx="396557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3BE77C95-FE26-492C-BCCE-361D3A30D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7793038" cy="609600"/>
          </a:xfrm>
        </p:spPr>
        <p:txBody>
          <a:bodyPr/>
          <a:lstStyle/>
          <a:p>
            <a:pPr>
              <a:defRPr/>
            </a:pPr>
            <a:r>
              <a:rPr lang="en-US" sz="3200" cap="small" dirty="0"/>
              <a:t>Fly Rocket Fly, Fly Rocket Fly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2">
            <a:extLst>
              <a:ext uri="{FF2B5EF4-FFF2-40B4-BE49-F238E27FC236}">
                <a16:creationId xmlns:a16="http://schemas.microsoft.com/office/drawing/2014/main" id="{8E74B358-775C-44C7-A9BD-C9834477B7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6868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cap="small" dirty="0"/>
              <a:t>Specific Heat of Carbon</a:t>
            </a:r>
          </a:p>
        </p:txBody>
      </p:sp>
      <p:sp>
        <p:nvSpPr>
          <p:cNvPr id="13315" name="Rectangle 4">
            <a:extLst>
              <a:ext uri="{FF2B5EF4-FFF2-40B4-BE49-F238E27FC236}">
                <a16:creationId xmlns:a16="http://schemas.microsoft.com/office/drawing/2014/main" id="{753CB202-9831-48BA-873C-3E7D13E344D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066800"/>
            <a:ext cx="8610600" cy="1143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/>
              <a:t>A carbon block is heated up from room temperature of 300K to 1800K.  How much heat is required to do so?</a:t>
            </a:r>
            <a:endParaRPr lang="en-US" altLang="en-US" sz="2000" baseline="3000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/>
          </a:p>
        </p:txBody>
      </p:sp>
      <p:sp>
        <p:nvSpPr>
          <p:cNvPr id="13316" name="Rectangle 7">
            <a:extLst>
              <a:ext uri="{FF2B5EF4-FFF2-40B4-BE49-F238E27FC236}">
                <a16:creationId xmlns:a16="http://schemas.microsoft.com/office/drawing/2014/main" id="{88446DA4-D50E-4483-9439-7216B0138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7" name="Rectangle 1044">
            <a:extLst>
              <a:ext uri="{FF2B5EF4-FFF2-40B4-BE49-F238E27FC236}">
                <a16:creationId xmlns:a16="http://schemas.microsoft.com/office/drawing/2014/main" id="{9E754B7A-A07A-4385-AD48-1105E7479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8" name="Rectangle 1138">
            <a:extLst>
              <a:ext uri="{FF2B5EF4-FFF2-40B4-BE49-F238E27FC236}">
                <a16:creationId xmlns:a16="http://schemas.microsoft.com/office/drawing/2014/main" id="{501DBCBF-544C-4135-81DB-9F77CFE73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5287" name="Group 1271">
            <a:extLst>
              <a:ext uri="{FF2B5EF4-FFF2-40B4-BE49-F238E27FC236}">
                <a16:creationId xmlns:a16="http://schemas.microsoft.com/office/drawing/2014/main" id="{00AA5524-DE0F-46AB-A73F-B99DC73466ED}"/>
              </a:ext>
            </a:extLst>
          </p:cNvPr>
          <p:cNvGraphicFramePr>
            <a:graphicFrameLocks noGrp="1"/>
          </p:cNvGraphicFramePr>
          <p:nvPr/>
        </p:nvGraphicFramePr>
        <p:xfrm>
          <a:off x="285750" y="2114550"/>
          <a:ext cx="2381250" cy="3565527"/>
        </p:xfrm>
        <a:graphic>
          <a:graphicData uri="http://schemas.openxmlformats.org/drawingml/2006/table">
            <a:tbl>
              <a:tblPr/>
              <a:tblGrid>
                <a:gridCol w="1238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8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Temperature (K)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Specific Heat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(J/kg-K)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1070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600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1370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1820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2120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3345" name="Picture 9">
            <a:extLst>
              <a:ext uri="{FF2B5EF4-FFF2-40B4-BE49-F238E27FC236}">
                <a16:creationId xmlns:a16="http://schemas.microsoft.com/office/drawing/2014/main" id="{23A34527-F89E-4C25-BF8B-AD0D745DF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98" t="45441" r="22987" b="14169"/>
          <a:stretch>
            <a:fillRect/>
          </a:stretch>
        </p:blipFill>
        <p:spPr bwMode="auto">
          <a:xfrm>
            <a:off x="3048000" y="2057400"/>
            <a:ext cx="5715000" cy="433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79C2CB-8A91-4173-9A7B-5CB2A9A0AE76}"/>
              </a:ext>
            </a:extLst>
          </p:cNvPr>
          <p:cNvSpPr/>
          <p:nvPr/>
        </p:nvSpPr>
        <p:spPr>
          <a:xfrm>
            <a:off x="4800600" y="4800600"/>
            <a:ext cx="3352800" cy="685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235" descr="mws_ele_inp_txt_direct_Fig1">
            <a:extLst>
              <a:ext uri="{FF2B5EF4-FFF2-40B4-BE49-F238E27FC236}">
                <a16:creationId xmlns:a16="http://schemas.microsoft.com/office/drawing/2014/main" id="{DEE03FA9-5B56-40B6-9D1F-6BDB8C951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2792413"/>
            <a:ext cx="46101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2">
            <a:extLst>
              <a:ext uri="{FF2B5EF4-FFF2-40B4-BE49-F238E27FC236}">
                <a16:creationId xmlns:a16="http://schemas.microsoft.com/office/drawing/2014/main" id="{41C1BC07-3016-4392-816C-C0C200E11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93038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cap="small" dirty="0" err="1"/>
              <a:t>Thermistor</a:t>
            </a:r>
            <a:r>
              <a:rPr lang="en-US" cap="small" dirty="0"/>
              <a:t> Calibration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4D27A531-2BB2-44B2-8295-7CA7C3C628C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" y="990600"/>
            <a:ext cx="8686800" cy="121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     Thermistors are based on change in resistance of a material with temperature. A manufacturer of thermistors makes the following observations on a thermistor. Determine the calibration curve for thermistor.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000"/>
          </a:p>
        </p:txBody>
      </p:sp>
      <p:sp>
        <p:nvSpPr>
          <p:cNvPr id="15365" name="Rectangle 1044">
            <a:extLst>
              <a:ext uri="{FF2B5EF4-FFF2-40B4-BE49-F238E27FC236}">
                <a16:creationId xmlns:a16="http://schemas.microsoft.com/office/drawing/2014/main" id="{4AAA04EE-6B14-4E7C-8C6D-491871009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366" name="Rectangle 1138">
            <a:extLst>
              <a:ext uri="{FF2B5EF4-FFF2-40B4-BE49-F238E27FC236}">
                <a16:creationId xmlns:a16="http://schemas.microsoft.com/office/drawing/2014/main" id="{297F3034-5D58-4F8D-8776-65994D707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A433527-AFA3-48FA-822D-66ACA8786C1D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3048000"/>
          <a:ext cx="2438400" cy="2227263"/>
        </p:xfrm>
        <a:graphic>
          <a:graphicData uri="http://schemas.openxmlformats.org/drawingml/2006/table">
            <a:tbl>
              <a:tblPr/>
              <a:tblGrid>
                <a:gridCol w="126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 (</a:t>
                      </a: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Ω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T(°C)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1101.0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911.3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636.0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451.1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40.120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50.128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379" name="Picture 26" descr="PTC Thermistor for Inrush Current">
            <a:extLst>
              <a:ext uri="{FF2B5EF4-FFF2-40B4-BE49-F238E27FC236}">
                <a16:creationId xmlns:a16="http://schemas.microsoft.com/office/drawing/2014/main" id="{8E15526F-32EA-4883-8F2F-4F7CCDE86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5486400"/>
            <a:ext cx="18669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0D17EB-7A11-4B06-8CEF-CA00F801D70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66925" y="2220089"/>
            <a:ext cx="3953325" cy="518604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>
            <a:extLst>
              <a:ext uri="{FF2B5EF4-FFF2-40B4-BE49-F238E27FC236}">
                <a16:creationId xmlns:a16="http://schemas.microsoft.com/office/drawing/2014/main" id="{4BF7E24A-017B-4E11-A511-BB180E58A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93038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cap="small" dirty="0"/>
              <a:t>Follow the Cam </a:t>
            </a: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C225A9A0-715A-4EAC-890F-3D7E8B376E1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914400"/>
            <a:ext cx="86106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/>
              <a:t>   </a:t>
            </a:r>
            <a:r>
              <a:rPr lang="en-US" altLang="en-US" sz="2000"/>
              <a:t>A curve needs to be fit through the given points to fabricate the cam.</a:t>
            </a:r>
          </a:p>
        </p:txBody>
      </p:sp>
      <p:sp>
        <p:nvSpPr>
          <p:cNvPr id="17412" name="Rectangle 7">
            <a:extLst>
              <a:ext uri="{FF2B5EF4-FFF2-40B4-BE49-F238E27FC236}">
                <a16:creationId xmlns:a16="http://schemas.microsoft.com/office/drawing/2014/main" id="{4F918783-2152-4805-9EC8-4204A6194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3" name="Rectangle 2068">
            <a:extLst>
              <a:ext uri="{FF2B5EF4-FFF2-40B4-BE49-F238E27FC236}">
                <a16:creationId xmlns:a16="http://schemas.microsoft.com/office/drawing/2014/main" id="{D1792D1A-E37E-4DDB-9C39-0A341D652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4" name="Rectangle 2162">
            <a:extLst>
              <a:ext uri="{FF2B5EF4-FFF2-40B4-BE49-F238E27FC236}">
                <a16:creationId xmlns:a16="http://schemas.microsoft.com/office/drawing/2014/main" id="{1FC920FA-C815-4B30-B2D2-FDEFC097B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415" name="Group 2488">
            <a:extLst>
              <a:ext uri="{FF2B5EF4-FFF2-40B4-BE49-F238E27FC236}">
                <a16:creationId xmlns:a16="http://schemas.microsoft.com/office/drawing/2014/main" id="{939838B1-218C-4E50-9E56-B16455B36AC5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447800"/>
            <a:ext cx="3276600" cy="2209800"/>
            <a:chOff x="1450" y="9816"/>
            <a:chExt cx="3888" cy="2448"/>
          </a:xfrm>
        </p:grpSpPr>
        <p:sp>
          <p:nvSpPr>
            <p:cNvPr id="17456" name="AutoShape 2489">
              <a:extLst>
                <a:ext uri="{FF2B5EF4-FFF2-40B4-BE49-F238E27FC236}">
                  <a16:creationId xmlns:a16="http://schemas.microsoft.com/office/drawing/2014/main" id="{D399F89D-7F46-456A-B840-1C072CD3ACD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50" y="9816"/>
              <a:ext cx="3888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7" name="Text Box 2490">
              <a:extLst>
                <a:ext uri="{FF2B5EF4-FFF2-40B4-BE49-F238E27FC236}">
                  <a16:creationId xmlns:a16="http://schemas.microsoft.com/office/drawing/2014/main" id="{D2F95349-BE8A-4AE3-ABF1-B740C4562D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3" y="10994"/>
              <a:ext cx="3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1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8" name="Text Box 2491">
              <a:extLst>
                <a:ext uri="{FF2B5EF4-FFF2-40B4-BE49-F238E27FC236}">
                  <a16:creationId xmlns:a16="http://schemas.microsoft.com/office/drawing/2014/main" id="{88F70893-2AE5-409F-A260-26B65A4E6D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9" y="10183"/>
              <a:ext cx="39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59" name="Text Box 2492">
              <a:extLst>
                <a:ext uri="{FF2B5EF4-FFF2-40B4-BE49-F238E27FC236}">
                  <a16:creationId xmlns:a16="http://schemas.microsoft.com/office/drawing/2014/main" id="{92EC0474-A875-46A3-BBB5-03B2A7240B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0" y="9913"/>
              <a:ext cx="359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3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0" name="Text Box 2493">
              <a:extLst>
                <a:ext uri="{FF2B5EF4-FFF2-40B4-BE49-F238E27FC236}">
                  <a16:creationId xmlns:a16="http://schemas.microsoft.com/office/drawing/2014/main" id="{3FCD3E7A-2A5A-4196-8FF4-9B5A2A9931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6" y="10108"/>
              <a:ext cx="36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5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1" name="Text Box 2494">
              <a:extLst>
                <a:ext uri="{FF2B5EF4-FFF2-40B4-BE49-F238E27FC236}">
                  <a16:creationId xmlns:a16="http://schemas.microsoft.com/office/drawing/2014/main" id="{3B721741-930C-4FD4-B396-FC17622C84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7" y="10649"/>
              <a:ext cx="359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6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2" name="Text Box 2495">
              <a:extLst>
                <a:ext uri="{FF2B5EF4-FFF2-40B4-BE49-F238E27FC236}">
                  <a16:creationId xmlns:a16="http://schemas.microsoft.com/office/drawing/2014/main" id="{A26BDEEA-C21C-4BCA-98F5-CF61ACEDD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4" y="11272"/>
              <a:ext cx="359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7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463" name="Group 2496">
              <a:extLst>
                <a:ext uri="{FF2B5EF4-FFF2-40B4-BE49-F238E27FC236}">
                  <a16:creationId xmlns:a16="http://schemas.microsoft.com/office/drawing/2014/main" id="{BF6B7FB5-AEDF-4153-95A9-810386F490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0440"/>
              <a:ext cx="2447" cy="1730"/>
              <a:chOff x="3768" y="7260"/>
              <a:chExt cx="2040" cy="1442"/>
            </a:xfrm>
          </p:grpSpPr>
          <p:sp>
            <p:nvSpPr>
              <p:cNvPr id="17485" name="Arc 2497">
                <a:extLst>
                  <a:ext uri="{FF2B5EF4-FFF2-40B4-BE49-F238E27FC236}">
                    <a16:creationId xmlns:a16="http://schemas.microsoft.com/office/drawing/2014/main" id="{15CC9C66-E293-4E51-B29A-BF09F3485E3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68" y="726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6" name="Arc 2498">
                <a:extLst>
                  <a:ext uri="{FF2B5EF4-FFF2-40B4-BE49-F238E27FC236}">
                    <a16:creationId xmlns:a16="http://schemas.microsoft.com/office/drawing/2014/main" id="{55E94EF6-4C89-4F1B-A651-08FCD56415D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768" y="798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7" name="Arc 2499">
                <a:extLst>
                  <a:ext uri="{FF2B5EF4-FFF2-40B4-BE49-F238E27FC236}">
                    <a16:creationId xmlns:a16="http://schemas.microsoft.com/office/drawing/2014/main" id="{55EC9704-1ADA-404C-8A27-8EE2BEA51F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" y="7261"/>
                <a:ext cx="1320" cy="726"/>
              </a:xfrm>
              <a:custGeom>
                <a:avLst/>
                <a:gdLst>
                  <a:gd name="T0" fmla="*/ 0 w 21600"/>
                  <a:gd name="T1" fmla="*/ 0 h 21778"/>
                  <a:gd name="T2" fmla="*/ 0 w 21600"/>
                  <a:gd name="T3" fmla="*/ 0 h 21778"/>
                  <a:gd name="T4" fmla="*/ 0 w 21600"/>
                  <a:gd name="T5" fmla="*/ 0 h 2177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778"/>
                  <a:gd name="T11" fmla="*/ 21600 w 21600"/>
                  <a:gd name="T12" fmla="*/ 21778 h 217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778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</a:path>
                  <a:path w="21600" h="21778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8" name="Arc 2500">
                <a:extLst>
                  <a:ext uri="{FF2B5EF4-FFF2-40B4-BE49-F238E27FC236}">
                    <a16:creationId xmlns:a16="http://schemas.microsoft.com/office/drawing/2014/main" id="{8B270CF3-8A7D-471A-9056-116D0B5A71DB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488" y="7973"/>
                <a:ext cx="1320" cy="729"/>
              </a:xfrm>
              <a:custGeom>
                <a:avLst/>
                <a:gdLst>
                  <a:gd name="T0" fmla="*/ 0 w 21600"/>
                  <a:gd name="T1" fmla="*/ 0 h 21874"/>
                  <a:gd name="T2" fmla="*/ 0 w 21600"/>
                  <a:gd name="T3" fmla="*/ 0 h 21874"/>
                  <a:gd name="T4" fmla="*/ 0 w 21600"/>
                  <a:gd name="T5" fmla="*/ 0 h 218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874"/>
                  <a:gd name="T11" fmla="*/ 21600 w 21600"/>
                  <a:gd name="T12" fmla="*/ 21874 h 218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874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</a:path>
                  <a:path w="21600" h="21874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64" name="Oval 2501">
              <a:extLst>
                <a:ext uri="{FF2B5EF4-FFF2-40B4-BE49-F238E27FC236}">
                  <a16:creationId xmlns:a16="http://schemas.microsoft.com/office/drawing/2014/main" id="{F2924D9B-4909-4694-ACDA-67D2560F8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0870"/>
              <a:ext cx="864" cy="8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65" name="Line 2502">
              <a:extLst>
                <a:ext uri="{FF2B5EF4-FFF2-40B4-BE49-F238E27FC236}">
                  <a16:creationId xmlns:a16="http://schemas.microsoft.com/office/drawing/2014/main" id="{8FB8D5CE-3924-4EDE-A892-183F936884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4" y="10584"/>
              <a:ext cx="2" cy="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2503">
              <a:extLst>
                <a:ext uri="{FF2B5EF4-FFF2-40B4-BE49-F238E27FC236}">
                  <a16:creationId xmlns:a16="http://schemas.microsoft.com/office/drawing/2014/main" id="{FB874704-687D-4A80-816F-776E7405C9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1" y="11314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2504">
              <a:extLst>
                <a:ext uri="{FF2B5EF4-FFF2-40B4-BE49-F238E27FC236}">
                  <a16:creationId xmlns:a16="http://schemas.microsoft.com/office/drawing/2014/main" id="{8E29575E-D712-4671-818C-C4BEFBF335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4" y="11309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2505">
              <a:extLst>
                <a:ext uri="{FF2B5EF4-FFF2-40B4-BE49-F238E27FC236}">
                  <a16:creationId xmlns:a16="http://schemas.microsoft.com/office/drawing/2014/main" id="{956B5E71-99A1-4D30-A5D5-DF687D67442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810" y="10032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Freeform 2506">
              <a:extLst>
                <a:ext uri="{FF2B5EF4-FFF2-40B4-BE49-F238E27FC236}">
                  <a16:creationId xmlns:a16="http://schemas.microsoft.com/office/drawing/2014/main" id="{177F497B-9C4D-4EAF-8D05-60FB5C04F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11214"/>
              <a:ext cx="72" cy="168"/>
            </a:xfrm>
            <a:custGeom>
              <a:avLst/>
              <a:gdLst>
                <a:gd name="T0" fmla="*/ 0 w 144"/>
                <a:gd name="T1" fmla="*/ 0 h 288"/>
                <a:gd name="T2" fmla="*/ 1 w 144"/>
                <a:gd name="T3" fmla="*/ 0 h 288"/>
                <a:gd name="T4" fmla="*/ 1 w 144"/>
                <a:gd name="T5" fmla="*/ 1 h 288"/>
                <a:gd name="T6" fmla="*/ 0 w 144"/>
                <a:gd name="T7" fmla="*/ 1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"/>
                <a:gd name="T13" fmla="*/ 0 h 288"/>
                <a:gd name="T14" fmla="*/ 144 w 144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" h="288">
                  <a:moveTo>
                    <a:pt x="0" y="0"/>
                  </a:moveTo>
                  <a:lnTo>
                    <a:pt x="144" y="0"/>
                  </a:lnTo>
                  <a:lnTo>
                    <a:pt x="144" y="288"/>
                  </a:lnTo>
                  <a:lnTo>
                    <a:pt x="0" y="288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2507">
              <a:extLst>
                <a:ext uri="{FF2B5EF4-FFF2-40B4-BE49-F238E27FC236}">
                  <a16:creationId xmlns:a16="http://schemas.microsoft.com/office/drawing/2014/main" id="{D9B8CB52-9236-4637-AC3C-64A379A61DA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2881" y="11303"/>
              <a:ext cx="88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2508">
              <a:extLst>
                <a:ext uri="{FF2B5EF4-FFF2-40B4-BE49-F238E27FC236}">
                  <a16:creationId xmlns:a16="http://schemas.microsoft.com/office/drawing/2014/main" id="{39E745BE-FCFB-4E90-B20E-5C4AF04FC9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0" y="10558"/>
              <a:ext cx="38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2" name="Line 2509">
              <a:extLst>
                <a:ext uri="{FF2B5EF4-FFF2-40B4-BE49-F238E27FC236}">
                  <a16:creationId xmlns:a16="http://schemas.microsoft.com/office/drawing/2014/main" id="{78B2C552-6AB4-4518-8030-3A6D2DCAA2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5" y="9968"/>
              <a:ext cx="219" cy="3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3" name="Line 2510">
              <a:extLst>
                <a:ext uri="{FF2B5EF4-FFF2-40B4-BE49-F238E27FC236}">
                  <a16:creationId xmlns:a16="http://schemas.microsoft.com/office/drawing/2014/main" id="{EAB3C166-FC36-4671-9B74-AB18ECEE2E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92" y="10052"/>
              <a:ext cx="216" cy="3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2511">
              <a:extLst>
                <a:ext uri="{FF2B5EF4-FFF2-40B4-BE49-F238E27FC236}">
                  <a16:creationId xmlns:a16="http://schemas.microsoft.com/office/drawing/2014/main" id="{750AEA2A-8D9A-4D59-8D5C-C68529506E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1" y="10366"/>
              <a:ext cx="374" cy="2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Oval 2512">
              <a:extLst>
                <a:ext uri="{FF2B5EF4-FFF2-40B4-BE49-F238E27FC236}">
                  <a16:creationId xmlns:a16="http://schemas.microsoft.com/office/drawing/2014/main" id="{9001BB78-C5BE-45D0-825B-45F2F7C76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" y="1127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6" name="Oval 2513">
              <a:extLst>
                <a:ext uri="{FF2B5EF4-FFF2-40B4-BE49-F238E27FC236}">
                  <a16:creationId xmlns:a16="http://schemas.microsoft.com/office/drawing/2014/main" id="{4961F3F0-FFEC-4452-AF98-D14F8B949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" y="1084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7" name="Oval 2514">
              <a:extLst>
                <a:ext uri="{FF2B5EF4-FFF2-40B4-BE49-F238E27FC236}">
                  <a16:creationId xmlns:a16="http://schemas.microsoft.com/office/drawing/2014/main" id="{CB077BE4-4E86-4CA3-84CA-91324458D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7" y="11267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8" name="Oval 2515">
              <a:extLst>
                <a:ext uri="{FF2B5EF4-FFF2-40B4-BE49-F238E27FC236}">
                  <a16:creationId xmlns:a16="http://schemas.microsoft.com/office/drawing/2014/main" id="{CB44BF16-6866-436B-AFF7-AA2DA36B6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8" y="1052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79" name="Oval 2516">
              <a:extLst>
                <a:ext uri="{FF2B5EF4-FFF2-40B4-BE49-F238E27FC236}">
                  <a16:creationId xmlns:a16="http://schemas.microsoft.com/office/drawing/2014/main" id="{42458DFE-92A7-463A-A6C6-3ED887862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8" y="1041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0" name="Oval 2517">
              <a:extLst>
                <a:ext uri="{FF2B5EF4-FFF2-40B4-BE49-F238E27FC236}">
                  <a16:creationId xmlns:a16="http://schemas.microsoft.com/office/drawing/2014/main" id="{4FC4DE5A-F98E-4404-9865-D25DB56CA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3" y="1045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1" name="Oval 2518">
              <a:extLst>
                <a:ext uri="{FF2B5EF4-FFF2-40B4-BE49-F238E27FC236}">
                  <a16:creationId xmlns:a16="http://schemas.microsoft.com/office/drawing/2014/main" id="{1BC124E5-B5C6-4B96-B4BE-7B0E1C323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5" y="10636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2" name="Text Box 2519">
              <a:extLst>
                <a:ext uri="{FF2B5EF4-FFF2-40B4-BE49-F238E27FC236}">
                  <a16:creationId xmlns:a16="http://schemas.microsoft.com/office/drawing/2014/main" id="{CF6F315B-58E8-44F9-A145-CA423EEC0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8" y="11267"/>
              <a:ext cx="575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X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3" name="Text Box 2520">
              <a:extLst>
                <a:ext uri="{FF2B5EF4-FFF2-40B4-BE49-F238E27FC236}">
                  <a16:creationId xmlns:a16="http://schemas.microsoft.com/office/drawing/2014/main" id="{6020EA47-2353-4C18-A8FB-58A051A7DB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3" y="10915"/>
              <a:ext cx="407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Y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84" name="Text Box 2521">
              <a:extLst>
                <a:ext uri="{FF2B5EF4-FFF2-40B4-BE49-F238E27FC236}">
                  <a16:creationId xmlns:a16="http://schemas.microsoft.com/office/drawing/2014/main" id="{75C51C48-984A-4089-86FA-E066A28D3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0" y="9835"/>
              <a:ext cx="360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  <a:cs typeface="Times New Roman" panose="02020603050405020304" pitchFamily="18" charset="0"/>
                </a:rPr>
                <a:t>4</a:t>
              </a:r>
              <a:endParaRPr lang="en-US" altLang="en-US" sz="18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7416" name="Object 2049">
            <a:extLst>
              <a:ext uri="{FF2B5EF4-FFF2-40B4-BE49-F238E27FC236}">
                <a16:creationId xmlns:a16="http://schemas.microsoft.com/office/drawing/2014/main" id="{DDA978B1-6344-4E27-97DB-AD45F1E8FE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657600"/>
          <a:ext cx="3487738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2495702" imgH="1733702" progId="Excel.Chart.8">
                  <p:embed/>
                </p:oleObj>
              </mc:Choice>
              <mc:Fallback>
                <p:oleObj name="Chart" r:id="rId4" imgW="2495702" imgH="1733702" progId="Excel.Chart.8">
                  <p:embed/>
                  <p:pic>
                    <p:nvPicPr>
                      <p:cNvPr id="0" name="Object 2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657600"/>
                        <a:ext cx="3487738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F83EA0B3-A303-4A6E-9E18-27F5D428B545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2362200"/>
          <a:ext cx="2209800" cy="219456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Point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x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y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>
            <a:extLst>
              <a:ext uri="{FF2B5EF4-FFF2-40B4-BE49-F238E27FC236}">
                <a16:creationId xmlns:a16="http://schemas.microsoft.com/office/drawing/2014/main" id="{52BED9CF-EFB0-44B8-9E13-D70D5CA74FF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bg2"/>
                </a:solidFill>
              </a:rPr>
              <a:t>http://numericalmethods.eng.usf.edu</a:t>
            </a:r>
          </a:p>
        </p:txBody>
      </p:sp>
      <p:sp>
        <p:nvSpPr>
          <p:cNvPr id="19459" name="Slide Number Placeholder 5">
            <a:extLst>
              <a:ext uri="{FF2B5EF4-FFF2-40B4-BE49-F238E27FC236}">
                <a16:creationId xmlns:a16="http://schemas.microsoft.com/office/drawing/2014/main" id="{B300E6FF-D0EE-4A92-80E6-758E4A23C14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3974D62-286E-4459-A584-DF56AC8B2A57}" type="slidenum">
              <a:rPr lang="en-US" altLang="en-US" sz="1400">
                <a:solidFill>
                  <a:schemeClr val="bg2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19460" name="Rectangle 7">
            <a:extLst>
              <a:ext uri="{FF2B5EF4-FFF2-40B4-BE49-F238E27FC236}">
                <a16:creationId xmlns:a16="http://schemas.microsoft.com/office/drawing/2014/main" id="{4B05B406-C15B-455F-B6C8-4D2862B031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609600"/>
            <a:ext cx="7315200" cy="2209800"/>
          </a:xfrm>
        </p:spPr>
        <p:txBody>
          <a:bodyPr/>
          <a:lstStyle/>
          <a:p>
            <a:r>
              <a:rPr lang="en-US" altLang="en-US"/>
              <a:t>Spline Interpolation Method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19461" name="Rectangle 8">
            <a:extLst>
              <a:ext uri="{FF2B5EF4-FFF2-40B4-BE49-F238E27FC236}">
                <a16:creationId xmlns:a16="http://schemas.microsoft.com/office/drawing/2014/main" id="{83A29B79-FFF0-4E37-B62A-88F3851850C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3276600"/>
            <a:ext cx="64008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Major: All Engineering Majors</a:t>
            </a:r>
          </a:p>
          <a:p>
            <a:pPr>
              <a:lnSpc>
                <a:spcPct val="80000"/>
              </a:lnSpc>
            </a:pPr>
            <a:endParaRPr lang="en-US" altLang="en-US" sz="2400"/>
          </a:p>
          <a:p>
            <a:pPr>
              <a:lnSpc>
                <a:spcPct val="80000"/>
              </a:lnSpc>
            </a:pPr>
            <a:r>
              <a:rPr lang="en-US" altLang="en-US" sz="2400"/>
              <a:t>Authors: Autar Kaw, Jai Paul</a:t>
            </a:r>
          </a:p>
          <a:p>
            <a:pPr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800">
                <a:solidFill>
                  <a:srgbClr val="808080"/>
                </a:solidFill>
                <a:hlinkClick r:id="rId4"/>
              </a:rPr>
              <a:t>http://numericalmethods.eng.usf.edu</a:t>
            </a:r>
            <a:endParaRPr lang="en-US" altLang="en-US" sz="2800">
              <a:solidFill>
                <a:srgbClr val="80808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Transforming Numerical Methods Education for STEM Undergraduates</a:t>
            </a:r>
          </a:p>
          <a:p>
            <a:pPr>
              <a:lnSpc>
                <a:spcPct val="80000"/>
              </a:lnSpc>
            </a:pPr>
            <a:endParaRPr lang="en-US" altLang="en-US" sz="2400"/>
          </a:p>
          <a:p>
            <a:pPr>
              <a:lnSpc>
                <a:spcPct val="80000"/>
              </a:lnSpc>
            </a:pPr>
            <a:endParaRPr lang="en-US" altLang="en-US" sz="2400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F2F5576-EEB7-4C6D-84C5-DA1216CB0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686800" cy="5791200"/>
          </a:xfrm>
        </p:spPr>
        <p:txBody>
          <a:bodyPr/>
          <a:lstStyle/>
          <a:p>
            <a:pPr eaLnBrk="1" hangingPunct="1"/>
            <a:r>
              <a:rPr lang="en-US" altLang="en-US" sz="5400" dirty="0"/>
              <a:t>Spline Method of Interpolation</a:t>
            </a:r>
            <a:br>
              <a:rPr lang="en-US" altLang="en-US" sz="4800" dirty="0"/>
            </a:br>
            <a:br>
              <a:rPr lang="en-US" altLang="en-US" sz="4800" dirty="0"/>
            </a:br>
            <a:r>
              <a:rPr lang="en-US" altLang="en-US" sz="4800" dirty="0"/>
              <a:t>    </a:t>
            </a:r>
            <a:br>
              <a:rPr lang="en-US" altLang="en-US" sz="4800" dirty="0"/>
            </a:br>
            <a:br>
              <a:rPr lang="en-US" altLang="en-US" sz="4800" dirty="0"/>
            </a:br>
            <a:r>
              <a:rPr lang="en-US" altLang="en-US" sz="4000" dirty="0">
                <a:hlinkClick r:id="rId4"/>
              </a:rPr>
              <a:t>http://nm.MathForCollege.com</a:t>
            </a:r>
            <a:r>
              <a:rPr lang="en-US" altLang="en-US" sz="4000" dirty="0"/>
              <a:t> </a:t>
            </a:r>
            <a:br>
              <a:rPr lang="en-US" altLang="en-US" sz="4000" dirty="0"/>
            </a:br>
            <a:br>
              <a:rPr lang="en-US" altLang="en-US" sz="4000" dirty="0"/>
            </a:br>
            <a:endParaRPr lang="en-US" altLang="en-US" sz="4000" dirty="0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>
            <a:extLst>
              <a:ext uri="{FF2B5EF4-FFF2-40B4-BE49-F238E27FC236}">
                <a16:creationId xmlns:a16="http://schemas.microsoft.com/office/drawing/2014/main" id="{8484071E-4597-48FD-A74E-082DD929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133975" y="6338888"/>
            <a:ext cx="38100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23555" name="Slide Number Placeholder 6">
            <a:extLst>
              <a:ext uri="{FF2B5EF4-FFF2-40B4-BE49-F238E27FC236}">
                <a16:creationId xmlns:a16="http://schemas.microsoft.com/office/drawing/2014/main" id="{1D3F8248-2B8B-42F2-9F67-91401ABF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14E11E-5AC7-48DA-B132-288B8AB1343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23556" name="Rectangle 1026">
            <a:extLst>
              <a:ext uri="{FF2B5EF4-FFF2-40B4-BE49-F238E27FC236}">
                <a16:creationId xmlns:a16="http://schemas.microsoft.com/office/drawing/2014/main" id="{331F31D3-D8A2-4836-BB09-1174690C9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Why Splines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7" name="Object 1126">
                <a:extLst>
                  <a:ext uri="{FF2B5EF4-FFF2-40B4-BE49-F238E27FC236}">
                    <a16:creationId xmlns:a16="http://schemas.microsoft.com/office/drawing/2014/main" id="{9DF92BD9-B3DB-4519-A16A-59D873886E8B}"/>
                  </a:ext>
                </a:extLst>
              </p:cNvPr>
              <p:cNvSpPr txBox="1"/>
              <p:nvPr/>
            </p:nvSpPr>
            <p:spPr bwMode="auto">
              <a:xfrm>
                <a:off x="2819400" y="1752600"/>
                <a:ext cx="22098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1+25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557" name="Object 1126">
                <a:extLst>
                  <a:ext uri="{FF2B5EF4-FFF2-40B4-BE49-F238E27FC236}">
                    <a16:creationId xmlns:a16="http://schemas.microsoft.com/office/drawing/2014/main" id="{9DF92BD9-B3DB-4519-A16A-59D873886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752600"/>
                <a:ext cx="2209800" cy="8524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558" name="Picture 1128">
            <a:extLst>
              <a:ext uri="{FF2B5EF4-FFF2-40B4-BE49-F238E27FC236}">
                <a16:creationId xmlns:a16="http://schemas.microsoft.com/office/drawing/2014/main" id="{0877AFAC-88C4-4596-8BA4-A1464201C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8077200" cy="370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>
            <a:extLst>
              <a:ext uri="{FF2B5EF4-FFF2-40B4-BE49-F238E27FC236}">
                <a16:creationId xmlns:a16="http://schemas.microsoft.com/office/drawing/2014/main" id="{C8AF83F7-0923-4D7E-B243-ACB52376D5D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25603" name="Slide Number Placeholder 5">
            <a:extLst>
              <a:ext uri="{FF2B5EF4-FFF2-40B4-BE49-F238E27FC236}">
                <a16:creationId xmlns:a16="http://schemas.microsoft.com/office/drawing/2014/main" id="{E7295793-822A-4753-AC94-F5D6156FC5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6CEE255-BD6B-4D54-957A-A7259961F6B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98ACB960-8D3B-4AE6-8B14-2427579C6C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Why Splines ?</a:t>
            </a:r>
          </a:p>
        </p:txBody>
      </p:sp>
      <p:sp>
        <p:nvSpPr>
          <p:cNvPr id="25605" name="Rectangle 8">
            <a:extLst>
              <a:ext uri="{FF2B5EF4-FFF2-40B4-BE49-F238E27FC236}">
                <a16:creationId xmlns:a16="http://schemas.microsoft.com/office/drawing/2014/main" id="{6E473081-2817-4E12-85D8-9A5AB4E16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6172200"/>
            <a:ext cx="6700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: Higher order polynomial interpolation is a bad idea</a:t>
            </a:r>
          </a:p>
        </p:txBody>
      </p:sp>
      <p:pic>
        <p:nvPicPr>
          <p:cNvPr id="25606" name="Picture 44">
            <a:extLst>
              <a:ext uri="{FF2B5EF4-FFF2-40B4-BE49-F238E27FC236}">
                <a16:creationId xmlns:a16="http://schemas.microsoft.com/office/drawing/2014/main" id="{DEEDEE73-00E4-491F-A5B1-C6B7AE4BD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89125"/>
            <a:ext cx="67056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>
            <a:extLst>
              <a:ext uri="{FF2B5EF4-FFF2-40B4-BE49-F238E27FC236}">
                <a16:creationId xmlns:a16="http://schemas.microsoft.com/office/drawing/2014/main" id="{8A9255A1-3608-4B4A-A52D-F13FBFC628B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27651" name="Slide Number Placeholder 5">
            <a:extLst>
              <a:ext uri="{FF2B5EF4-FFF2-40B4-BE49-F238E27FC236}">
                <a16:creationId xmlns:a16="http://schemas.microsoft.com/office/drawing/2014/main" id="{6C3B566F-0F7B-4D32-82FE-3675AB0EB6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3F68DF-DC3E-43FB-A010-CFA015198C5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BA8228D6-BF0F-4018-B3BE-F1FE04160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Spline Interpolation</a:t>
            </a:r>
          </a:p>
        </p:txBody>
      </p:sp>
      <p:pic>
        <p:nvPicPr>
          <p:cNvPr id="27653" name="Picture 5" descr="fig2spl">
            <a:extLst>
              <a:ext uri="{FF2B5EF4-FFF2-40B4-BE49-F238E27FC236}">
                <a16:creationId xmlns:a16="http://schemas.microsoft.com/office/drawing/2014/main" id="{435A42F0-5F62-4FD3-8F07-0B44E3407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657600"/>
            <a:ext cx="5334000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>
            <a:extLst>
              <a:ext uri="{FF2B5EF4-FFF2-40B4-BE49-F238E27FC236}">
                <a16:creationId xmlns:a16="http://schemas.microsoft.com/office/drawing/2014/main" id="{BFDEEABE-4009-4508-A7D9-56FF06A62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85344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>
            <a:extLst>
              <a:ext uri="{FF2B5EF4-FFF2-40B4-BE49-F238E27FC236}">
                <a16:creationId xmlns:a16="http://schemas.microsoft.com/office/drawing/2014/main" id="{07664163-26B5-4C38-983E-23843C7E1C6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29699" name="Slide Number Placeholder 5">
            <a:extLst>
              <a:ext uri="{FF2B5EF4-FFF2-40B4-BE49-F238E27FC236}">
                <a16:creationId xmlns:a16="http://schemas.microsoft.com/office/drawing/2014/main" id="{4FDF08AB-4DD2-4440-A3D1-9221F0E029F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B64F9D-47FF-417B-A9B6-89B8B8FA82B5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29700" name="Rectangle 1026">
            <a:extLst>
              <a:ext uri="{FF2B5EF4-FFF2-40B4-BE49-F238E27FC236}">
                <a16:creationId xmlns:a16="http://schemas.microsoft.com/office/drawing/2014/main" id="{A561AE75-A7B3-4E2C-85B0-EA46C24DED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/>
              <a:t>Linear Spline Interpolation (contd)</a:t>
            </a:r>
          </a:p>
        </p:txBody>
      </p:sp>
      <p:pic>
        <p:nvPicPr>
          <p:cNvPr id="29701" name="Picture 1030">
            <a:extLst>
              <a:ext uri="{FF2B5EF4-FFF2-40B4-BE49-F238E27FC236}">
                <a16:creationId xmlns:a16="http://schemas.microsoft.com/office/drawing/2014/main" id="{9A1BD380-6B3D-4E9E-8A91-42542078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7010400" cy="46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10" descr="mws_gen_inp_txt_direct_Fig2">
            <a:extLst>
              <a:ext uri="{FF2B5EF4-FFF2-40B4-BE49-F238E27FC236}">
                <a16:creationId xmlns:a16="http://schemas.microsoft.com/office/drawing/2014/main" id="{CA085232-D336-4A6E-98C0-C65C14778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24200"/>
            <a:ext cx="39624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Footer Placeholder 5">
            <a:extLst>
              <a:ext uri="{FF2B5EF4-FFF2-40B4-BE49-F238E27FC236}">
                <a16:creationId xmlns:a16="http://schemas.microsoft.com/office/drawing/2014/main" id="{064A70C8-770A-4C8B-97A6-4D9BB097368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1748" name="Slide Number Placeholder 6">
            <a:extLst>
              <a:ext uri="{FF2B5EF4-FFF2-40B4-BE49-F238E27FC236}">
                <a16:creationId xmlns:a16="http://schemas.microsoft.com/office/drawing/2014/main" id="{124B9707-6062-4956-A571-94815B86CCD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3707114-A94D-4799-A83C-1D96132FA2B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31749" name="Rectangle 2">
            <a:extLst>
              <a:ext uri="{FF2B5EF4-FFF2-40B4-BE49-F238E27FC236}">
                <a16:creationId xmlns:a16="http://schemas.microsoft.com/office/drawing/2014/main" id="{8CB2FA09-280E-4285-AC2D-E1E617065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</a:t>
            </a:r>
          </a:p>
        </p:txBody>
      </p:sp>
      <p:sp>
        <p:nvSpPr>
          <p:cNvPr id="31750" name="Rectangle 4">
            <a:extLst>
              <a:ext uri="{FF2B5EF4-FFF2-40B4-BE49-F238E27FC236}">
                <a16:creationId xmlns:a16="http://schemas.microsoft.com/office/drawing/2014/main" id="{15208415-0301-4A20-BE04-51A639B86D0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36525" y="1063625"/>
            <a:ext cx="8153400" cy="1447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   The upward velocity of a rocket is given as a function of time in Table 1. Find the velocity at t=16 seconds using linear splines.</a:t>
            </a:r>
            <a:endParaRPr lang="en-US" altLang="en-US" sz="2800" b="1"/>
          </a:p>
          <a:p>
            <a:pPr>
              <a:buFont typeface="Wingdings" panose="05000000000000000000" pitchFamily="2" charset="2"/>
              <a:buNone/>
            </a:pPr>
            <a:endParaRPr lang="en-US" altLang="en-US" sz="2400"/>
          </a:p>
          <a:p>
            <a:pPr>
              <a:buFont typeface="Wingdings" panose="05000000000000000000" pitchFamily="2" charset="2"/>
              <a:buNone/>
            </a:pPr>
            <a:endParaRPr lang="en-US" altLang="en-US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400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D41DF13A-1E74-42F0-986E-7C691B96F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2" name="Rectangle 16">
            <a:extLst>
              <a:ext uri="{FF2B5EF4-FFF2-40B4-BE49-F238E27FC236}">
                <a16:creationId xmlns:a16="http://schemas.microsoft.com/office/drawing/2014/main" id="{6B3283E2-3CDE-4782-8FE7-CD8435089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Rectangle 20">
            <a:extLst>
              <a:ext uri="{FF2B5EF4-FFF2-40B4-BE49-F238E27FC236}">
                <a16:creationId xmlns:a16="http://schemas.microsoft.com/office/drawing/2014/main" id="{40C261E2-6742-4925-8715-D90FF4FDE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Rectangle 101">
            <a:extLst>
              <a:ext uri="{FF2B5EF4-FFF2-40B4-BE49-F238E27FC236}">
                <a16:creationId xmlns:a16="http://schemas.microsoft.com/office/drawing/2014/main" id="{28953016-6196-4468-BFED-23331A8FE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3276600"/>
            <a:ext cx="2209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Table Velocity as 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function of time</a:t>
            </a:r>
          </a:p>
        </p:txBody>
      </p:sp>
      <p:sp>
        <p:nvSpPr>
          <p:cNvPr id="31755" name="Rectangle 102">
            <a:extLst>
              <a:ext uri="{FF2B5EF4-FFF2-40B4-BE49-F238E27FC236}">
                <a16:creationId xmlns:a16="http://schemas.microsoft.com/office/drawing/2014/main" id="{4B77C886-98A9-45A2-8C61-DA22E0C73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913" y="6059488"/>
            <a:ext cx="3208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Figure. Velocity vs. time data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for the rocket example</a:t>
            </a:r>
          </a:p>
        </p:txBody>
      </p:sp>
      <p:pic>
        <p:nvPicPr>
          <p:cNvPr id="31756" name="Picture 103" descr="picture of rocket">
            <a:extLst>
              <a:ext uri="{FF2B5EF4-FFF2-40B4-BE49-F238E27FC236}">
                <a16:creationId xmlns:a16="http://schemas.microsoft.com/office/drawing/2014/main" id="{0166139C-D8F6-4240-A7CD-AD817091D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5" y="3276600"/>
            <a:ext cx="24161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6E87EDEE-37F0-43BD-9D07-04EE27AF3BFC}"/>
              </a:ext>
            </a:extLst>
          </p:cNvPr>
          <p:cNvGraphicFramePr>
            <a:graphicFrameLocks noGrp="1"/>
          </p:cNvGraphicFramePr>
          <p:nvPr/>
        </p:nvGraphicFramePr>
        <p:xfrm>
          <a:off x="220663" y="3962400"/>
          <a:ext cx="2141537" cy="2133600"/>
        </p:xfrm>
        <a:graphic>
          <a:graphicData uri="http://schemas.openxmlformats.org/drawingml/2006/table">
            <a:tbl>
              <a:tblPr/>
              <a:tblGrid>
                <a:gridCol w="838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(s)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(m/s)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227.04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362.78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517.35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22.5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602.97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901.67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783" name="Object 1029">
                <a:extLst>
                  <a:ext uri="{FF2B5EF4-FFF2-40B4-BE49-F238E27FC236}">
                    <a16:creationId xmlns:a16="http://schemas.microsoft.com/office/drawing/2014/main" id="{080EA69C-CE25-4036-A6EA-03110D747734}"/>
                  </a:ext>
                </a:extLst>
              </p:cNvPr>
              <p:cNvSpPr txBox="1"/>
              <p:nvPr/>
            </p:nvSpPr>
            <p:spPr bwMode="auto">
              <a:xfrm>
                <a:off x="449263" y="3979863"/>
                <a:ext cx="161925" cy="2873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83" name="Object 1029">
                <a:extLst>
                  <a:ext uri="{FF2B5EF4-FFF2-40B4-BE49-F238E27FC236}">
                    <a16:creationId xmlns:a16="http://schemas.microsoft.com/office/drawing/2014/main" id="{080EA69C-CE25-4036-A6EA-03110D747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263" y="3979863"/>
                <a:ext cx="161925" cy="287337"/>
              </a:xfrm>
              <a:prstGeom prst="rect">
                <a:avLst/>
              </a:prstGeom>
              <a:blipFill>
                <a:blip r:embed="rId6"/>
                <a:stretch>
                  <a:fillRect r="-115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84" name="Object 1028">
                <a:extLst>
                  <a:ext uri="{FF2B5EF4-FFF2-40B4-BE49-F238E27FC236}">
                    <a16:creationId xmlns:a16="http://schemas.microsoft.com/office/drawing/2014/main" id="{DBBFC2F8-0045-40F9-BAF7-E6A11CDCD9EF}"/>
                  </a:ext>
                </a:extLst>
              </p:cNvPr>
              <p:cNvSpPr txBox="1"/>
              <p:nvPr/>
            </p:nvSpPr>
            <p:spPr bwMode="auto">
              <a:xfrm>
                <a:off x="1262063" y="3962400"/>
                <a:ext cx="406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84" name="Object 1028">
                <a:extLst>
                  <a:ext uri="{FF2B5EF4-FFF2-40B4-BE49-F238E27FC236}">
                    <a16:creationId xmlns:a16="http://schemas.microsoft.com/office/drawing/2014/main" id="{DBBFC2F8-0045-40F9-BAF7-E6A11CDCD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2063" y="3962400"/>
                <a:ext cx="406400" cy="304800"/>
              </a:xfrm>
              <a:prstGeom prst="rect">
                <a:avLst/>
              </a:prstGeom>
              <a:blipFill>
                <a:blip r:embed="rId7"/>
                <a:stretch>
                  <a:fillRect r="-22388" b="-1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>
            <a:extLst>
              <a:ext uri="{FF2B5EF4-FFF2-40B4-BE49-F238E27FC236}">
                <a16:creationId xmlns:a16="http://schemas.microsoft.com/office/drawing/2014/main" id="{30402EFD-DF90-4C1E-9CAE-AD3A01BF698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3795" name="Slide Number Placeholder 5">
            <a:extLst>
              <a:ext uri="{FF2B5EF4-FFF2-40B4-BE49-F238E27FC236}">
                <a16:creationId xmlns:a16="http://schemas.microsoft.com/office/drawing/2014/main" id="{67FAC0CB-9917-492B-BF1E-354B371D051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26ACCDC-E7F4-4340-87C0-18E40397C86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176CE746-AF49-4755-909C-E171AD445C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Spline Interpolation</a:t>
            </a:r>
          </a:p>
        </p:txBody>
      </p:sp>
      <p:sp>
        <p:nvSpPr>
          <p:cNvPr id="33797" name="Rectangle 11">
            <a:extLst>
              <a:ext uri="{FF2B5EF4-FFF2-40B4-BE49-F238E27FC236}">
                <a16:creationId xmlns:a16="http://schemas.microsoft.com/office/drawing/2014/main" id="{5947129B-8292-40F9-AE98-DBC6646A5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8" name="Rectangle 35">
            <a:extLst>
              <a:ext uri="{FF2B5EF4-FFF2-40B4-BE49-F238E27FC236}">
                <a16:creationId xmlns:a16="http://schemas.microsoft.com/office/drawing/2014/main" id="{C5C31A5B-894C-4A18-8178-82E64988A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9" name="Rectangle 37">
            <a:extLst>
              <a:ext uri="{FF2B5EF4-FFF2-40B4-BE49-F238E27FC236}">
                <a16:creationId xmlns:a16="http://schemas.microsoft.com/office/drawing/2014/main" id="{4C89EA69-153C-4BCB-B30B-3CF7EC285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3800" name="Object 38">
            <a:extLst>
              <a:ext uri="{FF2B5EF4-FFF2-40B4-BE49-F238E27FC236}">
                <a16:creationId xmlns:a16="http://schemas.microsoft.com/office/drawing/2014/main" id="{73E59CF3-40EC-4D18-8986-2961C8B54A75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3962400" y="2209800"/>
          <a:ext cx="5181600" cy="343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thcad" r:id="rId4" imgW="5229225" imgH="3467100" progId="Mathcad">
                  <p:embed/>
                </p:oleObj>
              </mc:Choice>
              <mc:Fallback>
                <p:oleObj name="Mathcad" r:id="rId4" imgW="5229225" imgH="3467100" progId="Mathcad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209800"/>
                        <a:ext cx="5181600" cy="343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1" name="Rectangle 41">
            <a:extLst>
              <a:ext uri="{FF2B5EF4-FFF2-40B4-BE49-F238E27FC236}">
                <a16:creationId xmlns:a16="http://schemas.microsoft.com/office/drawing/2014/main" id="{764FBEBD-4770-4818-A8A4-868362596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2" name="Rectangle 44">
            <a:extLst>
              <a:ext uri="{FF2B5EF4-FFF2-40B4-BE49-F238E27FC236}">
                <a16:creationId xmlns:a16="http://schemas.microsoft.com/office/drawing/2014/main" id="{B94A2314-5251-4B81-9C15-5519D0AB2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3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3" name="Rectangle 45">
            <a:extLst>
              <a:ext uri="{FF2B5EF4-FFF2-40B4-BE49-F238E27FC236}">
                <a16:creationId xmlns:a16="http://schemas.microsoft.com/office/drawing/2014/main" id="{4974E76E-4F55-4298-A187-C9F4115D9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247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4" name="Rectangle 49">
            <a:extLst>
              <a:ext uri="{FF2B5EF4-FFF2-40B4-BE49-F238E27FC236}">
                <a16:creationId xmlns:a16="http://schemas.microsoft.com/office/drawing/2014/main" id="{204FCAE4-D858-4F0F-AE61-0ED43CDF8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7238" y="338772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5" name="Rectangle 54">
            <a:extLst>
              <a:ext uri="{FF2B5EF4-FFF2-40B4-BE49-F238E27FC236}">
                <a16:creationId xmlns:a16="http://schemas.microsoft.com/office/drawing/2014/main" id="{A2032790-7458-4D4E-9093-40A048F2D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4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6" name="Rectangle 55">
            <a:extLst>
              <a:ext uri="{FF2B5EF4-FFF2-40B4-BE49-F238E27FC236}">
                <a16:creationId xmlns:a16="http://schemas.microsoft.com/office/drawing/2014/main" id="{1076C478-D397-4745-95BD-125D983BD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3875"/>
            <a:ext cx="565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7" name="Rectangle 56">
            <a:extLst>
              <a:ext uri="{FF2B5EF4-FFF2-40B4-BE49-F238E27FC236}">
                <a16:creationId xmlns:a16="http://schemas.microsoft.com/office/drawing/2014/main" id="{DE52B6BE-6ACD-45D4-9F7F-CA1A036B7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57588"/>
            <a:ext cx="1327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3808" name="Picture 37">
            <a:extLst>
              <a:ext uri="{FF2B5EF4-FFF2-40B4-BE49-F238E27FC236}">
                <a16:creationId xmlns:a16="http://schemas.microsoft.com/office/drawing/2014/main" id="{F0DEDD2E-CF5B-4ADE-889F-D032B8C3C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001000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2">
            <a:extLst>
              <a:ext uri="{FF2B5EF4-FFF2-40B4-BE49-F238E27FC236}">
                <a16:creationId xmlns:a16="http://schemas.microsoft.com/office/drawing/2014/main" id="{7E2E10D9-F3BD-4B14-B0C1-5DD520C5ABC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5843" name="Slide Number Placeholder 3">
            <a:extLst>
              <a:ext uri="{FF2B5EF4-FFF2-40B4-BE49-F238E27FC236}">
                <a16:creationId xmlns:a16="http://schemas.microsoft.com/office/drawing/2014/main" id="{636B9C21-E49E-4525-861F-830B6F65AC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3CC9FCD-E520-4983-AE11-6C494FFC60E5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35844" name="Rectangle 1055">
            <a:extLst>
              <a:ext uri="{FF2B5EF4-FFF2-40B4-BE49-F238E27FC236}">
                <a16:creationId xmlns:a16="http://schemas.microsoft.com/office/drawing/2014/main" id="{6E7730AA-C771-480B-ADC1-5E9F5ADBC58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Quadratic Spline Interpolation</a:t>
            </a:r>
          </a:p>
        </p:txBody>
      </p:sp>
      <p:pic>
        <p:nvPicPr>
          <p:cNvPr id="35845" name="Picture 1059">
            <a:extLst>
              <a:ext uri="{FF2B5EF4-FFF2-40B4-BE49-F238E27FC236}">
                <a16:creationId xmlns:a16="http://schemas.microsoft.com/office/drawing/2014/main" id="{5581B13C-2E5E-465F-A679-48D7F1958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86106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1062">
            <a:extLst>
              <a:ext uri="{FF2B5EF4-FFF2-40B4-BE49-F238E27FC236}">
                <a16:creationId xmlns:a16="http://schemas.microsoft.com/office/drawing/2014/main" id="{661AF4E7-F7A1-457B-A2D8-76CEEAFBE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721349"/>
            <a:ext cx="96774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1063">
            <a:extLst>
              <a:ext uri="{FF2B5EF4-FFF2-40B4-BE49-F238E27FC236}">
                <a16:creationId xmlns:a16="http://schemas.microsoft.com/office/drawing/2014/main" id="{79D69C88-7B1F-4FE3-87D1-7421CCC40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38400"/>
            <a:ext cx="41148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>
            <a:extLst>
              <a:ext uri="{FF2B5EF4-FFF2-40B4-BE49-F238E27FC236}">
                <a16:creationId xmlns:a16="http://schemas.microsoft.com/office/drawing/2014/main" id="{9348DCC9-C5C9-4E97-97F2-308CB1BF64E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7891" name="Slide Number Placeholder 5">
            <a:extLst>
              <a:ext uri="{FF2B5EF4-FFF2-40B4-BE49-F238E27FC236}">
                <a16:creationId xmlns:a16="http://schemas.microsoft.com/office/drawing/2014/main" id="{0582081B-5EB9-4908-8A86-03EE865A5F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15E2BE9-AECC-4054-B297-8CC05C9EDDA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42CC4513-F3A6-47FE-BC4C-C911A90FA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211263"/>
          </a:xfrm>
        </p:spPr>
        <p:txBody>
          <a:bodyPr/>
          <a:lstStyle/>
          <a:p>
            <a:r>
              <a:rPr lang="en-US" altLang="en-US"/>
              <a:t>Quadratic Spline Interpolation (contd)</a:t>
            </a:r>
          </a:p>
        </p:txBody>
      </p:sp>
      <p:pic>
        <p:nvPicPr>
          <p:cNvPr id="37893" name="Picture 19">
            <a:extLst>
              <a:ext uri="{FF2B5EF4-FFF2-40B4-BE49-F238E27FC236}">
                <a16:creationId xmlns:a16="http://schemas.microsoft.com/office/drawing/2014/main" id="{D3395235-4AA7-43E1-ABA6-0E10EF503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7848600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20">
            <a:extLst>
              <a:ext uri="{FF2B5EF4-FFF2-40B4-BE49-F238E27FC236}">
                <a16:creationId xmlns:a16="http://schemas.microsoft.com/office/drawing/2014/main" id="{22DF5899-414B-45AA-91E4-0B788A15A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38400"/>
            <a:ext cx="41148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>
            <a:extLst>
              <a:ext uri="{FF2B5EF4-FFF2-40B4-BE49-F238E27FC236}">
                <a16:creationId xmlns:a16="http://schemas.microsoft.com/office/drawing/2014/main" id="{0F5AD278-4381-4284-91A0-792DC2ACF1F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9939" name="Slide Number Placeholder 5">
            <a:extLst>
              <a:ext uri="{FF2B5EF4-FFF2-40B4-BE49-F238E27FC236}">
                <a16:creationId xmlns:a16="http://schemas.microsoft.com/office/drawing/2014/main" id="{F4299F02-F5B5-4008-AC47-C0B11F1F57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E3FB150-F5E9-4656-935E-678E132BBC1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F52D084C-8F1F-4272-B3E6-FAE0CE692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39941" name="Picture 6">
            <a:extLst>
              <a:ext uri="{FF2B5EF4-FFF2-40B4-BE49-F238E27FC236}">
                <a16:creationId xmlns:a16="http://schemas.microsoft.com/office/drawing/2014/main" id="{1094D5F1-07FF-4272-95E6-FEF37A6E0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14525"/>
            <a:ext cx="8382000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7">
            <a:extLst>
              <a:ext uri="{FF2B5EF4-FFF2-40B4-BE49-F238E27FC236}">
                <a16:creationId xmlns:a16="http://schemas.microsoft.com/office/drawing/2014/main" id="{832E93EF-4692-48E0-8F46-5F7419458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48000"/>
            <a:ext cx="4267200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>
            <a:extLst>
              <a:ext uri="{FF2B5EF4-FFF2-40B4-BE49-F238E27FC236}">
                <a16:creationId xmlns:a16="http://schemas.microsoft.com/office/drawing/2014/main" id="{AFC7FD62-1448-4FBA-8563-62681ADC328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1987" name="Slide Number Placeholder 5">
            <a:extLst>
              <a:ext uri="{FF2B5EF4-FFF2-40B4-BE49-F238E27FC236}">
                <a16:creationId xmlns:a16="http://schemas.microsoft.com/office/drawing/2014/main" id="{391E21F5-6216-43F5-8EDC-28204EC3D48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7482D48-4B7B-4027-8C1A-0566C58A281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8AAC8314-8A9F-4138-BE2D-248717AC13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41989" name="Picture 6">
            <a:extLst>
              <a:ext uri="{FF2B5EF4-FFF2-40B4-BE49-F238E27FC236}">
                <a16:creationId xmlns:a16="http://schemas.microsoft.com/office/drawing/2014/main" id="{681062E0-705E-4EA3-AB25-8D3DF53D9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4419600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7">
            <a:extLst>
              <a:ext uri="{FF2B5EF4-FFF2-40B4-BE49-F238E27FC236}">
                <a16:creationId xmlns:a16="http://schemas.microsoft.com/office/drawing/2014/main" id="{72145E53-02C3-4167-8B24-FA7FDC7A5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7924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>
            <a:extLst>
              <a:ext uri="{FF2B5EF4-FFF2-40B4-BE49-F238E27FC236}">
                <a16:creationId xmlns:a16="http://schemas.microsoft.com/office/drawing/2014/main" id="{C187EEE8-F94F-4710-91D8-53E217DB530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4035" name="Slide Number Placeholder 5">
            <a:extLst>
              <a:ext uri="{FF2B5EF4-FFF2-40B4-BE49-F238E27FC236}">
                <a16:creationId xmlns:a16="http://schemas.microsoft.com/office/drawing/2014/main" id="{8EA35DDA-85E2-4E8C-A71C-4D1DDF8A51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F19BAFF-2893-4F1B-9441-A205C558CC10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5581564E-271E-4228-ACC8-144CA247E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Quadratic Spline Interpolation  (contd)</a:t>
            </a:r>
          </a:p>
        </p:txBody>
      </p:sp>
      <p:pic>
        <p:nvPicPr>
          <p:cNvPr id="44037" name="Picture 4">
            <a:extLst>
              <a:ext uri="{FF2B5EF4-FFF2-40B4-BE49-F238E27FC236}">
                <a16:creationId xmlns:a16="http://schemas.microsoft.com/office/drawing/2014/main" id="{787B29AA-0703-4A2B-9F71-61C287801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71800"/>
            <a:ext cx="41148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0">
            <a:extLst>
              <a:ext uri="{FF2B5EF4-FFF2-40B4-BE49-F238E27FC236}">
                <a16:creationId xmlns:a16="http://schemas.microsoft.com/office/drawing/2014/main" id="{2911B37C-7CD8-4B33-A781-E8713A9D1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98298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2">
            <a:extLst>
              <a:ext uri="{FF2B5EF4-FFF2-40B4-BE49-F238E27FC236}">
                <a16:creationId xmlns:a16="http://schemas.microsoft.com/office/drawing/2014/main" id="{5BE1CFB9-F6CD-4E62-9137-7814AAE88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087688"/>
            <a:ext cx="92964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CD58E9B-635D-4158-8D67-48FE6EB75C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93038" cy="838200"/>
          </a:xfrm>
        </p:spPr>
        <p:txBody>
          <a:bodyPr/>
          <a:lstStyle/>
          <a:p>
            <a:pPr eaLnBrk="1" hangingPunct="1"/>
            <a:r>
              <a:rPr lang="en-US" altLang="en-US"/>
              <a:t>Quadratic Spline Example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AA2EBE0-E80D-4AC1-8FD2-C59FC566861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143000"/>
            <a:ext cx="5334000" cy="3733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The upward velocity of a rocket is given as a function of time. Using quadratic splines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velocity at t=16 seconds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acceleration at t=16 seconds</a:t>
            </a:r>
          </a:p>
          <a:p>
            <a:pPr marL="0" indent="0" eaLnBrk="1" hangingPunct="1">
              <a:lnSpc>
                <a:spcPct val="80000"/>
              </a:lnSpc>
              <a:buFontTx/>
              <a:buAutoNum type="alphaLcParenR"/>
            </a:pPr>
            <a:r>
              <a:rPr lang="en-US" altLang="en-US" sz="2400"/>
              <a:t> Find the distance covered between t=11 and t=16 seconds</a:t>
            </a:r>
          </a:p>
        </p:txBody>
      </p:sp>
      <p:sp>
        <p:nvSpPr>
          <p:cNvPr id="46084" name="Rectangle 5">
            <a:extLst>
              <a:ext uri="{FF2B5EF4-FFF2-40B4-BE49-F238E27FC236}">
                <a16:creationId xmlns:a16="http://schemas.microsoft.com/office/drawing/2014/main" id="{A1DCFB1E-6EAF-4142-96CE-EFDD3F9CE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6085" name="Rectangle 6">
            <a:extLst>
              <a:ext uri="{FF2B5EF4-FFF2-40B4-BE49-F238E27FC236}">
                <a16:creationId xmlns:a16="http://schemas.microsoft.com/office/drawing/2014/main" id="{B889AF26-E744-419F-8622-BF0F9DBD3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11" name="Group 39">
            <a:extLst>
              <a:ext uri="{FF2B5EF4-FFF2-40B4-BE49-F238E27FC236}">
                <a16:creationId xmlns:a16="http://schemas.microsoft.com/office/drawing/2014/main" id="{851B7A4C-46DE-4085-A132-43A1FE7DBEAE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1219200"/>
          <a:ext cx="2362200" cy="3657600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v(t)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m/s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227.04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362.78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517.35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602.97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901.67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CBD8863-0652-4165-B458-6F964D00F8A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0"/>
            <a:ext cx="7793038" cy="838200"/>
          </a:xfrm>
        </p:spPr>
        <p:txBody>
          <a:bodyPr/>
          <a:lstStyle/>
          <a:p>
            <a:pPr eaLnBrk="1" hangingPunct="1"/>
            <a:r>
              <a:rPr lang="en-US" altLang="en-US"/>
              <a:t>Data and Plot</a:t>
            </a:r>
          </a:p>
        </p:txBody>
      </p:sp>
      <p:sp>
        <p:nvSpPr>
          <p:cNvPr id="48131" name="Rectangle 5">
            <a:extLst>
              <a:ext uri="{FF2B5EF4-FFF2-40B4-BE49-F238E27FC236}">
                <a16:creationId xmlns:a16="http://schemas.microsoft.com/office/drawing/2014/main" id="{8FE8B5A7-5A22-46BB-8271-BC64185A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8132" name="Rectangle 6">
            <a:extLst>
              <a:ext uri="{FF2B5EF4-FFF2-40B4-BE49-F238E27FC236}">
                <a16:creationId xmlns:a16="http://schemas.microsoft.com/office/drawing/2014/main" id="{3E0F9660-F1AB-4CA1-8268-32FFC44D1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11" name="Group 39">
            <a:extLst>
              <a:ext uri="{FF2B5EF4-FFF2-40B4-BE49-F238E27FC236}">
                <a16:creationId xmlns:a16="http://schemas.microsoft.com/office/drawing/2014/main" id="{6714A14C-F659-40F8-904B-1ACF9D641CA2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066800"/>
          <a:ext cx="2362200" cy="3657600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v(t)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m/s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227.04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362.78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517.35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22.5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602.97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cs typeface="Tahoma" charset="0"/>
                        </a:rPr>
                        <a:t>901.67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8157" name="Picture 33">
            <a:extLst>
              <a:ext uri="{FF2B5EF4-FFF2-40B4-BE49-F238E27FC236}">
                <a16:creationId xmlns:a16="http://schemas.microsoft.com/office/drawing/2014/main" id="{DAE0E5B3-0EEF-4210-8DAE-058B4EB9F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066800"/>
            <a:ext cx="4495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B9F2EE2F-350E-4EEF-B65B-9376F9C82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Solution</a:t>
            </a: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10B2F9F1-1142-4DBF-BBAD-EB007A1FC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3009900"/>
            <a:ext cx="180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730B92F1-ADEC-4DB4-A9E5-1EA11C5BA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5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D5435823-8DB8-4D4D-8D03-E2B21C8AA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3468688"/>
            <a:ext cx="10779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DE0A4408-DEA5-4C02-A617-F8D450C62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0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3" name="Rectangle 10">
            <a:extLst>
              <a:ext uri="{FF2B5EF4-FFF2-40B4-BE49-F238E27FC236}">
                <a16:creationId xmlns:a16="http://schemas.microsoft.com/office/drawing/2014/main" id="{44A16CD1-BA58-4DB8-B67B-500B89EFD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4" name="Object 22">
                <a:extLst>
                  <a:ext uri="{FF2B5EF4-FFF2-40B4-BE49-F238E27FC236}">
                    <a16:creationId xmlns:a16="http://schemas.microsoft.com/office/drawing/2014/main" id="{E18130D2-3C05-4714-84DB-5B08EDE39DD1}"/>
                  </a:ext>
                </a:extLst>
              </p:cNvPr>
              <p:cNvSpPr txBox="1"/>
              <p:nvPr/>
            </p:nvSpPr>
            <p:spPr bwMode="auto">
              <a:xfrm>
                <a:off x="1614487" y="1515270"/>
                <a:ext cx="4608513" cy="831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4" name="Object 22">
                <a:extLst>
                  <a:ext uri="{FF2B5EF4-FFF2-40B4-BE49-F238E27FC236}">
                    <a16:creationId xmlns:a16="http://schemas.microsoft.com/office/drawing/2014/main" id="{E18130D2-3C05-4714-84DB-5B08EDE39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4487" y="1515270"/>
                <a:ext cx="4608513" cy="8318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5" name="Object 21">
                <a:extLst>
                  <a:ext uri="{FF2B5EF4-FFF2-40B4-BE49-F238E27FC236}">
                    <a16:creationId xmlns:a16="http://schemas.microsoft.com/office/drawing/2014/main" id="{81DC9A72-52E6-452A-A611-50AFA98DF5D6}"/>
                  </a:ext>
                </a:extLst>
              </p:cNvPr>
              <p:cNvSpPr txBox="1"/>
              <p:nvPr/>
            </p:nvSpPr>
            <p:spPr bwMode="auto">
              <a:xfrm>
                <a:off x="3955184" y="1508272"/>
                <a:ext cx="18288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5" name="Object 21">
                <a:extLst>
                  <a:ext uri="{FF2B5EF4-FFF2-40B4-BE49-F238E27FC236}">
                    <a16:creationId xmlns:a16="http://schemas.microsoft.com/office/drawing/2014/main" id="{81DC9A72-52E6-452A-A611-50AFA98DF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184" y="1508272"/>
                <a:ext cx="1828800" cy="5429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6" name="Object 20">
                <a:extLst>
                  <a:ext uri="{FF2B5EF4-FFF2-40B4-BE49-F238E27FC236}">
                    <a16:creationId xmlns:a16="http://schemas.microsoft.com/office/drawing/2014/main" id="{657FC2B4-2C4E-446A-906F-3F125CC9F796}"/>
                  </a:ext>
                </a:extLst>
              </p:cNvPr>
              <p:cNvSpPr txBox="1"/>
              <p:nvPr/>
            </p:nvSpPr>
            <p:spPr bwMode="auto">
              <a:xfrm>
                <a:off x="2071688" y="2265363"/>
                <a:ext cx="3752850" cy="769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86" name="Object 20">
                <a:extLst>
                  <a:ext uri="{FF2B5EF4-FFF2-40B4-BE49-F238E27FC236}">
                    <a16:creationId xmlns:a16="http://schemas.microsoft.com/office/drawing/2014/main" id="{657FC2B4-2C4E-446A-906F-3F125CC9F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1688" y="2265363"/>
                <a:ext cx="3752850" cy="7699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7" name="Object 19">
                <a:extLst>
                  <a:ext uri="{FF2B5EF4-FFF2-40B4-BE49-F238E27FC236}">
                    <a16:creationId xmlns:a16="http://schemas.microsoft.com/office/drawing/2014/main" id="{053AE9C8-6D56-4E21-8272-2A333B008909}"/>
                  </a:ext>
                </a:extLst>
              </p:cNvPr>
              <p:cNvSpPr txBox="1"/>
              <p:nvPr/>
            </p:nvSpPr>
            <p:spPr bwMode="auto">
              <a:xfrm>
                <a:off x="3936134" y="2282178"/>
                <a:ext cx="2097088" cy="554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7" name="Object 19">
                <a:extLst>
                  <a:ext uri="{FF2B5EF4-FFF2-40B4-BE49-F238E27FC236}">
                    <a16:creationId xmlns:a16="http://schemas.microsoft.com/office/drawing/2014/main" id="{053AE9C8-6D56-4E21-8272-2A333B008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6134" y="2282178"/>
                <a:ext cx="2097088" cy="5540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8" name="Object 18">
                <a:extLst>
                  <a:ext uri="{FF2B5EF4-FFF2-40B4-BE49-F238E27FC236}">
                    <a16:creationId xmlns:a16="http://schemas.microsoft.com/office/drawing/2014/main" id="{EC146442-BE74-41F0-B8E5-89F2D545CA6E}"/>
                  </a:ext>
                </a:extLst>
              </p:cNvPr>
              <p:cNvSpPr txBox="1"/>
              <p:nvPr/>
            </p:nvSpPr>
            <p:spPr bwMode="auto">
              <a:xfrm>
                <a:off x="2103438" y="3032125"/>
                <a:ext cx="3724275" cy="854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88" name="Object 18">
                <a:extLst>
                  <a:ext uri="{FF2B5EF4-FFF2-40B4-BE49-F238E27FC236}">
                    <a16:creationId xmlns:a16="http://schemas.microsoft.com/office/drawing/2014/main" id="{EC146442-BE74-41F0-B8E5-89F2D545C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3438" y="3032125"/>
                <a:ext cx="3724275" cy="8540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9" name="Object 17">
                <a:extLst>
                  <a:ext uri="{FF2B5EF4-FFF2-40B4-BE49-F238E27FC236}">
                    <a16:creationId xmlns:a16="http://schemas.microsoft.com/office/drawing/2014/main" id="{A019A26F-0EA6-435B-9BA1-9FACB46960A4}"/>
                  </a:ext>
                </a:extLst>
              </p:cNvPr>
              <p:cNvSpPr txBox="1"/>
              <p:nvPr/>
            </p:nvSpPr>
            <p:spPr bwMode="auto">
              <a:xfrm>
                <a:off x="4010316" y="3012427"/>
                <a:ext cx="2270125" cy="601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9" name="Object 17">
                <a:extLst>
                  <a:ext uri="{FF2B5EF4-FFF2-40B4-BE49-F238E27FC236}">
                    <a16:creationId xmlns:a16="http://schemas.microsoft.com/office/drawing/2014/main" id="{A019A26F-0EA6-435B-9BA1-9FACB4696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0316" y="3012427"/>
                <a:ext cx="2270125" cy="6016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0" name="Object 16">
                <a:extLst>
                  <a:ext uri="{FF2B5EF4-FFF2-40B4-BE49-F238E27FC236}">
                    <a16:creationId xmlns:a16="http://schemas.microsoft.com/office/drawing/2014/main" id="{1FFFFC93-0CE4-4765-9C99-084CE82D5652}"/>
                  </a:ext>
                </a:extLst>
              </p:cNvPr>
              <p:cNvSpPr txBox="1"/>
              <p:nvPr/>
            </p:nvSpPr>
            <p:spPr bwMode="auto">
              <a:xfrm>
                <a:off x="2082800" y="3867150"/>
                <a:ext cx="3671888" cy="793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90" name="Object 16">
                <a:extLst>
                  <a:ext uri="{FF2B5EF4-FFF2-40B4-BE49-F238E27FC236}">
                    <a16:creationId xmlns:a16="http://schemas.microsoft.com/office/drawing/2014/main" id="{1FFFFC93-0CE4-4765-9C99-084CE82D5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2800" y="3867150"/>
                <a:ext cx="3671888" cy="7937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1" name="Object 15">
                <a:extLst>
                  <a:ext uri="{FF2B5EF4-FFF2-40B4-BE49-F238E27FC236}">
                    <a16:creationId xmlns:a16="http://schemas.microsoft.com/office/drawing/2014/main" id="{4FC56A31-F75B-467E-9271-6A0D7413F66F}"/>
                  </a:ext>
                </a:extLst>
              </p:cNvPr>
              <p:cNvSpPr txBox="1"/>
              <p:nvPr/>
            </p:nvSpPr>
            <p:spPr bwMode="auto">
              <a:xfrm>
                <a:off x="3965575" y="3864336"/>
                <a:ext cx="2644775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91" name="Object 15">
                <a:extLst>
                  <a:ext uri="{FF2B5EF4-FFF2-40B4-BE49-F238E27FC236}">
                    <a16:creationId xmlns:a16="http://schemas.microsoft.com/office/drawing/2014/main" id="{4FC56A31-F75B-467E-9271-6A0D7413F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5575" y="3864336"/>
                <a:ext cx="2644775" cy="5778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2" name="Object 14">
                <a:extLst>
                  <a:ext uri="{FF2B5EF4-FFF2-40B4-BE49-F238E27FC236}">
                    <a16:creationId xmlns:a16="http://schemas.microsoft.com/office/drawing/2014/main" id="{006E9D9E-B602-45EE-8FC9-B3F8B292A496}"/>
                  </a:ext>
                </a:extLst>
              </p:cNvPr>
              <p:cNvSpPr txBox="1"/>
              <p:nvPr/>
            </p:nvSpPr>
            <p:spPr bwMode="auto">
              <a:xfrm>
                <a:off x="2111375" y="4708525"/>
                <a:ext cx="3644900" cy="833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92" name="Object 14">
                <a:extLst>
                  <a:ext uri="{FF2B5EF4-FFF2-40B4-BE49-F238E27FC236}">
                    <a16:creationId xmlns:a16="http://schemas.microsoft.com/office/drawing/2014/main" id="{006E9D9E-B602-45EE-8FC9-B3F8B292A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1375" y="4708525"/>
                <a:ext cx="3644900" cy="8334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93" name="Object 13">
                <a:extLst>
                  <a:ext uri="{FF2B5EF4-FFF2-40B4-BE49-F238E27FC236}">
                    <a16:creationId xmlns:a16="http://schemas.microsoft.com/office/drawing/2014/main" id="{E3051FF3-DDD2-4776-979C-3212C2AACD75}"/>
                  </a:ext>
                </a:extLst>
              </p:cNvPr>
              <p:cNvSpPr txBox="1"/>
              <p:nvPr/>
            </p:nvSpPr>
            <p:spPr bwMode="auto">
              <a:xfrm>
                <a:off x="4114800" y="4712421"/>
                <a:ext cx="2598738" cy="566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93" name="Object 13">
                <a:extLst>
                  <a:ext uri="{FF2B5EF4-FFF2-40B4-BE49-F238E27FC236}">
                    <a16:creationId xmlns:a16="http://schemas.microsoft.com/office/drawing/2014/main" id="{E3051FF3-DDD2-4776-979C-3212C2AAC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4712421"/>
                <a:ext cx="2598738" cy="56673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94" name="Rectangle 24">
            <a:extLst>
              <a:ext uri="{FF2B5EF4-FFF2-40B4-BE49-F238E27FC236}">
                <a16:creationId xmlns:a16="http://schemas.microsoft.com/office/drawing/2014/main" id="{70A354EC-8846-42EA-B7E6-F6D4A8288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5" name="Rectangle 26">
            <a:extLst>
              <a:ext uri="{FF2B5EF4-FFF2-40B4-BE49-F238E27FC236}">
                <a16:creationId xmlns:a16="http://schemas.microsoft.com/office/drawing/2014/main" id="{9A2B09DC-7288-498F-A3DC-E4E22D5D9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2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6" name="Rectangle 28">
            <a:extLst>
              <a:ext uri="{FF2B5EF4-FFF2-40B4-BE49-F238E27FC236}">
                <a16:creationId xmlns:a16="http://schemas.microsoft.com/office/drawing/2014/main" id="{435113B7-4968-4961-A77F-9799D33F0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28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7" name="Rectangle 30">
            <a:extLst>
              <a:ext uri="{FF2B5EF4-FFF2-40B4-BE49-F238E27FC236}">
                <a16:creationId xmlns:a16="http://schemas.microsoft.com/office/drawing/2014/main" id="{4400691C-8D78-464A-B0E4-35692C279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8" name="Rectangle 32">
            <a:extLst>
              <a:ext uri="{FF2B5EF4-FFF2-40B4-BE49-F238E27FC236}">
                <a16:creationId xmlns:a16="http://schemas.microsoft.com/office/drawing/2014/main" id="{81D71199-B875-48E0-A895-1DA3B9964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1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9" name="TextBox 32">
            <a:extLst>
              <a:ext uri="{FF2B5EF4-FFF2-40B4-BE49-F238E27FC236}">
                <a16:creationId xmlns:a16="http://schemas.microsoft.com/office/drawing/2014/main" id="{A5040A8D-3669-4DF9-ACE4-D5D0B27CF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5943600"/>
            <a:ext cx="6705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cs typeface="Tahoma" panose="020B0604030504040204" pitchFamily="34" charset="0"/>
              </a:rPr>
              <a:t>Let us set up the equations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A2D86F92-A421-4799-B29F-0EE02451DC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93038" cy="1143000"/>
          </a:xfrm>
        </p:spPr>
        <p:txBody>
          <a:bodyPr/>
          <a:lstStyle/>
          <a:p>
            <a:pPr eaLnBrk="1" hangingPunct="1"/>
            <a:r>
              <a:rPr lang="en-US" altLang="en-US"/>
              <a:t>Each Spline Goes Through Two Consecutive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27" name="Object 5">
                <a:extLst>
                  <a:ext uri="{FF2B5EF4-FFF2-40B4-BE49-F238E27FC236}">
                    <a16:creationId xmlns:a16="http://schemas.microsoft.com/office/drawing/2014/main" id="{45B3106A-C620-4B1F-9805-F4CDF97B4168}"/>
                  </a:ext>
                </a:extLst>
              </p:cNvPr>
              <p:cNvSpPr txBox="1"/>
              <p:nvPr/>
            </p:nvSpPr>
            <p:spPr bwMode="auto">
              <a:xfrm>
                <a:off x="304800" y="1600200"/>
                <a:ext cx="4953000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27" name="Object 5">
                <a:extLst>
                  <a:ext uri="{FF2B5EF4-FFF2-40B4-BE49-F238E27FC236}">
                    <a16:creationId xmlns:a16="http://schemas.microsoft.com/office/drawing/2014/main" id="{45B3106A-C620-4B1F-9805-F4CDF97B4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600200"/>
                <a:ext cx="4953000" cy="895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228" name="Object 6">
                <a:extLst>
                  <a:ext uri="{FF2B5EF4-FFF2-40B4-BE49-F238E27FC236}">
                    <a16:creationId xmlns:a16="http://schemas.microsoft.com/office/drawing/2014/main" id="{E887C88F-EC57-45C7-A82A-BAC13BF849C6}"/>
                  </a:ext>
                </a:extLst>
              </p:cNvPr>
              <p:cNvSpPr txBox="1"/>
              <p:nvPr/>
            </p:nvSpPr>
            <p:spPr bwMode="auto">
              <a:xfrm>
                <a:off x="2684318" y="1592263"/>
                <a:ext cx="1960563" cy="582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28" name="Object 6">
                <a:extLst>
                  <a:ext uri="{FF2B5EF4-FFF2-40B4-BE49-F238E27FC236}">
                    <a16:creationId xmlns:a16="http://schemas.microsoft.com/office/drawing/2014/main" id="{E887C88F-EC57-45C7-A82A-BAC13BF84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84318" y="1592263"/>
                <a:ext cx="1960563" cy="5826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29" name="Rectangle 8">
            <a:extLst>
              <a:ext uri="{FF2B5EF4-FFF2-40B4-BE49-F238E27FC236}">
                <a16:creationId xmlns:a16="http://schemas.microsoft.com/office/drawing/2014/main" id="{59CE47E3-F05B-4626-A186-314F9134E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0" name="Object 7">
                <a:extLst>
                  <a:ext uri="{FF2B5EF4-FFF2-40B4-BE49-F238E27FC236}">
                    <a16:creationId xmlns:a16="http://schemas.microsoft.com/office/drawing/2014/main" id="{DBB514D6-4C10-451E-A7C2-76EAA4362E89}"/>
                  </a:ext>
                </a:extLst>
              </p:cNvPr>
              <p:cNvSpPr txBox="1"/>
              <p:nvPr/>
            </p:nvSpPr>
            <p:spPr bwMode="auto">
              <a:xfrm>
                <a:off x="304800" y="2438400"/>
                <a:ext cx="4800600" cy="795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30" name="Object 7">
                <a:extLst>
                  <a:ext uri="{FF2B5EF4-FFF2-40B4-BE49-F238E27FC236}">
                    <a16:creationId xmlns:a16="http://schemas.microsoft.com/office/drawing/2014/main" id="{DBB514D6-4C10-451E-A7C2-76EAA4362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438400"/>
                <a:ext cx="4800600" cy="7953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31" name="Rectangle 10">
            <a:extLst>
              <a:ext uri="{FF2B5EF4-FFF2-40B4-BE49-F238E27FC236}">
                <a16:creationId xmlns:a16="http://schemas.microsoft.com/office/drawing/2014/main" id="{43E48334-5194-48F5-B0E3-7B98BC287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2" name="Object 9">
                <a:extLst>
                  <a:ext uri="{FF2B5EF4-FFF2-40B4-BE49-F238E27FC236}">
                    <a16:creationId xmlns:a16="http://schemas.microsoft.com/office/drawing/2014/main" id="{01169FA2-5CF5-40CA-B530-560A7CCC8C55}"/>
                  </a:ext>
                </a:extLst>
              </p:cNvPr>
              <p:cNvSpPr txBox="1"/>
              <p:nvPr/>
            </p:nvSpPr>
            <p:spPr bwMode="auto">
              <a:xfrm>
                <a:off x="304800" y="3200400"/>
                <a:ext cx="6456363" cy="795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=227.04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32" name="Object 9">
                <a:extLst>
                  <a:ext uri="{FF2B5EF4-FFF2-40B4-BE49-F238E27FC236}">
                    <a16:creationId xmlns:a16="http://schemas.microsoft.com/office/drawing/2014/main" id="{01169FA2-5CF5-40CA-B530-560A7CCC8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200400"/>
                <a:ext cx="6456363" cy="7953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233" name="Picture 33">
            <a:extLst>
              <a:ext uri="{FF2B5EF4-FFF2-40B4-BE49-F238E27FC236}">
                <a16:creationId xmlns:a16="http://schemas.microsoft.com/office/drawing/2014/main" id="{C3440CB3-D6DF-4F82-A080-A565E7DF98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03675"/>
            <a:ext cx="35814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3" name="Group 5">
            <a:extLst>
              <a:ext uri="{FF2B5EF4-FFF2-40B4-BE49-F238E27FC236}">
                <a16:creationId xmlns:a16="http://schemas.microsoft.com/office/drawing/2014/main" id="{29D8C5D0-130E-49BD-B5B2-55A636406C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1524000"/>
          <a:ext cx="2667000" cy="3657600"/>
        </p:xfrm>
        <a:graphic>
          <a:graphicData uri="http://schemas.openxmlformats.org/drawingml/2006/table">
            <a:tbl>
              <a:tblPr/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v(t)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m/s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227.04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362.78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517.35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602.97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901.67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2">
            <a:extLst>
              <a:ext uri="{FF2B5EF4-FFF2-40B4-BE49-F238E27FC236}">
                <a16:creationId xmlns:a16="http://schemas.microsoft.com/office/drawing/2014/main" id="{F0F3E59D-AD68-409F-8FEE-908D2FAD3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04800"/>
            <a:ext cx="77930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Each </a:t>
            </a:r>
            <a:r>
              <a:rPr lang="en-US" sz="440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Spline</a:t>
            </a: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Goes Through Two Consecutive Data Points</a:t>
            </a:r>
          </a:p>
        </p:txBody>
      </p:sp>
      <p:sp>
        <p:nvSpPr>
          <p:cNvPr id="54299" name="Rectangle 34">
            <a:extLst>
              <a:ext uri="{FF2B5EF4-FFF2-40B4-BE49-F238E27FC236}">
                <a16:creationId xmlns:a16="http://schemas.microsoft.com/office/drawing/2014/main" id="{2E7F973B-17B4-487A-9FED-432B0D8CE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0" name="Object 33">
                <a:extLst>
                  <a:ext uri="{FF2B5EF4-FFF2-40B4-BE49-F238E27FC236}">
                    <a16:creationId xmlns:a16="http://schemas.microsoft.com/office/drawing/2014/main" id="{95DFE9B4-3836-4FBA-995C-B71E8616134C}"/>
                  </a:ext>
                </a:extLst>
              </p:cNvPr>
              <p:cNvSpPr txBox="1"/>
              <p:nvPr/>
            </p:nvSpPr>
            <p:spPr bwMode="auto">
              <a:xfrm>
                <a:off x="3733800" y="1676400"/>
                <a:ext cx="50800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=227.04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0" name="Object 33">
                <a:extLst>
                  <a:ext uri="{FF2B5EF4-FFF2-40B4-BE49-F238E27FC236}">
                    <a16:creationId xmlns:a16="http://schemas.microsoft.com/office/drawing/2014/main" id="{95DFE9B4-3836-4FBA-995C-B71E86161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1676400"/>
                <a:ext cx="5080000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1" name="Rectangle 36">
            <a:extLst>
              <a:ext uri="{FF2B5EF4-FFF2-40B4-BE49-F238E27FC236}">
                <a16:creationId xmlns:a16="http://schemas.microsoft.com/office/drawing/2014/main" id="{9D33571E-0AA7-42D6-B5C8-3035195A7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2" name="Object 35">
                <a:extLst>
                  <a:ext uri="{FF2B5EF4-FFF2-40B4-BE49-F238E27FC236}">
                    <a16:creationId xmlns:a16="http://schemas.microsoft.com/office/drawing/2014/main" id="{79653C9E-ED0F-409F-A486-D5A1EF24BAFA}"/>
                  </a:ext>
                </a:extLst>
              </p:cNvPr>
              <p:cNvSpPr txBox="1"/>
              <p:nvPr/>
            </p:nvSpPr>
            <p:spPr bwMode="auto">
              <a:xfrm>
                <a:off x="3733800" y="2286000"/>
                <a:ext cx="5054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=362.78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2" name="Object 35">
                <a:extLst>
                  <a:ext uri="{FF2B5EF4-FFF2-40B4-BE49-F238E27FC236}">
                    <a16:creationId xmlns:a16="http://schemas.microsoft.com/office/drawing/2014/main" id="{79653C9E-ED0F-409F-A486-D5A1EF24B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2286000"/>
                <a:ext cx="5054600" cy="609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3" name="Rectangle 38">
            <a:extLst>
              <a:ext uri="{FF2B5EF4-FFF2-40B4-BE49-F238E27FC236}">
                <a16:creationId xmlns:a16="http://schemas.microsoft.com/office/drawing/2014/main" id="{B1A42882-54A1-436D-872C-E398A8F8C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4" name="Object 37">
                <a:extLst>
                  <a:ext uri="{FF2B5EF4-FFF2-40B4-BE49-F238E27FC236}">
                    <a16:creationId xmlns:a16="http://schemas.microsoft.com/office/drawing/2014/main" id="{1E5DCC31-5285-4ECD-8857-FC026D35C9C2}"/>
                  </a:ext>
                </a:extLst>
              </p:cNvPr>
              <p:cNvSpPr txBox="1"/>
              <p:nvPr/>
            </p:nvSpPr>
            <p:spPr bwMode="auto">
              <a:xfrm>
                <a:off x="3733800" y="2895600"/>
                <a:ext cx="5181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=362.78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4" name="Object 37">
                <a:extLst>
                  <a:ext uri="{FF2B5EF4-FFF2-40B4-BE49-F238E27FC236}">
                    <a16:creationId xmlns:a16="http://schemas.microsoft.com/office/drawing/2014/main" id="{1E5DCC31-5285-4ECD-8857-FC026D35C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2895600"/>
                <a:ext cx="518160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5" name="Rectangle 40">
            <a:extLst>
              <a:ext uri="{FF2B5EF4-FFF2-40B4-BE49-F238E27FC236}">
                <a16:creationId xmlns:a16="http://schemas.microsoft.com/office/drawing/2014/main" id="{5C370FC1-350E-4A50-A3CB-39E30D876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06" name="Object 39">
                <a:extLst>
                  <a:ext uri="{FF2B5EF4-FFF2-40B4-BE49-F238E27FC236}">
                    <a16:creationId xmlns:a16="http://schemas.microsoft.com/office/drawing/2014/main" id="{87AEE9C4-F4A6-41F6-A9E9-2679A05EF861}"/>
                  </a:ext>
                </a:extLst>
              </p:cNvPr>
              <p:cNvSpPr txBox="1"/>
              <p:nvPr/>
            </p:nvSpPr>
            <p:spPr bwMode="auto">
              <a:xfrm>
                <a:off x="3733800" y="3505200"/>
                <a:ext cx="50292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=517.35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06" name="Object 39">
                <a:extLst>
                  <a:ext uri="{FF2B5EF4-FFF2-40B4-BE49-F238E27FC236}">
                    <a16:creationId xmlns:a16="http://schemas.microsoft.com/office/drawing/2014/main" id="{87AEE9C4-F4A6-41F6-A9E9-2679A05EF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3505200"/>
                <a:ext cx="5029200" cy="6096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307" name="Rectangle 42">
            <a:extLst>
              <a:ext uri="{FF2B5EF4-FFF2-40B4-BE49-F238E27FC236}">
                <a16:creationId xmlns:a16="http://schemas.microsoft.com/office/drawing/2014/main" id="{25762FA5-4F3D-4FA2-8AA2-29BC3C9E7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08" name="Rectangle 44">
            <a:extLst>
              <a:ext uri="{FF2B5EF4-FFF2-40B4-BE49-F238E27FC236}">
                <a16:creationId xmlns:a16="http://schemas.microsoft.com/office/drawing/2014/main" id="{96C1D3F3-F643-49B8-A44E-AB67CC784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09" name="Rectangle 46">
            <a:extLst>
              <a:ext uri="{FF2B5EF4-FFF2-40B4-BE49-F238E27FC236}">
                <a16:creationId xmlns:a16="http://schemas.microsoft.com/office/drawing/2014/main" id="{CAB9389A-F12C-45EB-94EE-2901392B5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310" name="Rectangle 48">
            <a:extLst>
              <a:ext uri="{FF2B5EF4-FFF2-40B4-BE49-F238E27FC236}">
                <a16:creationId xmlns:a16="http://schemas.microsoft.com/office/drawing/2014/main" id="{D202D6D3-50E9-4E5B-BEA7-EA972456E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311" name="Object 47">
                <a:extLst>
                  <a:ext uri="{FF2B5EF4-FFF2-40B4-BE49-F238E27FC236}">
                    <a16:creationId xmlns:a16="http://schemas.microsoft.com/office/drawing/2014/main" id="{7C8A04E7-0B67-4D7B-8456-0F87C1A6629D}"/>
                  </a:ext>
                </a:extLst>
              </p:cNvPr>
              <p:cNvSpPr txBox="1"/>
              <p:nvPr/>
            </p:nvSpPr>
            <p:spPr bwMode="auto">
              <a:xfrm>
                <a:off x="3733800" y="5751513"/>
                <a:ext cx="51054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(30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(30)+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=901.67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1" name="Object 47">
                <a:extLst>
                  <a:ext uri="{FF2B5EF4-FFF2-40B4-BE49-F238E27FC236}">
                    <a16:creationId xmlns:a16="http://schemas.microsoft.com/office/drawing/2014/main" id="{7C8A04E7-0B67-4D7B-8456-0F87C1A66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5751513"/>
                <a:ext cx="5105400" cy="609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2" name="Object 49">
                <a:extLst>
                  <a:ext uri="{FF2B5EF4-FFF2-40B4-BE49-F238E27FC236}">
                    <a16:creationId xmlns:a16="http://schemas.microsoft.com/office/drawing/2014/main" id="{5175F9FD-84EE-4171-AADD-72F36CB6667D}"/>
                  </a:ext>
                </a:extLst>
              </p:cNvPr>
              <p:cNvSpPr txBox="1"/>
              <p:nvPr/>
            </p:nvSpPr>
            <p:spPr bwMode="auto">
              <a:xfrm>
                <a:off x="3724275" y="4054475"/>
                <a:ext cx="5038725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=517.35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2" name="Object 49">
                <a:extLst>
                  <a:ext uri="{FF2B5EF4-FFF2-40B4-BE49-F238E27FC236}">
                    <a16:creationId xmlns:a16="http://schemas.microsoft.com/office/drawing/2014/main" id="{5175F9FD-84EE-4171-AADD-72F36CB66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4275" y="4054475"/>
                <a:ext cx="5038725" cy="5778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3" name="Object 51">
                <a:extLst>
                  <a:ext uri="{FF2B5EF4-FFF2-40B4-BE49-F238E27FC236}">
                    <a16:creationId xmlns:a16="http://schemas.microsoft.com/office/drawing/2014/main" id="{E453875A-5224-4739-912E-E07370D7537D}"/>
                  </a:ext>
                </a:extLst>
              </p:cNvPr>
              <p:cNvSpPr txBox="1"/>
              <p:nvPr/>
            </p:nvSpPr>
            <p:spPr bwMode="auto">
              <a:xfrm>
                <a:off x="3733800" y="4603750"/>
                <a:ext cx="5033963" cy="577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=602.97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3" name="Object 51">
                <a:extLst>
                  <a:ext uri="{FF2B5EF4-FFF2-40B4-BE49-F238E27FC236}">
                    <a16:creationId xmlns:a16="http://schemas.microsoft.com/office/drawing/2014/main" id="{E453875A-5224-4739-912E-E07370D75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4603750"/>
                <a:ext cx="5033963" cy="5778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314" name="Object 52">
                <a:extLst>
                  <a:ext uri="{FF2B5EF4-FFF2-40B4-BE49-F238E27FC236}">
                    <a16:creationId xmlns:a16="http://schemas.microsoft.com/office/drawing/2014/main" id="{26AD47C9-6046-4734-8CDB-8AD1B291BE31}"/>
                  </a:ext>
                </a:extLst>
              </p:cNvPr>
              <p:cNvSpPr txBox="1"/>
              <p:nvPr/>
            </p:nvSpPr>
            <p:spPr bwMode="auto">
              <a:xfrm>
                <a:off x="3733800" y="5181600"/>
                <a:ext cx="51054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=602.97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314" name="Object 52">
                <a:extLst>
                  <a:ext uri="{FF2B5EF4-FFF2-40B4-BE49-F238E27FC236}">
                    <a16:creationId xmlns:a16="http://schemas.microsoft.com/office/drawing/2014/main" id="{26AD47C9-6046-4734-8CDB-8AD1B291B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5181600"/>
                <a:ext cx="5105400" cy="6096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E1511CBE-C214-46A1-B38F-7DEDDE66E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Derivatives are Continuous at Interior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23" name="Object 2">
                <a:extLst>
                  <a:ext uri="{FF2B5EF4-FFF2-40B4-BE49-F238E27FC236}">
                    <a16:creationId xmlns:a16="http://schemas.microsoft.com/office/drawing/2014/main" id="{10731E5E-4E63-421D-9425-8BA6088DE95B}"/>
                  </a:ext>
                </a:extLst>
              </p:cNvPr>
              <p:cNvSpPr txBox="1"/>
              <p:nvPr/>
            </p:nvSpPr>
            <p:spPr bwMode="auto">
              <a:xfrm>
                <a:off x="1838325" y="1524000"/>
                <a:ext cx="3648075" cy="658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23" name="Object 2">
                <a:extLst>
                  <a:ext uri="{FF2B5EF4-FFF2-40B4-BE49-F238E27FC236}">
                    <a16:creationId xmlns:a16="http://schemas.microsoft.com/office/drawing/2014/main" id="{10731E5E-4E63-421D-9425-8BA6088DE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8325" y="1524000"/>
                <a:ext cx="3648075" cy="6588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4" name="Object 3">
                <a:extLst>
                  <a:ext uri="{FF2B5EF4-FFF2-40B4-BE49-F238E27FC236}">
                    <a16:creationId xmlns:a16="http://schemas.microsoft.com/office/drawing/2014/main" id="{FA39B13D-D356-41D1-87CF-83D5A1AC0BD6}"/>
                  </a:ext>
                </a:extLst>
              </p:cNvPr>
              <p:cNvSpPr txBox="1"/>
              <p:nvPr/>
            </p:nvSpPr>
            <p:spPr bwMode="auto">
              <a:xfrm>
                <a:off x="4210050" y="1524000"/>
                <a:ext cx="1447800" cy="430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4" name="Object 3">
                <a:extLst>
                  <a:ext uri="{FF2B5EF4-FFF2-40B4-BE49-F238E27FC236}">
                    <a16:creationId xmlns:a16="http://schemas.microsoft.com/office/drawing/2014/main" id="{FA39B13D-D356-41D1-87CF-83D5A1AC0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0050" y="1524000"/>
                <a:ext cx="1447800" cy="4302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5" name="Object 4">
                <a:extLst>
                  <a:ext uri="{FF2B5EF4-FFF2-40B4-BE49-F238E27FC236}">
                    <a16:creationId xmlns:a16="http://schemas.microsoft.com/office/drawing/2014/main" id="{9169F694-D37D-4B35-AE0F-AFFFA5555304}"/>
                  </a:ext>
                </a:extLst>
              </p:cNvPr>
              <p:cNvSpPr txBox="1"/>
              <p:nvPr/>
            </p:nvSpPr>
            <p:spPr bwMode="auto">
              <a:xfrm>
                <a:off x="2286000" y="2200275"/>
                <a:ext cx="29718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5" name="Object 4">
                <a:extLst>
                  <a:ext uri="{FF2B5EF4-FFF2-40B4-BE49-F238E27FC236}">
                    <a16:creationId xmlns:a16="http://schemas.microsoft.com/office/drawing/2014/main" id="{9169F694-D37D-4B35-AE0F-AFFFA5555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2200275"/>
                <a:ext cx="297180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6" name="Object 5">
                <a:extLst>
                  <a:ext uri="{FF2B5EF4-FFF2-40B4-BE49-F238E27FC236}">
                    <a16:creationId xmlns:a16="http://schemas.microsoft.com/office/drawing/2014/main" id="{00411D37-9471-4F10-AD54-39DF45AA6707}"/>
                  </a:ext>
                </a:extLst>
              </p:cNvPr>
              <p:cNvSpPr txBox="1"/>
              <p:nvPr/>
            </p:nvSpPr>
            <p:spPr bwMode="auto">
              <a:xfrm>
                <a:off x="4210050" y="2178772"/>
                <a:ext cx="166052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6" name="Object 5">
                <a:extLst>
                  <a:ext uri="{FF2B5EF4-FFF2-40B4-BE49-F238E27FC236}">
                    <a16:creationId xmlns:a16="http://schemas.microsoft.com/office/drawing/2014/main" id="{00411D37-9471-4F10-AD54-39DF45AA6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0050" y="2178772"/>
                <a:ext cx="1660525" cy="4381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C8387BBF-EA27-4149-BA09-C0E74D405773}"/>
                  </a:ext>
                </a:extLst>
              </p:cNvPr>
              <p:cNvSpPr txBox="1"/>
              <p:nvPr/>
            </p:nvSpPr>
            <p:spPr bwMode="auto">
              <a:xfrm>
                <a:off x="1066800" y="2965450"/>
                <a:ext cx="7696200" cy="1281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C8387BBF-EA27-4149-BA09-C0E74D405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2965450"/>
                <a:ext cx="7696200" cy="12811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8" name="Object 7">
                <a:extLst>
                  <a:ext uri="{FF2B5EF4-FFF2-40B4-BE49-F238E27FC236}">
                    <a16:creationId xmlns:a16="http://schemas.microsoft.com/office/drawing/2014/main" id="{5CC3A42D-DACE-4FD9-B024-6C1E1847640B}"/>
                  </a:ext>
                </a:extLst>
              </p:cNvPr>
              <p:cNvSpPr txBox="1"/>
              <p:nvPr/>
            </p:nvSpPr>
            <p:spPr bwMode="auto">
              <a:xfrm>
                <a:off x="1752600" y="4036219"/>
                <a:ext cx="5143500" cy="7318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8" name="Object 7">
                <a:extLst>
                  <a:ext uri="{FF2B5EF4-FFF2-40B4-BE49-F238E27FC236}">
                    <a16:creationId xmlns:a16="http://schemas.microsoft.com/office/drawing/2014/main" id="{5CC3A42D-DACE-4FD9-B024-6C1E18476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036219"/>
                <a:ext cx="5143500" cy="731837"/>
              </a:xfrm>
              <a:prstGeom prst="rect">
                <a:avLst/>
              </a:prstGeom>
              <a:blipFill>
                <a:blip r:embed="rId9"/>
                <a:stretch>
                  <a:fillRect t="-119167" b="-14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9" name="Object 8">
                <a:extLst>
                  <a:ext uri="{FF2B5EF4-FFF2-40B4-BE49-F238E27FC236}">
                    <a16:creationId xmlns:a16="http://schemas.microsoft.com/office/drawing/2014/main" id="{E6A3ACAE-CBA5-4804-9937-446DB666BF2B}"/>
                  </a:ext>
                </a:extLst>
              </p:cNvPr>
              <p:cNvSpPr txBox="1"/>
              <p:nvPr/>
            </p:nvSpPr>
            <p:spPr bwMode="auto">
              <a:xfrm>
                <a:off x="2057400" y="4799156"/>
                <a:ext cx="4524375" cy="62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9" name="Object 8">
                <a:extLst>
                  <a:ext uri="{FF2B5EF4-FFF2-40B4-BE49-F238E27FC236}">
                    <a16:creationId xmlns:a16="http://schemas.microsoft.com/office/drawing/2014/main" id="{E6A3ACAE-CBA5-4804-9937-446DB666B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4799156"/>
                <a:ext cx="4524375" cy="6223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30" name="Object 9">
                <a:extLst>
                  <a:ext uri="{FF2B5EF4-FFF2-40B4-BE49-F238E27FC236}">
                    <a16:creationId xmlns:a16="http://schemas.microsoft.com/office/drawing/2014/main" id="{B408109F-531D-4753-BF84-DE62A86487F6}"/>
                  </a:ext>
                </a:extLst>
              </p:cNvPr>
              <p:cNvSpPr txBox="1"/>
              <p:nvPr/>
            </p:nvSpPr>
            <p:spPr bwMode="auto">
              <a:xfrm>
                <a:off x="1828800" y="5577681"/>
                <a:ext cx="4268788" cy="62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30" name="Object 9">
                <a:extLst>
                  <a:ext uri="{FF2B5EF4-FFF2-40B4-BE49-F238E27FC236}">
                    <a16:creationId xmlns:a16="http://schemas.microsoft.com/office/drawing/2014/main" id="{B408109F-531D-4753-BF84-DE62A8648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5577681"/>
                <a:ext cx="4268788" cy="6223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29F43A-7C16-4300-97EF-C3987A7AB8AA}"/>
              </a:ext>
            </a:extLst>
          </p:cNvPr>
          <p:cNvSpPr txBox="1">
            <a:spLocks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Derivatives are continuous at Interior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1" name="Object 11">
                <a:extLst>
                  <a:ext uri="{FF2B5EF4-FFF2-40B4-BE49-F238E27FC236}">
                    <a16:creationId xmlns:a16="http://schemas.microsoft.com/office/drawing/2014/main" id="{9930DCFF-F617-4368-99DE-FE57486B340B}"/>
                  </a:ext>
                </a:extLst>
              </p:cNvPr>
              <p:cNvSpPr txBox="1"/>
              <p:nvPr/>
            </p:nvSpPr>
            <p:spPr bwMode="auto">
              <a:xfrm>
                <a:off x="2301875" y="2362200"/>
                <a:ext cx="5851525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(10)−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1" name="Object 11">
                <a:extLst>
                  <a:ext uri="{FF2B5EF4-FFF2-40B4-BE49-F238E27FC236}">
                    <a16:creationId xmlns:a16="http://schemas.microsoft.com/office/drawing/2014/main" id="{9930DCFF-F617-4368-99DE-FE57486B3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1875" y="2362200"/>
                <a:ext cx="5851525" cy="676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2" name="Object 9">
                <a:extLst>
                  <a:ext uri="{FF2B5EF4-FFF2-40B4-BE49-F238E27FC236}">
                    <a16:creationId xmlns:a16="http://schemas.microsoft.com/office/drawing/2014/main" id="{F459429B-F26E-4A23-878D-843A60D18A6F}"/>
                  </a:ext>
                </a:extLst>
              </p:cNvPr>
              <p:cNvSpPr txBox="1"/>
              <p:nvPr/>
            </p:nvSpPr>
            <p:spPr bwMode="auto">
              <a:xfrm>
                <a:off x="2319338" y="3408363"/>
                <a:ext cx="5910262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(15)−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2" name="Object 9">
                <a:extLst>
                  <a:ext uri="{FF2B5EF4-FFF2-40B4-BE49-F238E27FC236}">
                    <a16:creationId xmlns:a16="http://schemas.microsoft.com/office/drawing/2014/main" id="{F459429B-F26E-4A23-878D-843A60D18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9338" y="3408363"/>
                <a:ext cx="5910262" cy="7064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7">
                <a:extLst>
                  <a:ext uri="{FF2B5EF4-FFF2-40B4-BE49-F238E27FC236}">
                    <a16:creationId xmlns:a16="http://schemas.microsoft.com/office/drawing/2014/main" id="{E5432D7D-B0EE-465B-B64A-3F09A7D0B182}"/>
                  </a:ext>
                </a:extLst>
              </p:cNvPr>
              <p:cNvSpPr txBox="1"/>
              <p:nvPr/>
            </p:nvSpPr>
            <p:spPr bwMode="auto">
              <a:xfrm>
                <a:off x="2278063" y="4475163"/>
                <a:ext cx="6027737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(20)−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3" name="Object 7">
                <a:extLst>
                  <a:ext uri="{FF2B5EF4-FFF2-40B4-BE49-F238E27FC236}">
                    <a16:creationId xmlns:a16="http://schemas.microsoft.com/office/drawing/2014/main" id="{E5432D7D-B0EE-465B-B64A-3F09A7D0B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8063" y="4475163"/>
                <a:ext cx="6027737" cy="7064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4" name="Object 5">
                <a:extLst>
                  <a:ext uri="{FF2B5EF4-FFF2-40B4-BE49-F238E27FC236}">
                    <a16:creationId xmlns:a16="http://schemas.microsoft.com/office/drawing/2014/main" id="{5D725375-1E4D-4C4A-93C6-82FB96C3F9D0}"/>
                  </a:ext>
                </a:extLst>
              </p:cNvPr>
              <p:cNvSpPr txBox="1"/>
              <p:nvPr/>
            </p:nvSpPr>
            <p:spPr bwMode="auto">
              <a:xfrm>
                <a:off x="2286000" y="5541963"/>
                <a:ext cx="6732588" cy="706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(22.5)−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4" name="Object 5">
                <a:extLst>
                  <a:ext uri="{FF2B5EF4-FFF2-40B4-BE49-F238E27FC236}">
                    <a16:creationId xmlns:a16="http://schemas.microsoft.com/office/drawing/2014/main" id="{5D725375-1E4D-4C4A-93C6-82FB96C3F9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5541963"/>
                <a:ext cx="6732588" cy="7064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5" name="Rectangle 13">
            <a:extLst>
              <a:ext uri="{FF2B5EF4-FFF2-40B4-BE49-F238E27FC236}">
                <a16:creationId xmlns:a16="http://schemas.microsoft.com/office/drawing/2014/main" id="{82427886-21A5-4DF7-9957-05BBA9CC8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57400"/>
            <a:ext cx="1228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t=10</a:t>
            </a:r>
          </a:p>
        </p:txBody>
      </p:sp>
      <p:sp>
        <p:nvSpPr>
          <p:cNvPr id="58376" name="Rectangle 13">
            <a:extLst>
              <a:ext uri="{FF2B5EF4-FFF2-40B4-BE49-F238E27FC236}">
                <a16:creationId xmlns:a16="http://schemas.microsoft.com/office/drawing/2014/main" id="{A4D39BE8-2ADC-4A4F-BA70-BC8B30369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5" y="3043238"/>
            <a:ext cx="122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t=15</a:t>
            </a:r>
          </a:p>
        </p:txBody>
      </p:sp>
      <p:sp>
        <p:nvSpPr>
          <p:cNvPr id="58377" name="Rectangle 13">
            <a:extLst>
              <a:ext uri="{FF2B5EF4-FFF2-40B4-BE49-F238E27FC236}">
                <a16:creationId xmlns:a16="http://schemas.microsoft.com/office/drawing/2014/main" id="{6843ED3A-07CF-4E47-953E-64E3E1996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5" y="4110038"/>
            <a:ext cx="122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t=20</a:t>
            </a:r>
          </a:p>
        </p:txBody>
      </p:sp>
      <p:sp>
        <p:nvSpPr>
          <p:cNvPr id="58378" name="Rectangle 13">
            <a:extLst>
              <a:ext uri="{FF2B5EF4-FFF2-40B4-BE49-F238E27FC236}">
                <a16:creationId xmlns:a16="http://schemas.microsoft.com/office/drawing/2014/main" id="{7B2E21EA-CB82-490E-BD2C-749FDD9BC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176838"/>
            <a:ext cx="1490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ahoma" panose="020B0604030504040204" pitchFamily="34" charset="0"/>
              </a:rPr>
              <a:t>At t=22.5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7A3D969E-1190-4D30-A667-9DE17D3723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Last Equation</a:t>
            </a: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F9E07E46-E5C7-44E8-AE3A-A008F8EEF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0" name="Object 1">
                <a:extLst>
                  <a:ext uri="{FF2B5EF4-FFF2-40B4-BE49-F238E27FC236}">
                    <a16:creationId xmlns:a16="http://schemas.microsoft.com/office/drawing/2014/main" id="{AB6BF729-4FDF-4BE9-B433-34DE5C7781D6}"/>
                  </a:ext>
                </a:extLst>
              </p:cNvPr>
              <p:cNvSpPr txBox="1"/>
              <p:nvPr/>
            </p:nvSpPr>
            <p:spPr bwMode="auto">
              <a:xfrm>
                <a:off x="3810000" y="1371600"/>
                <a:ext cx="137160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20" name="Object 1">
                <a:extLst>
                  <a:ext uri="{FF2B5EF4-FFF2-40B4-BE49-F238E27FC236}">
                    <a16:creationId xmlns:a16="http://schemas.microsoft.com/office/drawing/2014/main" id="{AB6BF729-4FDF-4BE9-B433-34DE5C778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1371600"/>
                <a:ext cx="1371600" cy="7334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E738F73D-7835-43DF-9F3F-E3A45983D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Final Set of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67" name="Object 3">
                <a:extLst>
                  <a:ext uri="{FF2B5EF4-FFF2-40B4-BE49-F238E27FC236}">
                    <a16:creationId xmlns:a16="http://schemas.microsoft.com/office/drawing/2014/main" id="{E7336EFD-17A2-42C4-A58B-0D2F9D31957F}"/>
                  </a:ext>
                </a:extLst>
              </p:cNvPr>
              <p:cNvSpPr txBox="1"/>
              <p:nvPr/>
            </p:nvSpPr>
            <p:spPr bwMode="auto">
              <a:xfrm>
                <a:off x="533400" y="1447800"/>
                <a:ext cx="7924800" cy="4449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506.25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506.25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227.04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227.04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362.78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362.78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517.35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517.35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602.97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602.97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901.67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2467" name="Object 3">
                <a:extLst>
                  <a:ext uri="{FF2B5EF4-FFF2-40B4-BE49-F238E27FC236}">
                    <a16:creationId xmlns:a16="http://schemas.microsoft.com/office/drawing/2014/main" id="{E7336EFD-17A2-42C4-A58B-0D2F9D319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447800"/>
                <a:ext cx="7924800" cy="44497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FA77E1B-62D4-4163-86EF-CBFBFEB87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Coefficients of Spline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15" name="Object 6">
                <a:extLst>
                  <a:ext uri="{FF2B5EF4-FFF2-40B4-BE49-F238E27FC236}">
                    <a16:creationId xmlns:a16="http://schemas.microsoft.com/office/drawing/2014/main" id="{EA9A694D-4EE6-45F5-8C76-24D5C3436EC2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52400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5" name="Object 6">
                <a:extLst>
                  <a:ext uri="{FF2B5EF4-FFF2-40B4-BE49-F238E27FC236}">
                    <a16:creationId xmlns:a16="http://schemas.microsoft.com/office/drawing/2014/main" id="{EA9A694D-4EE6-45F5-8C76-24D5C3436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52400" cy="228600"/>
              </a:xfrm>
              <a:prstGeom prst="rect">
                <a:avLst/>
              </a:prstGeom>
              <a:blipFill>
                <a:blip r:embed="rId4"/>
                <a:stretch>
                  <a:fillRect r="-3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6" name="Object 5">
                <a:extLst>
                  <a:ext uri="{FF2B5EF4-FFF2-40B4-BE49-F238E27FC236}">
                    <a16:creationId xmlns:a16="http://schemas.microsoft.com/office/drawing/2014/main" id="{4AF509E0-B296-4BCE-9800-39382B753102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6" name="Object 5">
                <a:extLst>
                  <a:ext uri="{FF2B5EF4-FFF2-40B4-BE49-F238E27FC236}">
                    <a16:creationId xmlns:a16="http://schemas.microsoft.com/office/drawing/2014/main" id="{4AF509E0-B296-4BCE-9800-39382B753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blipFill>
                <a:blip r:embed="rId5"/>
                <a:stretch>
                  <a:fillRect r="-34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7" name="Object 4">
                <a:extLst>
                  <a:ext uri="{FF2B5EF4-FFF2-40B4-BE49-F238E27FC236}">
                    <a16:creationId xmlns:a16="http://schemas.microsoft.com/office/drawing/2014/main" id="{AF6E7D29-7329-4C0C-97A3-2C432771E1F3}"/>
                  </a:ext>
                </a:extLst>
              </p:cNvPr>
              <p:cNvSpPr txBox="1"/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7" name="Object 4">
                <a:extLst>
                  <a:ext uri="{FF2B5EF4-FFF2-40B4-BE49-F238E27FC236}">
                    <a16:creationId xmlns:a16="http://schemas.microsoft.com/office/drawing/2014/main" id="{AF6E7D29-7329-4C0C-97A3-2C432771E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42875" cy="228600"/>
              </a:xfrm>
              <a:prstGeom prst="rect">
                <a:avLst/>
              </a:prstGeom>
              <a:blipFill>
                <a:blip r:embed="rId6"/>
                <a:stretch>
                  <a:fillRect r="-34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23181BB-EF9E-447B-9DC6-F276827B842E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600200"/>
          <a:ext cx="6172200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3200" i="1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3200" i="1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err="1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3200" i="1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3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22.704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4.928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88.88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-0.1356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35.66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-141.61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1.6048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-33.956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554.55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0.20889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28.86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-152.13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4EE6FB5-DEDC-45FC-9715-D777EF720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Final Solution</a:t>
            </a:r>
          </a:p>
        </p:txBody>
      </p:sp>
      <p:sp>
        <p:nvSpPr>
          <p:cNvPr id="66563" name="Rectangle 6">
            <a:extLst>
              <a:ext uri="{FF2B5EF4-FFF2-40B4-BE49-F238E27FC236}">
                <a16:creationId xmlns:a16="http://schemas.microsoft.com/office/drawing/2014/main" id="{0D66CFDB-DD48-4F2A-A458-EEC00B1FB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4" name="Object 5">
                <a:extLst>
                  <a:ext uri="{FF2B5EF4-FFF2-40B4-BE49-F238E27FC236}">
                    <a16:creationId xmlns:a16="http://schemas.microsoft.com/office/drawing/2014/main" id="{317B0E94-83B8-4849-A93A-211B0DBD99D6}"/>
                  </a:ext>
                </a:extLst>
              </p:cNvPr>
              <p:cNvSpPr txBox="1"/>
              <p:nvPr/>
            </p:nvSpPr>
            <p:spPr bwMode="auto">
              <a:xfrm>
                <a:off x="1190625" y="1297204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4" name="Object 5">
                <a:extLst>
                  <a:ext uri="{FF2B5EF4-FFF2-40B4-BE49-F238E27FC236}">
                    <a16:creationId xmlns:a16="http://schemas.microsoft.com/office/drawing/2014/main" id="{317B0E94-83B8-4849-A93A-211B0DBD9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0625" y="1297204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5" name="Rectangle 8">
            <a:extLst>
              <a:ext uri="{FF2B5EF4-FFF2-40B4-BE49-F238E27FC236}">
                <a16:creationId xmlns:a16="http://schemas.microsoft.com/office/drawing/2014/main" id="{0DFECEDD-5E60-4BED-BD88-5C3959B87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6" name="Object 7">
                <a:extLst>
                  <a:ext uri="{FF2B5EF4-FFF2-40B4-BE49-F238E27FC236}">
                    <a16:creationId xmlns:a16="http://schemas.microsoft.com/office/drawing/2014/main" id="{CEF26FE9-8063-41DB-ABA2-F0B2FB8E010D}"/>
                  </a:ext>
                </a:extLst>
              </p:cNvPr>
              <p:cNvSpPr txBox="1"/>
              <p:nvPr/>
            </p:nvSpPr>
            <p:spPr bwMode="auto">
              <a:xfrm>
                <a:off x="2819400" y="1306152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6" name="Object 7">
                <a:extLst>
                  <a:ext uri="{FF2B5EF4-FFF2-40B4-BE49-F238E27FC236}">
                    <a16:creationId xmlns:a16="http://schemas.microsoft.com/office/drawing/2014/main" id="{CEF26FE9-8063-41DB-ABA2-F0B2FB8E0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306152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7" name="Rectangle 10">
            <a:extLst>
              <a:ext uri="{FF2B5EF4-FFF2-40B4-BE49-F238E27FC236}">
                <a16:creationId xmlns:a16="http://schemas.microsoft.com/office/drawing/2014/main" id="{4F610B1C-E305-4E07-B424-6D6ED3481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8" name="Object 9">
                <a:extLst>
                  <a:ext uri="{FF2B5EF4-FFF2-40B4-BE49-F238E27FC236}">
                    <a16:creationId xmlns:a16="http://schemas.microsoft.com/office/drawing/2014/main" id="{3B71E339-E211-4428-BD8B-B45A5143F8AC}"/>
                  </a:ext>
                </a:extLst>
              </p:cNvPr>
              <p:cNvSpPr txBox="1"/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8" name="Object 9">
                <a:extLst>
                  <a:ext uri="{FF2B5EF4-FFF2-40B4-BE49-F238E27FC236}">
                    <a16:creationId xmlns:a16="http://schemas.microsoft.com/office/drawing/2014/main" id="{3B71E339-E211-4428-BD8B-B45A5143F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17526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9" name="Rectangle 12">
            <a:extLst>
              <a:ext uri="{FF2B5EF4-FFF2-40B4-BE49-F238E27FC236}">
                <a16:creationId xmlns:a16="http://schemas.microsoft.com/office/drawing/2014/main" id="{2E7E8DF2-4FEF-410D-B75F-92D9DD2A8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0" name="Object 11">
                <a:extLst>
                  <a:ext uri="{FF2B5EF4-FFF2-40B4-BE49-F238E27FC236}">
                    <a16:creationId xmlns:a16="http://schemas.microsoft.com/office/drawing/2014/main" id="{1F50D985-AACA-47E2-AAFE-D8576F43BB6A}"/>
                  </a:ext>
                </a:extLst>
              </p:cNvPr>
              <p:cNvSpPr txBox="1"/>
              <p:nvPr/>
            </p:nvSpPr>
            <p:spPr bwMode="auto">
              <a:xfrm>
                <a:off x="4648200" y="1752528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0" name="Object 11">
                <a:extLst>
                  <a:ext uri="{FF2B5EF4-FFF2-40B4-BE49-F238E27FC236}">
                    <a16:creationId xmlns:a16="http://schemas.microsoft.com/office/drawing/2014/main" id="{1F50D985-AACA-47E2-AAFE-D8576F43B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1752528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1" name="Rectangle 14">
            <a:extLst>
              <a:ext uri="{FF2B5EF4-FFF2-40B4-BE49-F238E27FC236}">
                <a16:creationId xmlns:a16="http://schemas.microsoft.com/office/drawing/2014/main" id="{5913CE67-0A85-4181-90FC-B6BAF30E8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2" name="Object 13">
                <a:extLst>
                  <a:ext uri="{FF2B5EF4-FFF2-40B4-BE49-F238E27FC236}">
                    <a16:creationId xmlns:a16="http://schemas.microsoft.com/office/drawing/2014/main" id="{4230862E-0AC6-46AC-B94E-B67D5D223927}"/>
                  </a:ext>
                </a:extLst>
              </p:cNvPr>
              <p:cNvSpPr txBox="1"/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72" name="Object 13">
                <a:extLst>
                  <a:ext uri="{FF2B5EF4-FFF2-40B4-BE49-F238E27FC236}">
                    <a16:creationId xmlns:a16="http://schemas.microsoft.com/office/drawing/2014/main" id="{4230862E-0AC6-46AC-B94E-B67D5D223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2860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3" name="Rectangle 16">
            <a:extLst>
              <a:ext uri="{FF2B5EF4-FFF2-40B4-BE49-F238E27FC236}">
                <a16:creationId xmlns:a16="http://schemas.microsoft.com/office/drawing/2014/main" id="{125B12F1-E67A-4B3E-8A1C-28C75E7B4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4" name="Object 15">
                <a:extLst>
                  <a:ext uri="{FF2B5EF4-FFF2-40B4-BE49-F238E27FC236}">
                    <a16:creationId xmlns:a16="http://schemas.microsoft.com/office/drawing/2014/main" id="{DCDD31CC-F810-4BA9-B4B2-9A61DE6CFD37}"/>
                  </a:ext>
                </a:extLst>
              </p:cNvPr>
              <p:cNvSpPr txBox="1"/>
              <p:nvPr/>
            </p:nvSpPr>
            <p:spPr bwMode="auto">
              <a:xfrm>
                <a:off x="5012314" y="2270125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4" name="Object 15">
                <a:extLst>
                  <a:ext uri="{FF2B5EF4-FFF2-40B4-BE49-F238E27FC236}">
                    <a16:creationId xmlns:a16="http://schemas.microsoft.com/office/drawing/2014/main" id="{DCDD31CC-F810-4BA9-B4B2-9A61DE6CF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2314" y="2270125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5" name="Rectangle 18">
            <a:extLst>
              <a:ext uri="{FF2B5EF4-FFF2-40B4-BE49-F238E27FC236}">
                <a16:creationId xmlns:a16="http://schemas.microsoft.com/office/drawing/2014/main" id="{21394247-D5C8-4EDF-8E14-A01BBC48E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6" name="Object 17">
                <a:extLst>
                  <a:ext uri="{FF2B5EF4-FFF2-40B4-BE49-F238E27FC236}">
                    <a16:creationId xmlns:a16="http://schemas.microsoft.com/office/drawing/2014/main" id="{37ED41F4-45B0-4C5D-88E9-FB92BE829A3E}"/>
                  </a:ext>
                </a:extLst>
              </p:cNvPr>
              <p:cNvSpPr txBox="1"/>
              <p:nvPr/>
            </p:nvSpPr>
            <p:spPr bwMode="auto">
              <a:xfrm>
                <a:off x="1577975" y="27590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76" name="Object 17">
                <a:extLst>
                  <a:ext uri="{FF2B5EF4-FFF2-40B4-BE49-F238E27FC236}">
                    <a16:creationId xmlns:a16="http://schemas.microsoft.com/office/drawing/2014/main" id="{37ED41F4-45B0-4C5D-88E9-FB92BE829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27590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7" name="Rectangle 20">
            <a:extLst>
              <a:ext uri="{FF2B5EF4-FFF2-40B4-BE49-F238E27FC236}">
                <a16:creationId xmlns:a16="http://schemas.microsoft.com/office/drawing/2014/main" id="{227ADE1C-64E9-4EDA-AA03-D4D8B3F6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78" name="Object 19">
                <a:extLst>
                  <a:ext uri="{FF2B5EF4-FFF2-40B4-BE49-F238E27FC236}">
                    <a16:creationId xmlns:a16="http://schemas.microsoft.com/office/drawing/2014/main" id="{3C831817-1E3C-40D4-A63D-40A9EACFC647}"/>
                  </a:ext>
                </a:extLst>
              </p:cNvPr>
              <p:cNvSpPr txBox="1"/>
              <p:nvPr/>
            </p:nvSpPr>
            <p:spPr bwMode="auto">
              <a:xfrm>
                <a:off x="4995069" y="273569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78" name="Object 19">
                <a:extLst>
                  <a:ext uri="{FF2B5EF4-FFF2-40B4-BE49-F238E27FC236}">
                    <a16:creationId xmlns:a16="http://schemas.microsoft.com/office/drawing/2014/main" id="{3C831817-1E3C-40D4-A63D-40A9EACFC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273569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79" name="Rectangle 22">
            <a:extLst>
              <a:ext uri="{FF2B5EF4-FFF2-40B4-BE49-F238E27FC236}">
                <a16:creationId xmlns:a16="http://schemas.microsoft.com/office/drawing/2014/main" id="{63228526-A3AA-4898-B85D-7496EC32F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80" name="Object 21">
                <a:extLst>
                  <a:ext uri="{FF2B5EF4-FFF2-40B4-BE49-F238E27FC236}">
                    <a16:creationId xmlns:a16="http://schemas.microsoft.com/office/drawing/2014/main" id="{58B4C60A-6E49-48ED-B8C5-394A547ECFFE}"/>
                  </a:ext>
                </a:extLst>
              </p:cNvPr>
              <p:cNvSpPr txBox="1"/>
              <p:nvPr/>
            </p:nvSpPr>
            <p:spPr bwMode="auto">
              <a:xfrm>
                <a:off x="1600200" y="32924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80" name="Object 21">
                <a:extLst>
                  <a:ext uri="{FF2B5EF4-FFF2-40B4-BE49-F238E27FC236}">
                    <a16:creationId xmlns:a16="http://schemas.microsoft.com/office/drawing/2014/main" id="{58B4C60A-6E49-48ED-B8C5-394A547EC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2924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81" name="Rectangle 24">
            <a:extLst>
              <a:ext uri="{FF2B5EF4-FFF2-40B4-BE49-F238E27FC236}">
                <a16:creationId xmlns:a16="http://schemas.microsoft.com/office/drawing/2014/main" id="{BD116F5B-2FF2-4DAE-BEDE-DC636F38F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82" name="Object 23">
                <a:extLst>
                  <a:ext uri="{FF2B5EF4-FFF2-40B4-BE49-F238E27FC236}">
                    <a16:creationId xmlns:a16="http://schemas.microsoft.com/office/drawing/2014/main" id="{8AE691A4-8FD8-42D1-A263-6B7855031B40}"/>
                  </a:ext>
                </a:extLst>
              </p:cNvPr>
              <p:cNvSpPr txBox="1"/>
              <p:nvPr/>
            </p:nvSpPr>
            <p:spPr bwMode="auto">
              <a:xfrm>
                <a:off x="4972844" y="327342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82" name="Object 23">
                <a:extLst>
                  <a:ext uri="{FF2B5EF4-FFF2-40B4-BE49-F238E27FC236}">
                    <a16:creationId xmlns:a16="http://schemas.microsoft.com/office/drawing/2014/main" id="{8AE691A4-8FD8-42D1-A263-6B7855031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72844" y="3273425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583" name="Picture 24">
            <a:extLst>
              <a:ext uri="{FF2B5EF4-FFF2-40B4-BE49-F238E27FC236}">
                <a16:creationId xmlns:a16="http://schemas.microsoft.com/office/drawing/2014/main" id="{E371C20D-58A6-482D-817F-4E2AD88AAB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29050"/>
            <a:ext cx="44958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18A2427A-73C0-451E-9E5A-FDBDDB73D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Velocity at a Particular Point</a:t>
            </a:r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5E01BB30-AFEC-4A89-B248-1974A9219A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609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a) Velocity at t=16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612" name="Object 2">
                <a:extLst>
                  <a:ext uri="{FF2B5EF4-FFF2-40B4-BE49-F238E27FC236}">
                    <a16:creationId xmlns:a16="http://schemas.microsoft.com/office/drawing/2014/main" id="{BF4A1EBB-C2B6-4E95-AEC8-91DE19C89D9C}"/>
                  </a:ext>
                </a:extLst>
              </p:cNvPr>
              <p:cNvSpPr txBox="1"/>
              <p:nvPr/>
            </p:nvSpPr>
            <p:spPr bwMode="auto">
              <a:xfrm>
                <a:off x="1190625" y="2050256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2" name="Object 2">
                <a:extLst>
                  <a:ext uri="{FF2B5EF4-FFF2-40B4-BE49-F238E27FC236}">
                    <a16:creationId xmlns:a16="http://schemas.microsoft.com/office/drawing/2014/main" id="{BF4A1EBB-C2B6-4E95-AEC8-91DE19C89D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0625" y="2050256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3" name="Object 3">
                <a:extLst>
                  <a:ext uri="{FF2B5EF4-FFF2-40B4-BE49-F238E27FC236}">
                    <a16:creationId xmlns:a16="http://schemas.microsoft.com/office/drawing/2014/main" id="{247B7BFF-2E9B-44AA-8A0C-73AE800152B1}"/>
                  </a:ext>
                </a:extLst>
              </p:cNvPr>
              <p:cNvSpPr txBox="1"/>
              <p:nvPr/>
            </p:nvSpPr>
            <p:spPr bwMode="auto">
              <a:xfrm>
                <a:off x="2867818" y="2056534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3" name="Object 3">
                <a:extLst>
                  <a:ext uri="{FF2B5EF4-FFF2-40B4-BE49-F238E27FC236}">
                    <a16:creationId xmlns:a16="http://schemas.microsoft.com/office/drawing/2014/main" id="{247B7BFF-2E9B-44AA-8A0C-73AE80015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7818" y="2056534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4" name="Object 4">
                <a:extLst>
                  <a:ext uri="{FF2B5EF4-FFF2-40B4-BE49-F238E27FC236}">
                    <a16:creationId xmlns:a16="http://schemas.microsoft.com/office/drawing/2014/main" id="{3B4FB089-B7F1-498B-A19D-454C4252D50E}"/>
                  </a:ext>
                </a:extLst>
              </p:cNvPr>
              <p:cNvSpPr txBox="1"/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4" name="Object 4">
                <a:extLst>
                  <a:ext uri="{FF2B5EF4-FFF2-40B4-BE49-F238E27FC236}">
                    <a16:creationId xmlns:a16="http://schemas.microsoft.com/office/drawing/2014/main" id="{3B4FB089-B7F1-498B-A19D-454C4252D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5" name="Object 5">
                <a:extLst>
                  <a:ext uri="{FF2B5EF4-FFF2-40B4-BE49-F238E27FC236}">
                    <a16:creationId xmlns:a16="http://schemas.microsoft.com/office/drawing/2014/main" id="{BCECDEBA-7457-4200-8BFC-A96A167E8B9D}"/>
                  </a:ext>
                </a:extLst>
              </p:cNvPr>
              <p:cNvSpPr txBox="1"/>
              <p:nvPr/>
            </p:nvSpPr>
            <p:spPr bwMode="auto">
              <a:xfrm>
                <a:off x="4648200" y="2565400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5" name="Object 5">
                <a:extLst>
                  <a:ext uri="{FF2B5EF4-FFF2-40B4-BE49-F238E27FC236}">
                    <a16:creationId xmlns:a16="http://schemas.microsoft.com/office/drawing/2014/main" id="{BCECDEBA-7457-4200-8BFC-A96A167E8B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2565400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6" name="Object 6">
                <a:extLst>
                  <a:ext uri="{FF2B5EF4-FFF2-40B4-BE49-F238E27FC236}">
                    <a16:creationId xmlns:a16="http://schemas.microsoft.com/office/drawing/2014/main" id="{FB54796B-F21A-4335-9CF9-8DDE295F2408}"/>
                  </a:ext>
                </a:extLst>
              </p:cNvPr>
              <p:cNvSpPr txBox="1"/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6" name="Object 6">
                <a:extLst>
                  <a:ext uri="{FF2B5EF4-FFF2-40B4-BE49-F238E27FC236}">
                    <a16:creationId xmlns:a16="http://schemas.microsoft.com/office/drawing/2014/main" id="{FB54796B-F21A-4335-9CF9-8DDE295F2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7" name="Object 7">
                <a:extLst>
                  <a:ext uri="{FF2B5EF4-FFF2-40B4-BE49-F238E27FC236}">
                    <a16:creationId xmlns:a16="http://schemas.microsoft.com/office/drawing/2014/main" id="{CC47A4A5-3EC7-41EA-A102-3A69BA521E9B}"/>
                  </a:ext>
                </a:extLst>
              </p:cNvPr>
              <p:cNvSpPr txBox="1"/>
              <p:nvPr/>
            </p:nvSpPr>
            <p:spPr bwMode="auto">
              <a:xfrm>
                <a:off x="4988935" y="3097213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7" name="Object 7">
                <a:extLst>
                  <a:ext uri="{FF2B5EF4-FFF2-40B4-BE49-F238E27FC236}">
                    <a16:creationId xmlns:a16="http://schemas.microsoft.com/office/drawing/2014/main" id="{CC47A4A5-3EC7-41EA-A102-3A69BA521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8935" y="3097213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8" name="Object 8">
                <a:extLst>
                  <a:ext uri="{FF2B5EF4-FFF2-40B4-BE49-F238E27FC236}">
                    <a16:creationId xmlns:a16="http://schemas.microsoft.com/office/drawing/2014/main" id="{AD3EB3D2-A359-47F9-8FEA-610D12371D4B}"/>
                  </a:ext>
                </a:extLst>
              </p:cNvPr>
              <p:cNvSpPr txBox="1"/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18" name="Object 8">
                <a:extLst>
                  <a:ext uri="{FF2B5EF4-FFF2-40B4-BE49-F238E27FC236}">
                    <a16:creationId xmlns:a16="http://schemas.microsoft.com/office/drawing/2014/main" id="{AD3EB3D2-A359-47F9-8FEA-610D12371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19" name="Object 9">
                <a:extLst>
                  <a:ext uri="{FF2B5EF4-FFF2-40B4-BE49-F238E27FC236}">
                    <a16:creationId xmlns:a16="http://schemas.microsoft.com/office/drawing/2014/main" id="{EC1519AB-5D42-42C1-83D8-ADB7F732292D}"/>
                  </a:ext>
                </a:extLst>
              </p:cNvPr>
              <p:cNvSpPr txBox="1"/>
              <p:nvPr/>
            </p:nvSpPr>
            <p:spPr bwMode="auto">
              <a:xfrm>
                <a:off x="4995069" y="355917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19" name="Object 9">
                <a:extLst>
                  <a:ext uri="{FF2B5EF4-FFF2-40B4-BE49-F238E27FC236}">
                    <a16:creationId xmlns:a16="http://schemas.microsoft.com/office/drawing/2014/main" id="{EC1519AB-5D42-42C1-83D8-ADB7F7322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355917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0" name="Object 10">
                <a:extLst>
                  <a:ext uri="{FF2B5EF4-FFF2-40B4-BE49-F238E27FC236}">
                    <a16:creationId xmlns:a16="http://schemas.microsoft.com/office/drawing/2014/main" id="{019CE979-E6FA-46BB-8E71-F4525B75893A}"/>
                  </a:ext>
                </a:extLst>
              </p:cNvPr>
              <p:cNvSpPr txBox="1"/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8620" name="Object 10">
                <a:extLst>
                  <a:ext uri="{FF2B5EF4-FFF2-40B4-BE49-F238E27FC236}">
                    <a16:creationId xmlns:a16="http://schemas.microsoft.com/office/drawing/2014/main" id="{019CE979-E6FA-46BB-8E71-F4525B758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1" name="Object 11">
                <a:extLst>
                  <a:ext uri="{FF2B5EF4-FFF2-40B4-BE49-F238E27FC236}">
                    <a16:creationId xmlns:a16="http://schemas.microsoft.com/office/drawing/2014/main" id="{D1140DDE-DEB6-4293-A340-3FE37FDA2699}"/>
                  </a:ext>
                </a:extLst>
              </p:cNvPr>
              <p:cNvSpPr txBox="1"/>
              <p:nvPr/>
            </p:nvSpPr>
            <p:spPr bwMode="auto">
              <a:xfrm>
                <a:off x="4995069" y="4090987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21" name="Object 11">
                <a:extLst>
                  <a:ext uri="{FF2B5EF4-FFF2-40B4-BE49-F238E27FC236}">
                    <a16:creationId xmlns:a16="http://schemas.microsoft.com/office/drawing/2014/main" id="{D1140DDE-DEB6-4293-A340-3FE37FDA2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5069" y="4090987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622" name="Object 12">
                <a:extLst>
                  <a:ext uri="{FF2B5EF4-FFF2-40B4-BE49-F238E27FC236}">
                    <a16:creationId xmlns:a16="http://schemas.microsoft.com/office/drawing/2014/main" id="{63EC694F-A197-459A-8669-7A4895ECB3BA}"/>
                  </a:ext>
                </a:extLst>
              </p:cNvPr>
              <p:cNvSpPr txBox="1"/>
              <p:nvPr/>
            </p:nvSpPr>
            <p:spPr bwMode="auto">
              <a:xfrm>
                <a:off x="915987" y="4706361"/>
                <a:ext cx="5678488" cy="109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=394.24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622" name="Object 12">
                <a:extLst>
                  <a:ext uri="{FF2B5EF4-FFF2-40B4-BE49-F238E27FC236}">
                    <a16:creationId xmlns:a16="http://schemas.microsoft.com/office/drawing/2014/main" id="{63EC694F-A197-459A-8669-7A4895ECB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5987" y="4706361"/>
                <a:ext cx="5678488" cy="10922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0658" name="Object 2">
                <a:extLst>
                  <a:ext uri="{FF2B5EF4-FFF2-40B4-BE49-F238E27FC236}">
                    <a16:creationId xmlns:a16="http://schemas.microsoft.com/office/drawing/2014/main" id="{5EB5995B-CFE2-46F0-9577-A34878F2C40C}"/>
                  </a:ext>
                </a:extLst>
              </p:cNvPr>
              <p:cNvSpPr txBox="1"/>
              <p:nvPr/>
            </p:nvSpPr>
            <p:spPr bwMode="auto">
              <a:xfrm>
                <a:off x="990600" y="2133600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58" name="Object 2">
                <a:extLst>
                  <a:ext uri="{FF2B5EF4-FFF2-40B4-BE49-F238E27FC236}">
                    <a16:creationId xmlns:a16="http://schemas.microsoft.com/office/drawing/2014/main" id="{5EB5995B-CFE2-46F0-9577-A34878F2C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133600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59" name="Object 3">
                <a:extLst>
                  <a:ext uri="{FF2B5EF4-FFF2-40B4-BE49-F238E27FC236}">
                    <a16:creationId xmlns:a16="http://schemas.microsoft.com/office/drawing/2014/main" id="{95785772-B8D6-43E6-9723-576560541A63}"/>
                  </a:ext>
                </a:extLst>
              </p:cNvPr>
              <p:cNvSpPr txBox="1"/>
              <p:nvPr/>
            </p:nvSpPr>
            <p:spPr bwMode="auto">
              <a:xfrm>
                <a:off x="6553200" y="2105025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59" name="Object 3">
                <a:extLst>
                  <a:ext uri="{FF2B5EF4-FFF2-40B4-BE49-F238E27FC236}">
                    <a16:creationId xmlns:a16="http://schemas.microsoft.com/office/drawing/2014/main" id="{95785772-B8D6-43E6-9723-576560541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2105025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E115B68F-CC2B-45AC-B7E8-6E2805AD9F7C}"/>
                  </a:ext>
                </a:extLst>
              </p:cNvPr>
              <p:cNvSpPr txBox="1"/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E115B68F-CC2B-45AC-B7E8-6E2805AD9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5908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1" name="Object 5">
                <a:extLst>
                  <a:ext uri="{FF2B5EF4-FFF2-40B4-BE49-F238E27FC236}">
                    <a16:creationId xmlns:a16="http://schemas.microsoft.com/office/drawing/2014/main" id="{4311859E-B8B5-49D4-A715-9D10EC4AD467}"/>
                  </a:ext>
                </a:extLst>
              </p:cNvPr>
              <p:cNvSpPr txBox="1"/>
              <p:nvPr/>
            </p:nvSpPr>
            <p:spPr bwMode="auto">
              <a:xfrm>
                <a:off x="6553200" y="2638425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1" name="Object 5">
                <a:extLst>
                  <a:ext uri="{FF2B5EF4-FFF2-40B4-BE49-F238E27FC236}">
                    <a16:creationId xmlns:a16="http://schemas.microsoft.com/office/drawing/2014/main" id="{4311859E-B8B5-49D4-A715-9D10EC4AD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2638425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2" name="Object 6">
                <a:extLst>
                  <a:ext uri="{FF2B5EF4-FFF2-40B4-BE49-F238E27FC236}">
                    <a16:creationId xmlns:a16="http://schemas.microsoft.com/office/drawing/2014/main" id="{4BE33EBC-2F2B-4485-A162-F314656651EB}"/>
                  </a:ext>
                </a:extLst>
              </p:cNvPr>
              <p:cNvSpPr txBox="1"/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2" name="Object 6">
                <a:extLst>
                  <a:ext uri="{FF2B5EF4-FFF2-40B4-BE49-F238E27FC236}">
                    <a16:creationId xmlns:a16="http://schemas.microsoft.com/office/drawing/2014/main" id="{4BE33EBC-2F2B-4485-A162-F31465665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1242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3" name="Object 7">
                <a:extLst>
                  <a:ext uri="{FF2B5EF4-FFF2-40B4-BE49-F238E27FC236}">
                    <a16:creationId xmlns:a16="http://schemas.microsoft.com/office/drawing/2014/main" id="{537D75BC-3DA0-44A3-BB21-93C157396C84}"/>
                  </a:ext>
                </a:extLst>
              </p:cNvPr>
              <p:cNvSpPr txBox="1"/>
              <p:nvPr/>
            </p:nvSpPr>
            <p:spPr bwMode="auto">
              <a:xfrm>
                <a:off x="6553200" y="32004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3" name="Object 7">
                <a:extLst>
                  <a:ext uri="{FF2B5EF4-FFF2-40B4-BE49-F238E27FC236}">
                    <a16:creationId xmlns:a16="http://schemas.microsoft.com/office/drawing/2014/main" id="{537D75BC-3DA0-44A3-BB21-93C157396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3200400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4" name="Object 8">
                <a:extLst>
                  <a:ext uri="{FF2B5EF4-FFF2-40B4-BE49-F238E27FC236}">
                    <a16:creationId xmlns:a16="http://schemas.microsoft.com/office/drawing/2014/main" id="{6D726A7D-723E-4275-805F-74A7FBCF75C3}"/>
                  </a:ext>
                </a:extLst>
              </p:cNvPr>
              <p:cNvSpPr txBox="1"/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4" name="Object 8">
                <a:extLst>
                  <a:ext uri="{FF2B5EF4-FFF2-40B4-BE49-F238E27FC236}">
                    <a16:creationId xmlns:a16="http://schemas.microsoft.com/office/drawing/2014/main" id="{6D726A7D-723E-4275-805F-74A7FBCF7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5972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5" name="Object 9">
                <a:extLst>
                  <a:ext uri="{FF2B5EF4-FFF2-40B4-BE49-F238E27FC236}">
                    <a16:creationId xmlns:a16="http://schemas.microsoft.com/office/drawing/2014/main" id="{C5DF34B7-DC86-4C5F-A2A0-850CF42DC8DF}"/>
                  </a:ext>
                </a:extLst>
              </p:cNvPr>
              <p:cNvSpPr txBox="1"/>
              <p:nvPr/>
            </p:nvSpPr>
            <p:spPr bwMode="auto">
              <a:xfrm>
                <a:off x="6553200" y="3657600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5" name="Object 9">
                <a:extLst>
                  <a:ext uri="{FF2B5EF4-FFF2-40B4-BE49-F238E27FC236}">
                    <a16:creationId xmlns:a16="http://schemas.microsoft.com/office/drawing/2014/main" id="{C5DF34B7-DC86-4C5F-A2A0-850CF42DC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3657600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6" name="Object 10">
                <a:extLst>
                  <a:ext uri="{FF2B5EF4-FFF2-40B4-BE49-F238E27FC236}">
                    <a16:creationId xmlns:a16="http://schemas.microsoft.com/office/drawing/2014/main" id="{30AA6DF0-F1C7-4C48-BA34-B6714E0034FB}"/>
                  </a:ext>
                </a:extLst>
              </p:cNvPr>
              <p:cNvSpPr txBox="1"/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6" name="Object 10">
                <a:extLst>
                  <a:ext uri="{FF2B5EF4-FFF2-40B4-BE49-F238E27FC236}">
                    <a16:creationId xmlns:a16="http://schemas.microsoft.com/office/drawing/2014/main" id="{30AA6DF0-F1C7-4C48-BA34-B6714E003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1306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7" name="Object 11">
                <a:extLst>
                  <a:ext uri="{FF2B5EF4-FFF2-40B4-BE49-F238E27FC236}">
                    <a16:creationId xmlns:a16="http://schemas.microsoft.com/office/drawing/2014/main" id="{AF89E88D-4AF3-45FC-85B3-9F502F961CBE}"/>
                  </a:ext>
                </a:extLst>
              </p:cNvPr>
              <p:cNvSpPr txBox="1"/>
              <p:nvPr/>
            </p:nvSpPr>
            <p:spPr bwMode="auto">
              <a:xfrm>
                <a:off x="6553200" y="4191000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7" name="Object 11">
                <a:extLst>
                  <a:ext uri="{FF2B5EF4-FFF2-40B4-BE49-F238E27FC236}">
                    <a16:creationId xmlns:a16="http://schemas.microsoft.com/office/drawing/2014/main" id="{AF89E88D-4AF3-45FC-85B3-9F502F961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4191000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68" name="Rectangle 2">
            <a:extLst>
              <a:ext uri="{FF2B5EF4-FFF2-40B4-BE49-F238E27FC236}">
                <a16:creationId xmlns:a16="http://schemas.microsoft.com/office/drawing/2014/main" id="{880F2118-E761-4E1D-AE1E-10F81322B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Acceleration from Velocity Profile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669" name="Object 10">
                <a:extLst>
                  <a:ext uri="{FF2B5EF4-FFF2-40B4-BE49-F238E27FC236}">
                    <a16:creationId xmlns:a16="http://schemas.microsoft.com/office/drawing/2014/main" id="{269F1ECC-FC11-4BA7-A3FD-0908A6FBD65E}"/>
                  </a:ext>
                </a:extLst>
              </p:cNvPr>
              <p:cNvSpPr txBox="1"/>
              <p:nvPr/>
            </p:nvSpPr>
            <p:spPr bwMode="auto">
              <a:xfrm>
                <a:off x="914400" y="4860925"/>
                <a:ext cx="304482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(16)=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=16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669" name="Object 10">
                <a:extLst>
                  <a:ext uri="{FF2B5EF4-FFF2-40B4-BE49-F238E27FC236}">
                    <a16:creationId xmlns:a16="http://schemas.microsoft.com/office/drawing/2014/main" id="{269F1ECC-FC11-4BA7-A3FD-0908A6FBD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860925"/>
                <a:ext cx="3044825" cy="10668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70" name="Content Placeholder 2">
            <a:extLst>
              <a:ext uri="{FF2B5EF4-FFF2-40B4-BE49-F238E27FC236}">
                <a16:creationId xmlns:a16="http://schemas.microsoft.com/office/drawing/2014/main" id="{3B09907D-A8BB-4A5A-A8A3-5BCB4ABBA2F6}"/>
              </a:ext>
            </a:extLst>
          </p:cNvPr>
          <p:cNvSpPr>
            <a:spLocks/>
          </p:cNvSpPr>
          <p:nvPr/>
        </p:nvSpPr>
        <p:spPr bwMode="auto">
          <a:xfrm>
            <a:off x="457200" y="129540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/>
              <a:t>b) Acceleration at t=16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768B807B-9305-4B19-9D56-8CEF2E5A3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563563"/>
          </a:xfrm>
        </p:spPr>
        <p:txBody>
          <a:bodyPr/>
          <a:lstStyle/>
          <a:p>
            <a:pPr eaLnBrk="1" hangingPunct="1"/>
            <a:r>
              <a:rPr lang="en-US" altLang="en-US"/>
              <a:t>Acceleration from Velocity Profile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365F7CC6-DA29-4418-A532-BAF72CF06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08" name="Rectangle 7">
            <a:extLst>
              <a:ext uri="{FF2B5EF4-FFF2-40B4-BE49-F238E27FC236}">
                <a16:creationId xmlns:a16="http://schemas.microsoft.com/office/drawing/2014/main" id="{A4FB7CAB-F2E2-4EB2-ADE7-DE1874700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20788"/>
            <a:ext cx="777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The quadratic spline valid at t=16 is given by</a:t>
            </a:r>
          </a:p>
        </p:txBody>
      </p:sp>
      <p:sp>
        <p:nvSpPr>
          <p:cNvPr id="72709" name="Rectangle 9">
            <a:extLst>
              <a:ext uri="{FF2B5EF4-FFF2-40B4-BE49-F238E27FC236}">
                <a16:creationId xmlns:a16="http://schemas.microsoft.com/office/drawing/2014/main" id="{98FB825D-EA20-4DBE-A294-81718754C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95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10" name="Object 16">
                <a:extLst>
                  <a:ext uri="{FF2B5EF4-FFF2-40B4-BE49-F238E27FC236}">
                    <a16:creationId xmlns:a16="http://schemas.microsoft.com/office/drawing/2014/main" id="{0F595C58-9E1D-4154-9A25-F2395BC1FE23}"/>
                  </a:ext>
                </a:extLst>
              </p:cNvPr>
              <p:cNvSpPr txBox="1"/>
              <p:nvPr/>
            </p:nvSpPr>
            <p:spPr bwMode="auto">
              <a:xfrm>
                <a:off x="1146175" y="2791114"/>
                <a:ext cx="5619750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0" name="Object 16">
                <a:extLst>
                  <a:ext uri="{FF2B5EF4-FFF2-40B4-BE49-F238E27FC236}">
                    <a16:creationId xmlns:a16="http://schemas.microsoft.com/office/drawing/2014/main" id="{0F595C58-9E1D-4154-9A25-F2395BC1F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6175" y="2791114"/>
                <a:ext cx="5619750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1" name="Object 15">
                <a:extLst>
                  <a:ext uri="{FF2B5EF4-FFF2-40B4-BE49-F238E27FC236}">
                    <a16:creationId xmlns:a16="http://schemas.microsoft.com/office/drawing/2014/main" id="{43FDD70A-D59D-4972-B86B-41AE3ECD9125}"/>
                  </a:ext>
                </a:extLst>
              </p:cNvPr>
              <p:cNvSpPr txBox="1"/>
              <p:nvPr/>
            </p:nvSpPr>
            <p:spPr bwMode="auto">
              <a:xfrm>
                <a:off x="1670627" y="3602831"/>
                <a:ext cx="2882900" cy="468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=−0.2712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2711" name="Object 15">
                <a:extLst>
                  <a:ext uri="{FF2B5EF4-FFF2-40B4-BE49-F238E27FC236}">
                    <a16:creationId xmlns:a16="http://schemas.microsoft.com/office/drawing/2014/main" id="{43FDD70A-D59D-4972-B86B-41AE3ECD9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0627" y="3602831"/>
                <a:ext cx="2882900" cy="4683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2" name="Object 14">
                <a:extLst>
                  <a:ext uri="{FF2B5EF4-FFF2-40B4-BE49-F238E27FC236}">
                    <a16:creationId xmlns:a16="http://schemas.microsoft.com/office/drawing/2014/main" id="{921FBE71-8C54-46EB-8682-7AD4FE54F084}"/>
                  </a:ext>
                </a:extLst>
              </p:cNvPr>
              <p:cNvSpPr txBox="1"/>
              <p:nvPr/>
            </p:nvSpPr>
            <p:spPr bwMode="auto">
              <a:xfrm>
                <a:off x="3901281" y="3602831"/>
                <a:ext cx="1628775" cy="423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2" name="Object 14">
                <a:extLst>
                  <a:ext uri="{FF2B5EF4-FFF2-40B4-BE49-F238E27FC236}">
                    <a16:creationId xmlns:a16="http://schemas.microsoft.com/office/drawing/2014/main" id="{921FBE71-8C54-46EB-8682-7AD4FE54F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1281" y="3602831"/>
                <a:ext cx="1628775" cy="4238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3" name="Object 13">
                <a:extLst>
                  <a:ext uri="{FF2B5EF4-FFF2-40B4-BE49-F238E27FC236}">
                    <a16:creationId xmlns:a16="http://schemas.microsoft.com/office/drawing/2014/main" id="{CD8AED8C-1EAF-4C2B-BB24-01583C865514}"/>
                  </a:ext>
                </a:extLst>
              </p:cNvPr>
              <p:cNvSpPr txBox="1"/>
              <p:nvPr/>
            </p:nvSpPr>
            <p:spPr bwMode="auto">
              <a:xfrm>
                <a:off x="1049120" y="4267993"/>
                <a:ext cx="4125913" cy="468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(16)=−0.2712(16)+35.66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3" name="Object 13">
                <a:extLst>
                  <a:ext uri="{FF2B5EF4-FFF2-40B4-BE49-F238E27FC236}">
                    <a16:creationId xmlns:a16="http://schemas.microsoft.com/office/drawing/2014/main" id="{CD8AED8C-1EAF-4C2B-BB24-01583C865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9120" y="4267993"/>
                <a:ext cx="4125913" cy="4683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4" name="Object 12">
                <a:extLst>
                  <a:ext uri="{FF2B5EF4-FFF2-40B4-BE49-F238E27FC236}">
                    <a16:creationId xmlns:a16="http://schemas.microsoft.com/office/drawing/2014/main" id="{6E1AB7D3-3ED2-483A-9B34-CF71D2A34190}"/>
                  </a:ext>
                </a:extLst>
              </p:cNvPr>
              <p:cNvSpPr txBox="1"/>
              <p:nvPr/>
            </p:nvSpPr>
            <p:spPr bwMode="auto">
              <a:xfrm>
                <a:off x="1666009" y="4679155"/>
                <a:ext cx="1968500" cy="519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=31.321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4" name="Object 12">
                <a:extLst>
                  <a:ext uri="{FF2B5EF4-FFF2-40B4-BE49-F238E27FC236}">
                    <a16:creationId xmlns:a16="http://schemas.microsoft.com/office/drawing/2014/main" id="{6E1AB7D3-3ED2-483A-9B34-CF71D2A34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6009" y="4679155"/>
                <a:ext cx="1968500" cy="5191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715" name="Rectangle 19">
            <a:extLst>
              <a:ext uri="{FF2B5EF4-FFF2-40B4-BE49-F238E27FC236}">
                <a16:creationId xmlns:a16="http://schemas.microsoft.com/office/drawing/2014/main" id="{0582BAAA-82F1-4A59-8C54-5A8541004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,	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16" name="Object 23">
                <a:extLst>
                  <a:ext uri="{FF2B5EF4-FFF2-40B4-BE49-F238E27FC236}">
                    <a16:creationId xmlns:a16="http://schemas.microsoft.com/office/drawing/2014/main" id="{458AB172-4931-4C79-BD9B-CD92083C5E45}"/>
                  </a:ext>
                </a:extLst>
              </p:cNvPr>
              <p:cNvSpPr txBox="1"/>
              <p:nvPr/>
            </p:nvSpPr>
            <p:spPr bwMode="auto">
              <a:xfrm>
                <a:off x="1143000" y="2133600"/>
                <a:ext cx="5516563" cy="549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2716" name="Object 23">
                <a:extLst>
                  <a:ext uri="{FF2B5EF4-FFF2-40B4-BE49-F238E27FC236}">
                    <a16:creationId xmlns:a16="http://schemas.microsoft.com/office/drawing/2014/main" id="{458AB172-4931-4C79-BD9B-CD92083C5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133600"/>
                <a:ext cx="5516563" cy="5492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7" name="Object 22">
                <a:extLst>
                  <a:ext uri="{FF2B5EF4-FFF2-40B4-BE49-F238E27FC236}">
                    <a16:creationId xmlns:a16="http://schemas.microsoft.com/office/drawing/2014/main" id="{42806E1A-4713-47FC-A4B9-A95403458EDF}"/>
                  </a:ext>
                </a:extLst>
              </p:cNvPr>
              <p:cNvSpPr txBox="1"/>
              <p:nvPr/>
            </p:nvSpPr>
            <p:spPr bwMode="auto">
              <a:xfrm>
                <a:off x="4935827" y="2095897"/>
                <a:ext cx="1668463" cy="43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717" name="Object 22">
                <a:extLst>
                  <a:ext uri="{FF2B5EF4-FFF2-40B4-BE49-F238E27FC236}">
                    <a16:creationId xmlns:a16="http://schemas.microsoft.com/office/drawing/2014/main" id="{42806E1A-4713-47FC-A4B9-A95403458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5827" y="2095897"/>
                <a:ext cx="1668463" cy="434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718" name="Rectangle 24">
            <a:extLst>
              <a:ext uri="{FF2B5EF4-FFF2-40B4-BE49-F238E27FC236}">
                <a16:creationId xmlns:a16="http://schemas.microsoft.com/office/drawing/2014/main" id="{C470CAAD-1B76-47F7-8B3B-203DAF79B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19" name="Rectangle 25">
            <a:extLst>
              <a:ext uri="{FF2B5EF4-FFF2-40B4-BE49-F238E27FC236}">
                <a16:creationId xmlns:a16="http://schemas.microsoft.com/office/drawing/2014/main" id="{68B3C1FC-30B6-407F-91F5-C8E5B09AF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20" name="Rectangle 26">
            <a:extLst>
              <a:ext uri="{FF2B5EF4-FFF2-40B4-BE49-F238E27FC236}">
                <a16:creationId xmlns:a16="http://schemas.microsoft.com/office/drawing/2014/main" id="{9C83FB4C-CF9C-4987-8338-504A6700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 </a:t>
            </a:r>
            <a:endParaRPr lang="en-US" altLang="en-US" sz="1800">
              <a:latin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8DA85CDA-F6CA-432A-BC1A-E04C21DEFD9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Distance from Velocity Profile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4ADFC142-CC99-44D6-A333-7CD85085A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6" name="Text Box 4">
            <a:extLst>
              <a:ext uri="{FF2B5EF4-FFF2-40B4-BE49-F238E27FC236}">
                <a16:creationId xmlns:a16="http://schemas.microsoft.com/office/drawing/2014/main" id="{ABC71B5D-7AB9-4F80-8A6F-5C3363B4A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057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757" name="Rectangle 6">
            <a:extLst>
              <a:ext uri="{FF2B5EF4-FFF2-40B4-BE49-F238E27FC236}">
                <a16:creationId xmlns:a16="http://schemas.microsoft.com/office/drawing/2014/main" id="{B4F318BA-1656-489D-BF4D-88D1186BB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8" name="Rectangle 7">
            <a:extLst>
              <a:ext uri="{FF2B5EF4-FFF2-40B4-BE49-F238E27FC236}">
                <a16:creationId xmlns:a16="http://schemas.microsoft.com/office/drawing/2014/main" id="{BE47123B-0E70-43A5-8A79-D78A6E298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7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59" name="Rectangle 8">
            <a:extLst>
              <a:ext uri="{FF2B5EF4-FFF2-40B4-BE49-F238E27FC236}">
                <a16:creationId xmlns:a16="http://schemas.microsoft.com/office/drawing/2014/main" id="{4FF76E9D-C75E-4800-8067-EE7841E5346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1295400"/>
            <a:ext cx="7988300" cy="1425575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2800"/>
              <a:t>c) Find the distance covered by the rocket from t=11s to t=16s.</a:t>
            </a:r>
          </a:p>
        </p:txBody>
      </p:sp>
      <p:sp>
        <p:nvSpPr>
          <p:cNvPr id="74760" name="Rectangle 9">
            <a:extLst>
              <a:ext uri="{FF2B5EF4-FFF2-40B4-BE49-F238E27FC236}">
                <a16:creationId xmlns:a16="http://schemas.microsoft.com/office/drawing/2014/main" id="{AF59FD4E-BEB7-4722-B87D-DCAE878CD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1" name="Rectangle 10">
            <a:extLst>
              <a:ext uri="{FF2B5EF4-FFF2-40B4-BE49-F238E27FC236}">
                <a16:creationId xmlns:a16="http://schemas.microsoft.com/office/drawing/2014/main" id="{39D7D8A7-C5BB-4C0B-BFEA-81535548C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16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2" name="Rectangle 24">
            <a:extLst>
              <a:ext uri="{FF2B5EF4-FFF2-40B4-BE49-F238E27FC236}">
                <a16:creationId xmlns:a16="http://schemas.microsoft.com/office/drawing/2014/main" id="{C470EB7E-567A-4AA4-8694-D074A4145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3" name="Rectangle 26">
            <a:extLst>
              <a:ext uri="{FF2B5EF4-FFF2-40B4-BE49-F238E27FC236}">
                <a16:creationId xmlns:a16="http://schemas.microsoft.com/office/drawing/2014/main" id="{C70324D0-DA19-40C9-A093-546EBF7CA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4764" name="Rectangle 28">
            <a:extLst>
              <a:ext uri="{FF2B5EF4-FFF2-40B4-BE49-F238E27FC236}">
                <a16:creationId xmlns:a16="http://schemas.microsoft.com/office/drawing/2014/main" id="{4905EA65-DA79-45E3-8501-9D9E3DFDB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765" name="Object 2">
                <a:extLst>
                  <a:ext uri="{FF2B5EF4-FFF2-40B4-BE49-F238E27FC236}">
                    <a16:creationId xmlns:a16="http://schemas.microsoft.com/office/drawing/2014/main" id="{435521C5-E7DC-47BA-9EA1-D9BF5ECDB4CB}"/>
                  </a:ext>
                </a:extLst>
              </p:cNvPr>
              <p:cNvSpPr txBox="1"/>
              <p:nvPr/>
            </p:nvSpPr>
            <p:spPr bwMode="auto">
              <a:xfrm>
                <a:off x="990600" y="2362200"/>
                <a:ext cx="2133600" cy="452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)=22.704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5" name="Object 2">
                <a:extLst>
                  <a:ext uri="{FF2B5EF4-FFF2-40B4-BE49-F238E27FC236}">
                    <a16:creationId xmlns:a16="http://schemas.microsoft.com/office/drawing/2014/main" id="{435521C5-E7DC-47BA-9EA1-D9BF5ECDB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362200"/>
                <a:ext cx="2133600" cy="452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6" name="Object 3">
                <a:extLst>
                  <a:ext uri="{FF2B5EF4-FFF2-40B4-BE49-F238E27FC236}">
                    <a16:creationId xmlns:a16="http://schemas.microsoft.com/office/drawing/2014/main" id="{BC1AB085-30E4-48C1-9667-85CAE54BC6DC}"/>
                  </a:ext>
                </a:extLst>
              </p:cNvPr>
              <p:cNvSpPr txBox="1"/>
              <p:nvPr/>
            </p:nvSpPr>
            <p:spPr bwMode="auto">
              <a:xfrm>
                <a:off x="5043127" y="2297112"/>
                <a:ext cx="14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66" name="Object 3">
                <a:extLst>
                  <a:ext uri="{FF2B5EF4-FFF2-40B4-BE49-F238E27FC236}">
                    <a16:creationId xmlns:a16="http://schemas.microsoft.com/office/drawing/2014/main" id="{BC1AB085-30E4-48C1-9667-85CAE54BC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3127" y="2297112"/>
                <a:ext cx="1400175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7" name="Object 4">
                <a:extLst>
                  <a:ext uri="{FF2B5EF4-FFF2-40B4-BE49-F238E27FC236}">
                    <a16:creationId xmlns:a16="http://schemas.microsoft.com/office/drawing/2014/main" id="{6F94993A-BE4A-4071-90C4-74E62BC65DE1}"/>
                  </a:ext>
                </a:extLst>
              </p:cNvPr>
              <p:cNvSpPr txBox="1"/>
              <p:nvPr/>
            </p:nvSpPr>
            <p:spPr bwMode="auto">
              <a:xfrm>
                <a:off x="1617663" y="2819400"/>
                <a:ext cx="3900487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7" name="Object 4">
                <a:extLst>
                  <a:ext uri="{FF2B5EF4-FFF2-40B4-BE49-F238E27FC236}">
                    <a16:creationId xmlns:a16="http://schemas.microsoft.com/office/drawing/2014/main" id="{6F94993A-BE4A-4071-90C4-74E62BC65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663" y="2819400"/>
                <a:ext cx="3900487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8" name="Object 5">
                <a:extLst>
                  <a:ext uri="{FF2B5EF4-FFF2-40B4-BE49-F238E27FC236}">
                    <a16:creationId xmlns:a16="http://schemas.microsoft.com/office/drawing/2014/main" id="{E616FA98-9C26-4FCE-A27B-45E6F3FF60A1}"/>
                  </a:ext>
                </a:extLst>
              </p:cNvPr>
              <p:cNvSpPr txBox="1"/>
              <p:nvPr/>
            </p:nvSpPr>
            <p:spPr bwMode="auto">
              <a:xfrm>
                <a:off x="5002212" y="2818894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68" name="Object 5">
                <a:extLst>
                  <a:ext uri="{FF2B5EF4-FFF2-40B4-BE49-F238E27FC236}">
                    <a16:creationId xmlns:a16="http://schemas.microsoft.com/office/drawing/2014/main" id="{E616FA98-9C26-4FCE-A27B-45E6F3FF6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2212" y="2818894"/>
                <a:ext cx="1550988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69" name="Object 6">
                <a:extLst>
                  <a:ext uri="{FF2B5EF4-FFF2-40B4-BE49-F238E27FC236}">
                    <a16:creationId xmlns:a16="http://schemas.microsoft.com/office/drawing/2014/main" id="{28E1D39D-395B-483C-86AA-0BA37D050C15}"/>
                  </a:ext>
                </a:extLst>
              </p:cNvPr>
              <p:cNvSpPr txBox="1"/>
              <p:nvPr/>
            </p:nvSpPr>
            <p:spPr bwMode="auto">
              <a:xfrm>
                <a:off x="1600200" y="3352800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69" name="Object 6">
                <a:extLst>
                  <a:ext uri="{FF2B5EF4-FFF2-40B4-BE49-F238E27FC236}">
                    <a16:creationId xmlns:a16="http://schemas.microsoft.com/office/drawing/2014/main" id="{28E1D39D-395B-483C-86AA-0BA37D050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352800"/>
                <a:ext cx="4310063" cy="51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0" name="Object 7">
                <a:extLst>
                  <a:ext uri="{FF2B5EF4-FFF2-40B4-BE49-F238E27FC236}">
                    <a16:creationId xmlns:a16="http://schemas.microsoft.com/office/drawing/2014/main" id="{E564A81C-0256-4A7C-A910-8D4FF3C68E2E}"/>
                  </a:ext>
                </a:extLst>
              </p:cNvPr>
              <p:cNvSpPr txBox="1"/>
              <p:nvPr/>
            </p:nvSpPr>
            <p:spPr bwMode="auto">
              <a:xfrm>
                <a:off x="5002212" y="33274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0" name="Object 7">
                <a:extLst>
                  <a:ext uri="{FF2B5EF4-FFF2-40B4-BE49-F238E27FC236}">
                    <a16:creationId xmlns:a16="http://schemas.microsoft.com/office/drawing/2014/main" id="{E564A81C-0256-4A7C-A910-8D4FF3C68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2212" y="3327400"/>
                <a:ext cx="1573213" cy="409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1" name="Object 8">
                <a:extLst>
                  <a:ext uri="{FF2B5EF4-FFF2-40B4-BE49-F238E27FC236}">
                    <a16:creationId xmlns:a16="http://schemas.microsoft.com/office/drawing/2014/main" id="{89ADC4E3-36AD-49E8-BC55-CCA8C2296B85}"/>
                  </a:ext>
                </a:extLst>
              </p:cNvPr>
              <p:cNvSpPr txBox="1"/>
              <p:nvPr/>
            </p:nvSpPr>
            <p:spPr bwMode="auto">
              <a:xfrm>
                <a:off x="1577975" y="3825875"/>
                <a:ext cx="4289425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=1.6048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−33.956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+554.55,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71" name="Object 8">
                <a:extLst>
                  <a:ext uri="{FF2B5EF4-FFF2-40B4-BE49-F238E27FC236}">
                    <a16:creationId xmlns:a16="http://schemas.microsoft.com/office/drawing/2014/main" id="{89ADC4E3-36AD-49E8-BC55-CCA8C2296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7975" y="3825875"/>
                <a:ext cx="4289425" cy="51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2" name="Object 9">
                <a:extLst>
                  <a:ext uri="{FF2B5EF4-FFF2-40B4-BE49-F238E27FC236}">
                    <a16:creationId xmlns:a16="http://schemas.microsoft.com/office/drawing/2014/main" id="{4C044622-3D56-4F2D-9910-35B340503B61}"/>
                  </a:ext>
                </a:extLst>
              </p:cNvPr>
              <p:cNvSpPr txBox="1"/>
              <p:nvPr/>
            </p:nvSpPr>
            <p:spPr bwMode="auto">
              <a:xfrm>
                <a:off x="5043127" y="3813175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2" name="Object 9">
                <a:extLst>
                  <a:ext uri="{FF2B5EF4-FFF2-40B4-BE49-F238E27FC236}">
                    <a16:creationId xmlns:a16="http://schemas.microsoft.com/office/drawing/2014/main" id="{4C044622-3D56-4F2D-9910-35B340503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3127" y="3813175"/>
                <a:ext cx="1874838" cy="409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3" name="Object 10">
                <a:extLst>
                  <a:ext uri="{FF2B5EF4-FFF2-40B4-BE49-F238E27FC236}">
                    <a16:creationId xmlns:a16="http://schemas.microsoft.com/office/drawing/2014/main" id="{BC914ABA-B2DF-4E7A-A765-08CCB80ECC51}"/>
                  </a:ext>
                </a:extLst>
              </p:cNvPr>
              <p:cNvSpPr txBox="1"/>
              <p:nvPr/>
            </p:nvSpPr>
            <p:spPr bwMode="auto">
              <a:xfrm>
                <a:off x="1600200" y="4359275"/>
                <a:ext cx="4310063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=0.20889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+28.86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−152.13,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773" name="Object 10">
                <a:extLst>
                  <a:ext uri="{FF2B5EF4-FFF2-40B4-BE49-F238E27FC236}">
                    <a16:creationId xmlns:a16="http://schemas.microsoft.com/office/drawing/2014/main" id="{BC914ABA-B2DF-4E7A-A765-08CCB80EC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359275"/>
                <a:ext cx="4310063" cy="5175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4" name="Object 11">
                <a:extLst>
                  <a:ext uri="{FF2B5EF4-FFF2-40B4-BE49-F238E27FC236}">
                    <a16:creationId xmlns:a16="http://schemas.microsoft.com/office/drawing/2014/main" id="{F002B698-DCC6-4873-A04D-AEC909407346}"/>
                  </a:ext>
                </a:extLst>
              </p:cNvPr>
              <p:cNvSpPr txBox="1"/>
              <p:nvPr/>
            </p:nvSpPr>
            <p:spPr bwMode="auto">
              <a:xfrm>
                <a:off x="5016067" y="4381067"/>
                <a:ext cx="187483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22.5≤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4" name="Object 11">
                <a:extLst>
                  <a:ext uri="{FF2B5EF4-FFF2-40B4-BE49-F238E27FC236}">
                    <a16:creationId xmlns:a16="http://schemas.microsoft.com/office/drawing/2014/main" id="{F002B698-DCC6-4873-A04D-AEC909407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6067" y="4381067"/>
                <a:ext cx="1874838" cy="4095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75" name="Object 23">
                <a:extLst>
                  <a:ext uri="{FF2B5EF4-FFF2-40B4-BE49-F238E27FC236}">
                    <a16:creationId xmlns:a16="http://schemas.microsoft.com/office/drawing/2014/main" id="{6C84E5C6-2D03-4AA0-B018-B3E27F87A823}"/>
                  </a:ext>
                </a:extLst>
              </p:cNvPr>
              <p:cNvSpPr txBox="1"/>
              <p:nvPr/>
            </p:nvSpPr>
            <p:spPr bwMode="auto">
              <a:xfrm>
                <a:off x="990600" y="5067300"/>
                <a:ext cx="2932113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75" name="Object 23">
                <a:extLst>
                  <a:ext uri="{FF2B5EF4-FFF2-40B4-BE49-F238E27FC236}">
                    <a16:creationId xmlns:a16="http://schemas.microsoft.com/office/drawing/2014/main" id="{6C84E5C6-2D03-4AA0-B018-B3E27F87A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067300"/>
                <a:ext cx="2932113" cy="9906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44AA9C7-6A0D-4816-ACA9-CEB07FAD4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Distance from Velocity Profile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B8CF1A26-644F-44B9-BA94-078EBEB0A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4" name="Text Box 4">
            <a:extLst>
              <a:ext uri="{FF2B5EF4-FFF2-40B4-BE49-F238E27FC236}">
                <a16:creationId xmlns:a16="http://schemas.microsoft.com/office/drawing/2014/main" id="{F3B4F175-828C-448A-BC82-F2BC0A164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057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805" name="Rectangle 6">
            <a:extLst>
              <a:ext uri="{FF2B5EF4-FFF2-40B4-BE49-F238E27FC236}">
                <a16:creationId xmlns:a16="http://schemas.microsoft.com/office/drawing/2014/main" id="{F5D3E6F2-04C4-449D-8AD5-D3E5E93FD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6" name="Rectangle 7">
            <a:extLst>
              <a:ext uri="{FF2B5EF4-FFF2-40B4-BE49-F238E27FC236}">
                <a16:creationId xmlns:a16="http://schemas.microsoft.com/office/drawing/2014/main" id="{C2896AB9-B7FB-44AA-84B5-FCA9A929B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7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07" name="Rectangle 10">
            <a:extLst>
              <a:ext uri="{FF2B5EF4-FFF2-40B4-BE49-F238E27FC236}">
                <a16:creationId xmlns:a16="http://schemas.microsoft.com/office/drawing/2014/main" id="{22BDF55D-92C7-4CDE-9902-91A3AF09B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16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08" name="Object 15">
                <a:extLst>
                  <a:ext uri="{FF2B5EF4-FFF2-40B4-BE49-F238E27FC236}">
                    <a16:creationId xmlns:a16="http://schemas.microsoft.com/office/drawing/2014/main" id="{E6FF513A-13C9-4DC9-B104-09F62838553E}"/>
                  </a:ext>
                </a:extLst>
              </p:cNvPr>
              <p:cNvSpPr txBox="1"/>
              <p:nvPr/>
            </p:nvSpPr>
            <p:spPr bwMode="auto">
              <a:xfrm>
                <a:off x="1447800" y="1600200"/>
                <a:ext cx="4445000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=0.8888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+4.928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+88.88,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08" name="Object 15">
                <a:extLst>
                  <a:ext uri="{FF2B5EF4-FFF2-40B4-BE49-F238E27FC236}">
                    <a16:creationId xmlns:a16="http://schemas.microsoft.com/office/drawing/2014/main" id="{E6FF513A-13C9-4DC9-B104-09F628385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1600200"/>
                <a:ext cx="4445000" cy="517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09" name="Object 16">
                <a:extLst>
                  <a:ext uri="{FF2B5EF4-FFF2-40B4-BE49-F238E27FC236}">
                    <a16:creationId xmlns:a16="http://schemas.microsoft.com/office/drawing/2014/main" id="{314BF8FD-2951-4411-92EF-593D1C787C45}"/>
                  </a:ext>
                </a:extLst>
              </p:cNvPr>
              <p:cNvSpPr txBox="1"/>
              <p:nvPr/>
            </p:nvSpPr>
            <p:spPr bwMode="auto">
              <a:xfrm>
                <a:off x="5014912" y="1571986"/>
                <a:ext cx="1550988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09" name="Object 16">
                <a:extLst>
                  <a:ext uri="{FF2B5EF4-FFF2-40B4-BE49-F238E27FC236}">
                    <a16:creationId xmlns:a16="http://schemas.microsoft.com/office/drawing/2014/main" id="{314BF8FD-2951-4411-92EF-593D1C787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4912" y="1571986"/>
                <a:ext cx="1550988" cy="409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10" name="Object 17">
                <a:extLst>
                  <a:ext uri="{FF2B5EF4-FFF2-40B4-BE49-F238E27FC236}">
                    <a16:creationId xmlns:a16="http://schemas.microsoft.com/office/drawing/2014/main" id="{8F18D71B-224A-4F53-81EF-519E79704F86}"/>
                  </a:ext>
                </a:extLst>
              </p:cNvPr>
              <p:cNvSpPr txBox="1"/>
              <p:nvPr/>
            </p:nvSpPr>
            <p:spPr bwMode="auto">
              <a:xfrm>
                <a:off x="2014538" y="2057400"/>
                <a:ext cx="4310062" cy="517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=−0.1356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+35.66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−141.61,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0" name="Object 17">
                <a:extLst>
                  <a:ext uri="{FF2B5EF4-FFF2-40B4-BE49-F238E27FC236}">
                    <a16:creationId xmlns:a16="http://schemas.microsoft.com/office/drawing/2014/main" id="{8F18D71B-224A-4F53-81EF-519E79704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4538" y="2057400"/>
                <a:ext cx="4310062" cy="51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811" name="Object 18">
                <a:extLst>
                  <a:ext uri="{FF2B5EF4-FFF2-40B4-BE49-F238E27FC236}">
                    <a16:creationId xmlns:a16="http://schemas.microsoft.com/office/drawing/2014/main" id="{B7540A07-9BF0-4277-A9C9-97FF69289BF3}"/>
                  </a:ext>
                </a:extLst>
              </p:cNvPr>
              <p:cNvSpPr txBox="1"/>
              <p:nvPr/>
            </p:nvSpPr>
            <p:spPr bwMode="auto">
              <a:xfrm>
                <a:off x="5322094" y="2032000"/>
                <a:ext cx="1573213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11" name="Object 18">
                <a:extLst>
                  <a:ext uri="{FF2B5EF4-FFF2-40B4-BE49-F238E27FC236}">
                    <a16:creationId xmlns:a16="http://schemas.microsoft.com/office/drawing/2014/main" id="{B7540A07-9BF0-4277-A9C9-97FF69289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22094" y="2032000"/>
                <a:ext cx="1573213" cy="409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2" name="Rectangle 24">
            <a:extLst>
              <a:ext uri="{FF2B5EF4-FFF2-40B4-BE49-F238E27FC236}">
                <a16:creationId xmlns:a16="http://schemas.microsoft.com/office/drawing/2014/main" id="{7D130B1F-AB57-4B38-8D61-A5EDC9E63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3" name="Object 23">
                <a:extLst>
                  <a:ext uri="{FF2B5EF4-FFF2-40B4-BE49-F238E27FC236}">
                    <a16:creationId xmlns:a16="http://schemas.microsoft.com/office/drawing/2014/main" id="{C3414915-FA50-4450-8733-FEE9F4C36969}"/>
                  </a:ext>
                </a:extLst>
              </p:cNvPr>
              <p:cNvSpPr txBox="1"/>
              <p:nvPr/>
            </p:nvSpPr>
            <p:spPr bwMode="auto">
              <a:xfrm>
                <a:off x="990600" y="2590800"/>
                <a:ext cx="6477000" cy="1187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sup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sup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3" name="Object 23">
                <a:extLst>
                  <a:ext uri="{FF2B5EF4-FFF2-40B4-BE49-F238E27FC236}">
                    <a16:creationId xmlns:a16="http://schemas.microsoft.com/office/drawing/2014/main" id="{C3414915-FA50-4450-8733-FEE9F4C36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590800"/>
                <a:ext cx="6477000" cy="11874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4" name="Rectangle 26">
            <a:extLst>
              <a:ext uri="{FF2B5EF4-FFF2-40B4-BE49-F238E27FC236}">
                <a16:creationId xmlns:a16="http://schemas.microsoft.com/office/drawing/2014/main" id="{2419929B-5D5A-4534-935E-AD04C49D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5" name="Object 25">
                <a:extLst>
                  <a:ext uri="{FF2B5EF4-FFF2-40B4-BE49-F238E27FC236}">
                    <a16:creationId xmlns:a16="http://schemas.microsoft.com/office/drawing/2014/main" id="{53CD361B-7870-4406-92AA-BA63712657BC}"/>
                  </a:ext>
                </a:extLst>
              </p:cNvPr>
              <p:cNvSpPr txBox="1"/>
              <p:nvPr/>
            </p:nvSpPr>
            <p:spPr bwMode="auto">
              <a:xfrm>
                <a:off x="2438400" y="3590925"/>
                <a:ext cx="5562600" cy="2276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(0.8888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+4.928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+88.88)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(−0.1356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+35.66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−141.61)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6815" name="Object 25">
                <a:extLst>
                  <a:ext uri="{FF2B5EF4-FFF2-40B4-BE49-F238E27FC236}">
                    <a16:creationId xmlns:a16="http://schemas.microsoft.com/office/drawing/2014/main" id="{53CD361B-7870-4406-92AA-BA6371265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3590925"/>
                <a:ext cx="5562600" cy="22764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16" name="Rectangle 28">
            <a:extLst>
              <a:ext uri="{FF2B5EF4-FFF2-40B4-BE49-F238E27FC236}">
                <a16:creationId xmlns:a16="http://schemas.microsoft.com/office/drawing/2014/main" id="{4723794B-0005-4868-8A62-73D67B61D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817" name="Object 27">
                <a:extLst>
                  <a:ext uri="{FF2B5EF4-FFF2-40B4-BE49-F238E27FC236}">
                    <a16:creationId xmlns:a16="http://schemas.microsoft.com/office/drawing/2014/main" id="{20E058A7-23D1-4426-ADB1-CE24BBF94BCF}"/>
                  </a:ext>
                </a:extLst>
              </p:cNvPr>
              <p:cNvSpPr txBox="1"/>
              <p:nvPr/>
            </p:nvSpPr>
            <p:spPr bwMode="auto">
              <a:xfrm>
                <a:off x="2514600" y="5867400"/>
                <a:ext cx="19050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=1595.9</m:t>
                      </m:r>
                      <m:r>
                        <m:rPr>
                          <m:sty m:val="p"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817" name="Object 27">
                <a:extLst>
                  <a:ext uri="{FF2B5EF4-FFF2-40B4-BE49-F238E27FC236}">
                    <a16:creationId xmlns:a16="http://schemas.microsoft.com/office/drawing/2014/main" id="{20E058A7-23D1-4426-ADB1-CE24BBF94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5867400"/>
                <a:ext cx="1905000" cy="533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3597844D-9107-4CEA-A963-8F6746E8F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72BF80C-68B8-451E-BF51-522E9C64B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altLang="en-US" sz="5400" b="1"/>
          </a:p>
          <a:p>
            <a:pPr algn="ctr">
              <a:buFontTx/>
              <a:buNone/>
            </a:pPr>
            <a:r>
              <a:rPr lang="en-US" altLang="en-US" sz="5400" b="1"/>
              <a:t>END</a:t>
            </a:r>
          </a:p>
          <a:p>
            <a:endParaRPr lang="en-US" altLang="en-US" sz="5400" b="1"/>
          </a:p>
          <a:p>
            <a:pPr>
              <a:buFontTx/>
              <a:buNone/>
            </a:pPr>
            <a:endParaRPr lang="en-US" altLang="en-US"/>
          </a:p>
          <a:p>
            <a:pPr>
              <a:buFontTx/>
              <a:buNone/>
            </a:pPr>
            <a:r>
              <a:rPr lang="en-US" altLang="en-US"/>
              <a:t>http://numericalmethods.eng.usf.edu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0C022E0A-C2A2-4FE4-BEDC-CA453A8C34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F70C34A0-B15F-4D30-B9E2-C8859C3F24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2286000"/>
            <a:ext cx="8305800" cy="3886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5400"/>
              <a:t>Find a Smooth Shortest Path for a Robot</a:t>
            </a:r>
          </a:p>
          <a:p>
            <a:pPr algn="ctr" eaLnBrk="1" hangingPunct="1">
              <a:buFontTx/>
              <a:buNone/>
            </a:pPr>
            <a:endParaRPr lang="en-US" altLang="en-US" sz="5400"/>
          </a:p>
          <a:p>
            <a:pPr algn="ctr" eaLnBrk="1" hangingPunct="1">
              <a:buFontTx/>
              <a:buNone/>
            </a:pPr>
            <a:r>
              <a:rPr lang="en-US" altLang="en-US" sz="2800"/>
              <a:t>http://numericalmethods.eng.usf.edu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EE1A9C2E-F168-41F7-9B83-A26AA679B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808038"/>
          </a:xfrm>
        </p:spPr>
        <p:txBody>
          <a:bodyPr/>
          <a:lstStyle/>
          <a:p>
            <a:pPr eaLnBrk="1" hangingPunct="1"/>
            <a:r>
              <a:rPr lang="en-US" altLang="en-US" sz="3600"/>
              <a:t>Points for Robot Path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947" name="Object 55">
                <a:extLst>
                  <a:ext uri="{FF2B5EF4-FFF2-40B4-BE49-F238E27FC236}">
                    <a16:creationId xmlns:a16="http://schemas.microsoft.com/office/drawing/2014/main" id="{285570E8-E11A-405A-9B2A-C7A18BBE0B83}"/>
                  </a:ext>
                </a:extLst>
              </p:cNvPr>
              <p:cNvSpPr txBox="1"/>
              <p:nvPr/>
            </p:nvSpPr>
            <p:spPr bwMode="auto">
              <a:xfrm>
                <a:off x="0" y="2346325"/>
                <a:ext cx="130175" cy="136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2947" name="Object 55">
                <a:extLst>
                  <a:ext uri="{FF2B5EF4-FFF2-40B4-BE49-F238E27FC236}">
                    <a16:creationId xmlns:a16="http://schemas.microsoft.com/office/drawing/2014/main" id="{285570E8-E11A-405A-9B2A-C7A18BBE0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346325"/>
                <a:ext cx="130175" cy="136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948" name="Object 54">
                <a:extLst>
                  <a:ext uri="{FF2B5EF4-FFF2-40B4-BE49-F238E27FC236}">
                    <a16:creationId xmlns:a16="http://schemas.microsoft.com/office/drawing/2014/main" id="{BCD3CD41-484D-409A-B630-8DC162F12632}"/>
                  </a:ext>
                </a:extLst>
              </p:cNvPr>
              <p:cNvSpPr txBox="1"/>
              <p:nvPr/>
            </p:nvSpPr>
            <p:spPr bwMode="auto">
              <a:xfrm>
                <a:off x="0" y="2346325"/>
                <a:ext cx="136525" cy="168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2948" name="Object 54">
                <a:extLst>
                  <a:ext uri="{FF2B5EF4-FFF2-40B4-BE49-F238E27FC236}">
                    <a16:creationId xmlns:a16="http://schemas.microsoft.com/office/drawing/2014/main" id="{BCD3CD41-484D-409A-B630-8DC162F12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346325"/>
                <a:ext cx="136525" cy="1682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949" name="Rectangle 56">
            <a:extLst>
              <a:ext uri="{FF2B5EF4-FFF2-40B4-BE49-F238E27FC236}">
                <a16:creationId xmlns:a16="http://schemas.microsoft.com/office/drawing/2014/main" id="{656E0356-A3EF-4C55-B779-98CD72164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2950" name="Rectangle 58">
            <a:extLst>
              <a:ext uri="{FF2B5EF4-FFF2-40B4-BE49-F238E27FC236}">
                <a16:creationId xmlns:a16="http://schemas.microsoft.com/office/drawing/2014/main" id="{DD21C01F-0BBB-4F36-A49B-30FA96627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225" name="Group 153">
            <a:extLst>
              <a:ext uri="{FF2B5EF4-FFF2-40B4-BE49-F238E27FC236}">
                <a16:creationId xmlns:a16="http://schemas.microsoft.com/office/drawing/2014/main" id="{9BFAD177-D0AF-49E3-9E4D-2828773F4D34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838200"/>
          <a:ext cx="2438400" cy="4276725"/>
        </p:xfrm>
        <a:graphic>
          <a:graphicData uri="http://schemas.openxmlformats.org/drawingml/2006/table">
            <a:tbl>
              <a:tblPr/>
              <a:tblGrid>
                <a:gridCol w="125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2.00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7.2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4.5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7.1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5.25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7.81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9.20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3.5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10.60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5.0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2977" name="Picture 154" descr="robot_data_points">
            <a:extLst>
              <a:ext uri="{FF2B5EF4-FFF2-40B4-BE49-F238E27FC236}">
                <a16:creationId xmlns:a16="http://schemas.microsoft.com/office/drawing/2014/main" id="{DDB0BF57-63F9-4727-A993-D2D195A62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838200"/>
            <a:ext cx="5297488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78" name="Text Box 155">
            <a:extLst>
              <a:ext uri="{FF2B5EF4-FFF2-40B4-BE49-F238E27FC236}">
                <a16:creationId xmlns:a16="http://schemas.microsoft.com/office/drawing/2014/main" id="{5FFE5582-C466-4AB2-8AE7-ADE0864F7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800600"/>
            <a:ext cx="4953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Find the shortest but smooth path through consecutive data points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F84FA63B-7BF3-47B1-837D-8E6924D83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467600" cy="914400"/>
          </a:xfrm>
        </p:spPr>
        <p:txBody>
          <a:bodyPr/>
          <a:lstStyle/>
          <a:p>
            <a:pPr eaLnBrk="1" hangingPunct="1"/>
            <a:r>
              <a:rPr lang="en-US" altLang="en-US"/>
              <a:t>Polynomial Interpolant Path</a:t>
            </a:r>
          </a:p>
        </p:txBody>
      </p:sp>
      <p:pic>
        <p:nvPicPr>
          <p:cNvPr id="84995" name="Picture 6" descr="robot_polynomial">
            <a:extLst>
              <a:ext uri="{FF2B5EF4-FFF2-40B4-BE49-F238E27FC236}">
                <a16:creationId xmlns:a16="http://schemas.microsoft.com/office/drawing/2014/main" id="{782B2682-2099-4410-BEEF-ABD4F74B6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19200"/>
            <a:ext cx="59436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D22B9704-AE09-4803-9E11-58596703D0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467600" cy="914400"/>
          </a:xfrm>
        </p:spPr>
        <p:txBody>
          <a:bodyPr/>
          <a:lstStyle/>
          <a:p>
            <a:pPr eaLnBrk="1" hangingPunct="1"/>
            <a:r>
              <a:rPr lang="en-US" altLang="en-US"/>
              <a:t>Spline Interpolant Path</a:t>
            </a:r>
          </a:p>
        </p:txBody>
      </p:sp>
      <p:pic>
        <p:nvPicPr>
          <p:cNvPr id="87043" name="Picture 4" descr="robot_spline">
            <a:extLst>
              <a:ext uri="{FF2B5EF4-FFF2-40B4-BE49-F238E27FC236}">
                <a16:creationId xmlns:a16="http://schemas.microsoft.com/office/drawing/2014/main" id="{E2038640-3E20-463D-879F-8C3D04356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95400"/>
            <a:ext cx="6019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F23C833E-0032-4F42-B6F4-54B30623C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762000"/>
          </a:xfrm>
        </p:spPr>
        <p:txBody>
          <a:bodyPr/>
          <a:lstStyle/>
          <a:p>
            <a:pPr eaLnBrk="1" hangingPunct="1"/>
            <a:r>
              <a:rPr lang="en-US" altLang="en-US" sz="3200"/>
              <a:t>Compare Spline &amp; Polynomial Interpolant Path</a:t>
            </a:r>
          </a:p>
        </p:txBody>
      </p:sp>
      <p:pic>
        <p:nvPicPr>
          <p:cNvPr id="89091" name="Picture 4" descr="robot_compare_polynomial_spline">
            <a:extLst>
              <a:ext uri="{FF2B5EF4-FFF2-40B4-BE49-F238E27FC236}">
                <a16:creationId xmlns:a16="http://schemas.microsoft.com/office/drawing/2014/main" id="{45BB92E5-01DD-44C1-8F83-3D3617342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7620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Text Box 5">
            <a:extLst>
              <a:ext uri="{FF2B5EF4-FFF2-40B4-BE49-F238E27FC236}">
                <a16:creationId xmlns:a16="http://schemas.microsoft.com/office/drawing/2014/main" id="{DB815101-7E95-4D9E-BA17-F89356D48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876800"/>
            <a:ext cx="4724400" cy="18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/>
              <a:t>Length of path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Polynomial Interpolant=14.9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Spline Interpolant =12.9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SKIPREMAININGRACESLIDES" val="True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PRRESPONSE4" val="7"/>
  <p:tag name="PRRESPONSE8" val="3"/>
  <p:tag name="BULLETTYPE" val="3"/>
  <p:tag name="RESPCOUNTERFORMAT" val="0"/>
  <p:tag name="BACKUPSESSIONS" val="True"/>
  <p:tag name="ROTATIONINTERVAL" val="2"/>
  <p:tag name="RACEANIMATIONSPEED" val="3"/>
  <p:tag name="BUBBLESIZEVISIBLE" val="True"/>
  <p:tag name="CUSTOMCELLFORECOLOR" val="-16777216"/>
  <p:tag name="USESCHEMECOLORS" val="True"/>
  <p:tag name="AUTOSIZEGRID" val="True"/>
  <p:tag name="CHARTLABELS" val="1"/>
  <p:tag name="INCLUDEPPT" val="True"/>
  <p:tag name="ZEROBASED" val="False"/>
  <p:tag name="FIBNUMRESULTS" val="5"/>
  <p:tag name="PRRESPONSE3" val="8"/>
  <p:tag name="PRRESPONSE9" val="2"/>
  <p:tag name="SHOWBARVISIBLE" val="True"/>
  <p:tag name="RESPCOUNTERSTYLE" val="-1"/>
  <p:tag name="BACKUPMAINTENANCE" val="7"/>
  <p:tag name="RACEENDPOINTS" val="100"/>
  <p:tag name="MAXRESPONDERS" val="5"/>
  <p:tag name="CUSTOMCELLBACKCOLOR1" val="-657956"/>
  <p:tag name="DISPLAYDEVICEID" val="True"/>
  <p:tag name="CHARTCOLORS" val="0"/>
  <p:tag name="CORRECTPOINTVALUE" val="100"/>
  <p:tag name="CHARTSCALE" val="True"/>
  <p:tag name="PRRESPONSE2" val="9"/>
  <p:tag name="PRRESPONSE10" val="1"/>
  <p:tag name="ANSWERNOWSTYLE" val="-1"/>
  <p:tag name="NUMRESPONSES" val="1"/>
  <p:tag name="RACERSMAXDISPLAYED" val="5"/>
  <p:tag name="BUBBLEGROUPING" val="3"/>
  <p:tag name="DISPLAYDEVICENUMBER" val="True"/>
  <p:tag name="RESETCHARTS" val="True"/>
  <p:tag name="REALTIMEBACKUP" val="False"/>
  <p:tag name="PRRESPONSE1" val="10"/>
  <p:tag name="SHOWFLASHWARNING" val="True"/>
  <p:tag name="COUNTDOWNSECONDS" val="10"/>
  <p:tag name="AUTOUPDATEALIASES" val="True"/>
  <p:tag name="CUSTOMGRIDBACKCOLOR" val="-2830136"/>
  <p:tag name="GRIDSIZE" val="{Width=800, Height=600}"/>
  <p:tag name="INCORRECTPOINTVALUE" val="0"/>
  <p:tag name="PRRESPONSE5" val="6"/>
  <p:tag name="USESECONDARYMONITOR" val="True"/>
  <p:tag name="REVIEWONLY" val="False"/>
  <p:tag name="CUSTOMCELLBACKCOLOR3" val="-268652"/>
  <p:tag name="MULTIRESPDIVISOR" val="1"/>
  <p:tag name="FIBINCLUDEOTHER" val="True"/>
  <p:tag name="COUNTDOWNSTYLE" val="-1"/>
  <p:tag name="TEAMSINLEADERBOARD" val="5"/>
  <p:tag name="GRIDPOSITION" val="1"/>
  <p:tag name="PRRESPONSE6" val="5"/>
  <p:tag name="CHARTVALUEFORMAT" val="0%"/>
  <p:tag name="GRIDOPACITY" val="90"/>
  <p:tag name="PRRESPONSE7" val="4"/>
  <p:tag name="BUBBLEVALUEFORMAT" val="0.0"/>
  <p:tag name="FIBDISPLAYRESULTS" val="True"/>
  <p:tag name="CUSTOMCELLBACKCOLOR4" val="-8355712"/>
  <p:tag name="INPUTSOURCE" val="1"/>
  <p:tag name="PARTICIPANTSINLEADERBOARD" val="5"/>
  <p:tag name="AUTOADJUSTPARTRANGE" val="True"/>
  <p:tag name="PARTLISTDEFAULT" val="1"/>
  <p:tag name="DELIMITERS" val="3.1"/>
  <p:tag name="TASKPANEKEY" val="ea16547c-01aa-4884-80a9-41ecc9674612"/>
  <p:tag name="POWERPOINTVERSION" val="14.0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1757</Words>
  <Application>Microsoft Office PowerPoint</Application>
  <PresentationFormat>On-screen Show (4:3)</PresentationFormat>
  <Paragraphs>425</Paragraphs>
  <Slides>42</Slides>
  <Notes>42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Cambria Math</vt:lpstr>
      <vt:lpstr>Tahoma</vt:lpstr>
      <vt:lpstr>Times New Roman</vt:lpstr>
      <vt:lpstr>Wingdings</vt:lpstr>
      <vt:lpstr>Default Design</vt:lpstr>
      <vt:lpstr>Bitmap Image</vt:lpstr>
      <vt:lpstr>Chart</vt:lpstr>
      <vt:lpstr>Mathcad</vt:lpstr>
      <vt:lpstr>Interpolation</vt:lpstr>
      <vt:lpstr>What is Interpolation ?</vt:lpstr>
      <vt:lpstr>PowerPoint Presentation</vt:lpstr>
      <vt:lpstr>Fly Rocket Fly, Fly Rocket Fly</vt:lpstr>
      <vt:lpstr>Specific Heat of Carbon</vt:lpstr>
      <vt:lpstr>Thermistor Calibration</vt:lpstr>
      <vt:lpstr>Follow the Cam </vt:lpstr>
      <vt:lpstr>Spline Interpolation Method </vt:lpstr>
      <vt:lpstr>Spline Method of Interpolation        http://nm.MathForCollege.com   </vt:lpstr>
      <vt:lpstr>Why Splines ?</vt:lpstr>
      <vt:lpstr>Why Splines ?</vt:lpstr>
      <vt:lpstr>Linear Spline Interpolation</vt:lpstr>
      <vt:lpstr>Linear Spline Interpolation (contd)</vt:lpstr>
      <vt:lpstr>Example</vt:lpstr>
      <vt:lpstr>Linear Spline Interpolation</vt:lpstr>
      <vt:lpstr>Quadratic Spline Interpolation</vt:lpstr>
      <vt:lpstr>Quadratic Spline Interpolation (contd)</vt:lpstr>
      <vt:lpstr>Quadratic Spline Interpolation  (contd)</vt:lpstr>
      <vt:lpstr>Quadratic Spline Interpolation  (contd)</vt:lpstr>
      <vt:lpstr>Quadratic Spline Interpolation  (contd)</vt:lpstr>
      <vt:lpstr>Quadratic Spline Example</vt:lpstr>
      <vt:lpstr>Data and Plot</vt:lpstr>
      <vt:lpstr>Solution</vt:lpstr>
      <vt:lpstr>Each Spline Goes Through Two Consecutive Data Points</vt:lpstr>
      <vt:lpstr>PowerPoint Presentation</vt:lpstr>
      <vt:lpstr>Derivatives are Continuous at Interior Data Points</vt:lpstr>
      <vt:lpstr>PowerPoint Presentation</vt:lpstr>
      <vt:lpstr>Last Equation</vt:lpstr>
      <vt:lpstr>Final Set of Equations</vt:lpstr>
      <vt:lpstr>Coefficients of Spline</vt:lpstr>
      <vt:lpstr>Final Solution</vt:lpstr>
      <vt:lpstr>Velocity at a Particular Point</vt:lpstr>
      <vt:lpstr>PowerPoint Presentation</vt:lpstr>
      <vt:lpstr>Acceleration from Velocity Profile</vt:lpstr>
      <vt:lpstr>Distance from Velocity Profile</vt:lpstr>
      <vt:lpstr>Distance from Velocity Profile</vt:lpstr>
      <vt:lpstr>PowerPoint Presentation</vt:lpstr>
      <vt:lpstr>PowerPoint Presentation</vt:lpstr>
      <vt:lpstr>Points for Robot Path</vt:lpstr>
      <vt:lpstr>Polynomial Interpolant Path</vt:lpstr>
      <vt:lpstr>Spline Interpolant Path</vt:lpstr>
      <vt:lpstr>Compare Spline &amp; Polynomial Interpolant Path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Quadratic Spline Example</dc:title>
  <dc:creator>KAW</dc:creator>
  <cp:lastModifiedBy>Autar Kaw</cp:lastModifiedBy>
  <cp:revision>40</cp:revision>
  <cp:lastPrinted>2019-02-16T13:05:13Z</cp:lastPrinted>
  <dcterms:created xsi:type="dcterms:W3CDTF">2009-04-07T20:40:56Z</dcterms:created>
  <dcterms:modified xsi:type="dcterms:W3CDTF">2021-02-17T21:30:08Z</dcterms:modified>
</cp:coreProperties>
</file>