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3.xml" ContentType="application/vnd.openxmlformats-officedocument.presentationml.tags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12"/>
  </p:notesMasterIdLst>
  <p:sldIdLst>
    <p:sldId id="424" r:id="rId2"/>
    <p:sldId id="287" r:id="rId3"/>
    <p:sldId id="330" r:id="rId4"/>
    <p:sldId id="290" r:id="rId5"/>
    <p:sldId id="425" r:id="rId6"/>
    <p:sldId id="329" r:id="rId7"/>
    <p:sldId id="341" r:id="rId8"/>
    <p:sldId id="302" r:id="rId9"/>
    <p:sldId id="303" r:id="rId10"/>
    <p:sldId id="374" r:id="rId11"/>
  </p:sldIdLst>
  <p:sldSz cx="9144000" cy="6858000" type="screen4x3"/>
  <p:notesSz cx="7315200" cy="9601200"/>
  <p:custDataLst>
    <p:tags r:id="rId1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 autoAdjust="0"/>
    <p:restoredTop sz="94660" autoAdjust="0"/>
  </p:normalViewPr>
  <p:slideViewPr>
    <p:cSldViewPr>
      <p:cViewPr varScale="1">
        <p:scale>
          <a:sx n="114" d="100"/>
          <a:sy n="114" d="100"/>
        </p:scale>
        <p:origin x="221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fld id="{3FBA632D-E7B4-462F-8A19-7C545D5F255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73857D52-FA4C-41FF-B5D5-7F701B29A112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DB639AC5-E5AF-42BD-8FCD-809D9DD2AE38}" type="slidenum">
              <a:rPr lang="en-US" altLang="en-US" sz="2500"/>
              <a:pPr algn="ctr" eaLnBrk="1" hangingPunct="1"/>
              <a:t>1</a:t>
            </a:fld>
            <a:endParaRPr lang="en-US" altLang="en-US" sz="25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1795C77D-4578-4F89-ACEF-EF46B6DE01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40050" y="522288"/>
            <a:ext cx="3717925" cy="27876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4B28CD42-42E5-4613-8D22-F00B0F4F76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300163" y="3482975"/>
            <a:ext cx="7000875" cy="33099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4" tIns="45713" rIns="91424" bIns="45713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040462E6-2683-4E87-B080-A2DC43DF19F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xfrm>
            <a:off x="1141413" y="663575"/>
            <a:ext cx="4716462" cy="35369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BBC4C4DD-18C7-4B11-82D2-22A81426AB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47738" y="4421188"/>
            <a:ext cx="5102225" cy="41989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002" tIns="44001" rIns="88002" bIns="44001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506EDE7A-A961-42AB-BFFD-38826CB761E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xfrm>
            <a:off x="1141413" y="663575"/>
            <a:ext cx="4716462" cy="35369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E3AC693B-32CA-4ED2-BB91-70A8FBF0AA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47738" y="4421188"/>
            <a:ext cx="5102225" cy="41989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002" tIns="44001" rIns="88002" bIns="44001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8A8783A3-091F-435E-8406-486441222A5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xfrm>
            <a:off x="1141413" y="663575"/>
            <a:ext cx="4716462" cy="35369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38A9D3A7-3523-432B-BC60-5A40D8666A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47738" y="4421188"/>
            <a:ext cx="5102225" cy="41989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002" tIns="44001" rIns="88002" bIns="44001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8A8783A3-091F-435E-8406-486441222A5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xfrm>
            <a:off x="1141413" y="663575"/>
            <a:ext cx="4716462" cy="35369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38A9D3A7-3523-432B-BC60-5A40D8666A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47738" y="4421188"/>
            <a:ext cx="5102225" cy="41989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002" tIns="44001" rIns="88002" bIns="44001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99503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D03C7C02-43F6-4D6F-980F-F3DDD38A98F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xfrm>
            <a:off x="1141413" y="663575"/>
            <a:ext cx="4716462" cy="35369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9A981E7F-041F-4EE2-949F-122EA0ABF2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47738" y="4421188"/>
            <a:ext cx="5102225" cy="41989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002" tIns="44001" rIns="88002" bIns="44001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D0D29D17-6FE0-4460-9E93-CAB78AE178C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xfrm>
            <a:off x="1141413" y="663575"/>
            <a:ext cx="4716462" cy="35369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58C2FC3C-DE96-4A21-9A1C-64ADD4C1CD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47738" y="4421188"/>
            <a:ext cx="5102225" cy="41989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002" tIns="44001" rIns="88002" bIns="44001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26BA6615-16AF-4902-9A3B-0524DD961BF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xfrm>
            <a:off x="1141413" y="663575"/>
            <a:ext cx="4716462" cy="35369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BB77A021-CA68-43F7-8BCD-3DB8A84E5F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47738" y="4421188"/>
            <a:ext cx="5102225" cy="41989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002" tIns="44001" rIns="88002" bIns="44001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0C618DCA-1FFD-4EAE-BC62-364325B7436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xfrm>
            <a:off x="1141413" y="663575"/>
            <a:ext cx="4716462" cy="35369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B53C049A-416F-47B0-A186-36B1D79049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47738" y="4421188"/>
            <a:ext cx="5102225" cy="41989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002" tIns="44001" rIns="88002" bIns="44001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7951954B-2F41-43F2-AEB6-FBE2939F17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F18C5D34-0D29-4355-A92F-4BCB418BF7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 dirty="0">
              <a:latin typeface="Tahoma" panose="020B0604030504040204" pitchFamily="34" charset="0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EBA92EE-0812-4350-9D6D-0921451711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7E8BD3-7389-4F2E-99DD-5F33C792484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EB785AD-9417-48D1-B3AD-31DE829997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4243F9-2818-40C2-9B61-4EF9DB184C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96818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AndTx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066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10668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5029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9F91718-B3D8-4EB9-A018-516D9FBE8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CA4985-16B4-4A35-8FC9-C50E0E56A641}" type="datetime1">
              <a:rPr lang="en-US"/>
              <a:pPr>
                <a:defRPr/>
              </a:pPr>
              <a:t>3/23/2021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E695BF3-2506-4264-A87C-13516483D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47F657F-7B21-4B15-BF7F-B09C457EC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EA3D55-0153-4EDF-94A9-8A33D41A2C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7615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  <a:latin typeface="Tahoma" panose="020B0604030504040204" pitchFamily="34" charset="0"/>
              </a:defRPr>
            </a:lvl1pPr>
          </a:lstStyle>
          <a:p>
            <a:fld id="{766B3CB2-6F57-41DC-A20A-F566AA0CC2A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  <p:sldLayoutId id="2147484140" r:id="rId12"/>
    <p:sldLayoutId id="2147484141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Slide Number Placeholder 5">
            <a:extLst>
              <a:ext uri="{FF2B5EF4-FFF2-40B4-BE49-F238E27FC236}">
                <a16:creationId xmlns:a16="http://schemas.microsoft.com/office/drawing/2014/main" id="{BE7AC4D2-8BFD-419A-8C42-E708549456CF}"/>
              </a:ext>
            </a:extLst>
          </p:cNvPr>
          <p:cNvSpPr txBox="1">
            <a:spLocks noGrp="1"/>
          </p:cNvSpPr>
          <p:nvPr/>
        </p:nvSpPr>
        <p:spPr bwMode="auto">
          <a:xfrm>
            <a:off x="68580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C7952E4-CEFF-404E-A423-76F412BA29D3}" type="slidenum">
              <a:rPr lang="en-US" altLang="en-US" sz="1400">
                <a:solidFill>
                  <a:schemeClr val="bg2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>
              <a:solidFill>
                <a:schemeClr val="bg2"/>
              </a:solidFill>
            </a:endParaRPr>
          </a:p>
        </p:txBody>
      </p:sp>
      <p:sp>
        <p:nvSpPr>
          <p:cNvPr id="22533" name="Rectangle 1026">
            <a:extLst>
              <a:ext uri="{FF2B5EF4-FFF2-40B4-BE49-F238E27FC236}">
                <a16:creationId xmlns:a16="http://schemas.microsoft.com/office/drawing/2014/main" id="{69D364A1-81E5-430C-9CE9-0E09777136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5768" y="685800"/>
            <a:ext cx="8802032" cy="1143000"/>
          </a:xfrm>
        </p:spPr>
        <p:txBody>
          <a:bodyPr anchor="b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b="1" dirty="0">
                <a:solidFill>
                  <a:schemeClr val="tx2">
                    <a:satMod val="130000"/>
                  </a:schemeClr>
                </a:solidFill>
              </a:rPr>
              <a:t>Two-Point Gaussian Quadrature Rule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6">
            <a:extLst>
              <a:ext uri="{FF2B5EF4-FFF2-40B4-BE49-F238E27FC236}">
                <a16:creationId xmlns:a16="http://schemas.microsoft.com/office/drawing/2014/main" id="{0CAB811C-B3BA-4865-A3E8-E41532038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http://nm.MathForCollege.com</a:t>
            </a:r>
          </a:p>
        </p:txBody>
      </p:sp>
      <p:sp>
        <p:nvSpPr>
          <p:cNvPr id="31747" name="Slide Number Placeholder 7">
            <a:extLst>
              <a:ext uri="{FF2B5EF4-FFF2-40B4-BE49-F238E27FC236}">
                <a16:creationId xmlns:a16="http://schemas.microsoft.com/office/drawing/2014/main" id="{3A24EC87-70A3-4D52-A1CF-649065363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8C5EEA2-B4FC-41EE-9A84-6FD55EEA1944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en-US" altLang="en-US" sz="1400"/>
          </a:p>
        </p:txBody>
      </p:sp>
      <p:sp>
        <p:nvSpPr>
          <p:cNvPr id="31748" name="Rectangle 2">
            <a:extLst>
              <a:ext uri="{FF2B5EF4-FFF2-40B4-BE49-F238E27FC236}">
                <a16:creationId xmlns:a16="http://schemas.microsoft.com/office/drawing/2014/main" id="{9BD345AB-E2F2-48A1-A7E3-75B851662C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7963" y="271463"/>
            <a:ext cx="8715375" cy="1143000"/>
          </a:xfrm>
        </p:spPr>
        <p:txBody>
          <a:bodyPr/>
          <a:lstStyle/>
          <a:p>
            <a:r>
              <a:rPr lang="en-US" altLang="en-US" sz="4000"/>
              <a:t>Background</a:t>
            </a:r>
          </a:p>
        </p:txBody>
      </p:sp>
      <p:sp>
        <p:nvSpPr>
          <p:cNvPr id="31749" name="Rectangle 3">
            <a:extLst>
              <a:ext uri="{FF2B5EF4-FFF2-40B4-BE49-F238E27FC236}">
                <a16:creationId xmlns:a16="http://schemas.microsoft.com/office/drawing/2014/main" id="{2024809B-A0BF-4EC7-8277-ADAF5F4117EB}"/>
              </a:ext>
            </a:extLst>
          </p:cNvPr>
          <p:cNvSpPr>
            <a:spLocks noGrp="1" noChangeArrowheads="1"/>
          </p:cNvSpPr>
          <p:nvPr>
            <p:ph type="body" sz="half" idx="3"/>
          </p:nvPr>
        </p:nvSpPr>
        <p:spPr>
          <a:xfrm>
            <a:off x="228236" y="1469231"/>
            <a:ext cx="5334000" cy="457200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None/>
            </a:pPr>
            <a:r>
              <a:rPr lang="en-US" altLang="en-US" sz="1900" dirty="0"/>
              <a:t>Trapezoidal Rule by undetermined coefficients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750" name="Object 16">
                <a:extLst>
                  <a:ext uri="{FF2B5EF4-FFF2-40B4-BE49-F238E27FC236}">
                    <a16:creationId xmlns:a16="http://schemas.microsoft.com/office/drawing/2014/main" id="{8367B6B8-D528-460F-8C70-DCE266BD2861}"/>
                  </a:ext>
                </a:extLst>
              </p:cNvPr>
              <p:cNvSpPr txBox="1"/>
              <p:nvPr/>
            </p:nvSpPr>
            <p:spPr bwMode="auto">
              <a:xfrm>
                <a:off x="304800" y="1981199"/>
                <a:ext cx="7772400" cy="22463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1750" name="Object 16">
                <a:extLst>
                  <a:ext uri="{FF2B5EF4-FFF2-40B4-BE49-F238E27FC236}">
                    <a16:creationId xmlns:a16="http://schemas.microsoft.com/office/drawing/2014/main" id="{8367B6B8-D528-460F-8C70-DCE266BD28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1981199"/>
                <a:ext cx="7772400" cy="22463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6">
            <a:extLst>
              <a:ext uri="{FF2B5EF4-FFF2-40B4-BE49-F238E27FC236}">
                <a16:creationId xmlns:a16="http://schemas.microsoft.com/office/drawing/2014/main" id="{7B9884AE-2469-4A0D-A5F0-E763C1C3D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http://nm.MathForCollege.com</a:t>
            </a:r>
          </a:p>
        </p:txBody>
      </p:sp>
      <p:sp>
        <p:nvSpPr>
          <p:cNvPr id="33795" name="Slide Number Placeholder 7">
            <a:extLst>
              <a:ext uri="{FF2B5EF4-FFF2-40B4-BE49-F238E27FC236}">
                <a16:creationId xmlns:a16="http://schemas.microsoft.com/office/drawing/2014/main" id="{DDD96E78-E3CA-4806-AC1C-DD26146C1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9A93C47-F997-45FF-ABF7-99575E328655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en-US" altLang="en-US" sz="1400"/>
          </a:p>
        </p:txBody>
      </p:sp>
      <p:sp>
        <p:nvSpPr>
          <p:cNvPr id="33796" name="Rectangle 2">
            <a:extLst>
              <a:ext uri="{FF2B5EF4-FFF2-40B4-BE49-F238E27FC236}">
                <a16:creationId xmlns:a16="http://schemas.microsoft.com/office/drawing/2014/main" id="{E74F78DF-E9A2-4F35-A8CB-784D943705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03200"/>
            <a:ext cx="8763000" cy="1143000"/>
          </a:xfrm>
        </p:spPr>
        <p:txBody>
          <a:bodyPr>
            <a:normAutofit fontScale="90000"/>
          </a:bodyPr>
          <a:lstStyle/>
          <a:p>
            <a:r>
              <a:rPr lang="en-US" altLang="en-US" sz="4000" dirty="0"/>
              <a:t>Basis of the Two-Point Gaussian  Quadrature Rule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3797" name="Object 31">
                <a:extLst>
                  <a:ext uri="{FF2B5EF4-FFF2-40B4-BE49-F238E27FC236}">
                    <a16:creationId xmlns:a16="http://schemas.microsoft.com/office/drawing/2014/main" id="{E169E9B1-69B9-43D6-B3B5-7886A81247D4}"/>
                  </a:ext>
                </a:extLst>
              </p:cNvPr>
              <p:cNvSpPr txBox="1"/>
              <p:nvPr/>
            </p:nvSpPr>
            <p:spPr bwMode="auto">
              <a:xfrm>
                <a:off x="2286000" y="3581400"/>
                <a:ext cx="4606925" cy="1365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33797" name="Object 31">
                <a:extLst>
                  <a:ext uri="{FF2B5EF4-FFF2-40B4-BE49-F238E27FC236}">
                    <a16:creationId xmlns:a16="http://schemas.microsoft.com/office/drawing/2014/main" id="{E169E9B1-69B9-43D6-B3B5-7886A81247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0" y="3581400"/>
                <a:ext cx="4606925" cy="13652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798" name="Object 16">
                <a:extLst>
                  <a:ext uri="{FF2B5EF4-FFF2-40B4-BE49-F238E27FC236}">
                    <a16:creationId xmlns:a16="http://schemas.microsoft.com/office/drawing/2014/main" id="{758F2A3B-97FF-45B9-B40D-A3F398580907}"/>
                  </a:ext>
                </a:extLst>
              </p:cNvPr>
              <p:cNvSpPr txBox="1"/>
              <p:nvPr/>
            </p:nvSpPr>
            <p:spPr bwMode="auto">
              <a:xfrm>
                <a:off x="2286000" y="2133600"/>
                <a:ext cx="4606925" cy="13287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33798" name="Object 16">
                <a:extLst>
                  <a:ext uri="{FF2B5EF4-FFF2-40B4-BE49-F238E27FC236}">
                    <a16:creationId xmlns:a16="http://schemas.microsoft.com/office/drawing/2014/main" id="{758F2A3B-97FF-45B9-B40D-A3F3985809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0" y="2133600"/>
                <a:ext cx="4606925" cy="13287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ooter Placeholder 3">
            <a:extLst>
              <a:ext uri="{FF2B5EF4-FFF2-40B4-BE49-F238E27FC236}">
                <a16:creationId xmlns:a16="http://schemas.microsoft.com/office/drawing/2014/main" id="{FF8CB30C-5D3B-4DF4-8660-33AAEECC7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http://nm.MathForCollege.com</a:t>
            </a:r>
          </a:p>
        </p:txBody>
      </p:sp>
      <p:sp>
        <p:nvSpPr>
          <p:cNvPr id="35843" name="Slide Number Placeholder 4">
            <a:extLst>
              <a:ext uri="{FF2B5EF4-FFF2-40B4-BE49-F238E27FC236}">
                <a16:creationId xmlns:a16="http://schemas.microsoft.com/office/drawing/2014/main" id="{B635492A-0939-4B61-A856-95B8BD1EF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71259D3-B104-44FC-85CA-8116D3514A44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en-US" altLang="en-US" sz="1400"/>
          </a:p>
        </p:txBody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C4F3451E-2E1C-472C-88EB-0D800A21F2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157163"/>
            <a:ext cx="8991600" cy="681037"/>
          </a:xfrm>
        </p:spPr>
        <p:txBody>
          <a:bodyPr>
            <a:normAutofit fontScale="90000"/>
          </a:bodyPr>
          <a:lstStyle/>
          <a:p>
            <a:r>
              <a:rPr lang="en-US" altLang="en-US" sz="4000"/>
              <a:t>How do I find the 4 unknowns?</a:t>
            </a:r>
          </a:p>
        </p:txBody>
      </p:sp>
      <p:sp>
        <p:nvSpPr>
          <p:cNvPr id="35845" name="Text Box 4">
            <a:extLst>
              <a:ext uri="{FF2B5EF4-FFF2-40B4-BE49-F238E27FC236}">
                <a16:creationId xmlns:a16="http://schemas.microsoft.com/office/drawing/2014/main" id="{B78F86BF-0030-40B1-BA50-13AF2F13B5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952500"/>
            <a:ext cx="71628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900">
                <a:latin typeface="Times New Roman" panose="02020603050405020304" pitchFamily="18" charset="0"/>
                <a:cs typeface="Times New Roman" panose="02020603050405020304" pitchFamily="18" charset="0"/>
              </a:rPr>
              <a:t>The four unknowns </a:t>
            </a:r>
            <a:r>
              <a:rPr lang="en-US" altLang="en-US" sz="19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9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9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9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9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9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9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9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90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9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9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900">
                <a:latin typeface="Times New Roman" panose="02020603050405020304" pitchFamily="18" charset="0"/>
                <a:cs typeface="Times New Roman" panose="02020603050405020304" pitchFamily="18" charset="0"/>
              </a:rPr>
              <a:t>  are found by assuming that the formula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5846" name="Object 5">
                <a:extLst>
                  <a:ext uri="{FF2B5EF4-FFF2-40B4-BE49-F238E27FC236}">
                    <a16:creationId xmlns:a16="http://schemas.microsoft.com/office/drawing/2014/main" id="{6C7DDE38-3D01-4BA8-BFB9-ED2BEE5B6ABA}"/>
                  </a:ext>
                </a:extLst>
              </p:cNvPr>
              <p:cNvSpPr txBox="1"/>
              <p:nvPr/>
            </p:nvSpPr>
            <p:spPr bwMode="auto">
              <a:xfrm>
                <a:off x="2119313" y="2486025"/>
                <a:ext cx="3348037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35846" name="Object 5">
                <a:extLst>
                  <a:ext uri="{FF2B5EF4-FFF2-40B4-BE49-F238E27FC236}">
                    <a16:creationId xmlns:a16="http://schemas.microsoft.com/office/drawing/2014/main" id="{6C7DDE38-3D01-4BA8-BFB9-ED2BEE5B6A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19313" y="2486025"/>
                <a:ext cx="3348037" cy="447675"/>
              </a:xfrm>
              <a:prstGeom prst="rect">
                <a:avLst/>
              </a:prstGeom>
              <a:blipFill>
                <a:blip r:embed="rId3"/>
                <a:stretch>
                  <a:fillRect l="-5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847" name="Rectangle 7">
            <a:extLst>
              <a:ext uri="{FF2B5EF4-FFF2-40B4-BE49-F238E27FC236}">
                <a16:creationId xmlns:a16="http://schemas.microsoft.com/office/drawing/2014/main" id="{77FCC35F-A862-467E-B1A2-1E8961DA00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3124200"/>
            <a:ext cx="1887538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900"/>
              <a:t>Exact integral is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5848" name="Object 10">
                <a:extLst>
                  <a:ext uri="{FF2B5EF4-FFF2-40B4-BE49-F238E27FC236}">
                    <a16:creationId xmlns:a16="http://schemas.microsoft.com/office/drawing/2014/main" id="{4F880FD3-CF32-447E-92DB-43461EBE9BE1}"/>
                  </a:ext>
                </a:extLst>
              </p:cNvPr>
              <p:cNvSpPr txBox="1"/>
              <p:nvPr/>
            </p:nvSpPr>
            <p:spPr bwMode="auto">
              <a:xfrm>
                <a:off x="1295400" y="3494088"/>
                <a:ext cx="4210050" cy="879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35848" name="Object 10">
                <a:extLst>
                  <a:ext uri="{FF2B5EF4-FFF2-40B4-BE49-F238E27FC236}">
                    <a16:creationId xmlns:a16="http://schemas.microsoft.com/office/drawing/2014/main" id="{4F880FD3-CF32-447E-92DB-43461EBE9B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5400" y="3494088"/>
                <a:ext cx="4210050" cy="8794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849" name="Object 9">
                <a:extLst>
                  <a:ext uri="{FF2B5EF4-FFF2-40B4-BE49-F238E27FC236}">
                    <a16:creationId xmlns:a16="http://schemas.microsoft.com/office/drawing/2014/main" id="{916AC2F2-0FDA-48F3-A94D-8EF92AD843ED}"/>
                  </a:ext>
                </a:extLst>
              </p:cNvPr>
              <p:cNvSpPr txBox="1"/>
              <p:nvPr/>
            </p:nvSpPr>
            <p:spPr bwMode="auto">
              <a:xfrm>
                <a:off x="2320925" y="4348163"/>
                <a:ext cx="3924300" cy="962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bSup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35849" name="Object 9">
                <a:extLst>
                  <a:ext uri="{FF2B5EF4-FFF2-40B4-BE49-F238E27FC236}">
                    <a16:creationId xmlns:a16="http://schemas.microsoft.com/office/drawing/2014/main" id="{916AC2F2-0FDA-48F3-A94D-8EF92AD843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20925" y="4348163"/>
                <a:ext cx="3924300" cy="9620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850" name="Object 8">
                <a:extLst>
                  <a:ext uri="{FF2B5EF4-FFF2-40B4-BE49-F238E27FC236}">
                    <a16:creationId xmlns:a16="http://schemas.microsoft.com/office/drawing/2014/main" id="{3ECA9FC4-1A02-4449-AF79-6C5ADA5EDF5B}"/>
                  </a:ext>
                </a:extLst>
              </p:cNvPr>
              <p:cNvSpPr txBox="1"/>
              <p:nvPr/>
            </p:nvSpPr>
            <p:spPr bwMode="auto">
              <a:xfrm>
                <a:off x="2320925" y="5438775"/>
                <a:ext cx="6521450" cy="857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35850" name="Object 8">
                <a:extLst>
                  <a:ext uri="{FF2B5EF4-FFF2-40B4-BE49-F238E27FC236}">
                    <a16:creationId xmlns:a16="http://schemas.microsoft.com/office/drawing/2014/main" id="{3ECA9FC4-1A02-4449-AF79-6C5ADA5EDF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20925" y="5438775"/>
                <a:ext cx="6521450" cy="8572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851" name="Object 31">
                <a:extLst>
                  <a:ext uri="{FF2B5EF4-FFF2-40B4-BE49-F238E27FC236}">
                    <a16:creationId xmlns:a16="http://schemas.microsoft.com/office/drawing/2014/main" id="{E22D1089-5960-4DD5-BE37-D1D11AC97C5D}"/>
                  </a:ext>
                </a:extLst>
              </p:cNvPr>
              <p:cNvSpPr txBox="1"/>
              <p:nvPr/>
            </p:nvSpPr>
            <p:spPr bwMode="auto">
              <a:xfrm>
                <a:off x="2119313" y="1344613"/>
                <a:ext cx="3090862" cy="9159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35851" name="Object 31">
                <a:extLst>
                  <a:ext uri="{FF2B5EF4-FFF2-40B4-BE49-F238E27FC236}">
                    <a16:creationId xmlns:a16="http://schemas.microsoft.com/office/drawing/2014/main" id="{E22D1089-5960-4DD5-BE37-D1D11AC97C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19313" y="1344613"/>
                <a:ext cx="3090862" cy="9159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852" name="Rectangle 1">
            <a:extLst>
              <a:ext uri="{FF2B5EF4-FFF2-40B4-BE49-F238E27FC236}">
                <a16:creationId xmlns:a16="http://schemas.microsoft.com/office/drawing/2014/main" id="{0E723C58-4016-4826-BB68-1D28256333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4288" y="1989138"/>
            <a:ext cx="8458201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gives exact results for integrating a general third order polynomial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ooter Placeholder 3">
            <a:extLst>
              <a:ext uri="{FF2B5EF4-FFF2-40B4-BE49-F238E27FC236}">
                <a16:creationId xmlns:a16="http://schemas.microsoft.com/office/drawing/2014/main" id="{FF8CB30C-5D3B-4DF4-8660-33AAEECC7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http://nm.MathForCollege.com</a:t>
            </a:r>
          </a:p>
        </p:txBody>
      </p:sp>
      <p:sp>
        <p:nvSpPr>
          <p:cNvPr id="35843" name="Slide Number Placeholder 4">
            <a:extLst>
              <a:ext uri="{FF2B5EF4-FFF2-40B4-BE49-F238E27FC236}">
                <a16:creationId xmlns:a16="http://schemas.microsoft.com/office/drawing/2014/main" id="{B635492A-0939-4B61-A856-95B8BD1EF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71259D3-B104-44FC-85CA-8116D3514A44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en-US" altLang="en-US" sz="1400"/>
          </a:p>
        </p:txBody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C4F3451E-2E1C-472C-88EB-0D800A21F2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6153" y="423650"/>
            <a:ext cx="8991600" cy="681037"/>
          </a:xfrm>
        </p:spPr>
        <p:txBody>
          <a:bodyPr>
            <a:normAutofit fontScale="90000"/>
          </a:bodyPr>
          <a:lstStyle/>
          <a:p>
            <a:r>
              <a:rPr lang="en-US" altLang="en-US" sz="4000" dirty="0"/>
              <a:t>This is what I get from the exact integration</a:t>
            </a:r>
          </a:p>
        </p:txBody>
      </p:sp>
      <p:sp>
        <p:nvSpPr>
          <p:cNvPr id="35847" name="Rectangle 7">
            <a:extLst>
              <a:ext uri="{FF2B5EF4-FFF2-40B4-BE49-F238E27FC236}">
                <a16:creationId xmlns:a16="http://schemas.microsoft.com/office/drawing/2014/main" id="{77FCC35F-A862-467E-B1A2-1E8961DA00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387" y="1910077"/>
            <a:ext cx="1887538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900" dirty="0"/>
              <a:t>Exact integral is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5848" name="Object 10">
                <a:extLst>
                  <a:ext uri="{FF2B5EF4-FFF2-40B4-BE49-F238E27FC236}">
                    <a16:creationId xmlns:a16="http://schemas.microsoft.com/office/drawing/2014/main" id="{4F880FD3-CF32-447E-92DB-43461EBE9BE1}"/>
                  </a:ext>
                </a:extLst>
              </p:cNvPr>
              <p:cNvSpPr txBox="1"/>
              <p:nvPr/>
            </p:nvSpPr>
            <p:spPr bwMode="auto">
              <a:xfrm>
                <a:off x="1371600" y="2327962"/>
                <a:ext cx="7543800" cy="36918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limLoc m:val="undOvr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  <m: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  <m:e>
                        <m:d>
                          <m:d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sSup>
                              <m:sSup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  <m:sSup>
                              <m:sSup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b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  <a:p>
                <a:pPr/>
                <a:endParaRPr lang="en-US" dirty="0"/>
              </a:p>
            </p:txBody>
          </p:sp>
        </mc:Choice>
        <mc:Fallback>
          <p:sp>
            <p:nvSpPr>
              <p:cNvPr id="35848" name="Object 10">
                <a:extLst>
                  <a:ext uri="{FF2B5EF4-FFF2-40B4-BE49-F238E27FC236}">
                    <a16:creationId xmlns:a16="http://schemas.microsoft.com/office/drawing/2014/main" id="{4F880FD3-CF32-447E-92DB-43461EBE9B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71600" y="2327962"/>
                <a:ext cx="7543800" cy="3691838"/>
              </a:xfrm>
              <a:prstGeom prst="rect">
                <a:avLst/>
              </a:prstGeom>
              <a:blipFill>
                <a:blip r:embed="rId3"/>
                <a:stretch>
                  <a:fillRect l="-226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849" name="Object 9">
            <a:extLst>
              <a:ext uri="{FF2B5EF4-FFF2-40B4-BE49-F238E27FC236}">
                <a16:creationId xmlns:a16="http://schemas.microsoft.com/office/drawing/2014/main" id="{916AC2F2-0FDA-48F3-A94D-8EF92AD843ED}"/>
              </a:ext>
            </a:extLst>
          </p:cNvPr>
          <p:cNvSpPr txBox="1"/>
          <p:nvPr/>
        </p:nvSpPr>
        <p:spPr bwMode="auto">
          <a:xfrm>
            <a:off x="2320925" y="4348163"/>
            <a:ext cx="3924300" cy="962025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608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ooter Placeholder 3">
            <a:extLst>
              <a:ext uri="{FF2B5EF4-FFF2-40B4-BE49-F238E27FC236}">
                <a16:creationId xmlns:a16="http://schemas.microsoft.com/office/drawing/2014/main" id="{47D562A1-11E0-4CBE-9D0D-B0F22A8CB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http://nm.MathForCollege.com</a:t>
            </a:r>
          </a:p>
        </p:txBody>
      </p:sp>
      <p:sp>
        <p:nvSpPr>
          <p:cNvPr id="37891" name="Slide Number Placeholder 4">
            <a:extLst>
              <a:ext uri="{FF2B5EF4-FFF2-40B4-BE49-F238E27FC236}">
                <a16:creationId xmlns:a16="http://schemas.microsoft.com/office/drawing/2014/main" id="{D97B44BE-E9B2-46A6-963C-ED03F557A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098E77F-D12A-4E79-A1B4-7DBCC74EAE0E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en-US" altLang="en-US" sz="1400"/>
          </a:p>
        </p:txBody>
      </p:sp>
      <p:sp>
        <p:nvSpPr>
          <p:cNvPr id="37892" name="Rectangle 2">
            <a:extLst>
              <a:ext uri="{FF2B5EF4-FFF2-40B4-BE49-F238E27FC236}">
                <a16:creationId xmlns:a16="http://schemas.microsoft.com/office/drawing/2014/main" id="{6F2EB6E7-84A8-4C4F-BC2D-6EE964B556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36525"/>
            <a:ext cx="8915400" cy="701675"/>
          </a:xfrm>
        </p:spPr>
        <p:txBody>
          <a:bodyPr/>
          <a:lstStyle/>
          <a:p>
            <a:r>
              <a:rPr lang="en-US" altLang="en-US" sz="4000"/>
              <a:t>This is what I get from the RHS!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7893" name="Object 90">
                <a:extLst>
                  <a:ext uri="{FF2B5EF4-FFF2-40B4-BE49-F238E27FC236}">
                    <a16:creationId xmlns:a16="http://schemas.microsoft.com/office/drawing/2014/main" id="{673F362F-F7E7-494C-8683-C9865C43CF2B}"/>
                  </a:ext>
                </a:extLst>
              </p:cNvPr>
              <p:cNvSpPr txBox="1"/>
              <p:nvPr/>
            </p:nvSpPr>
            <p:spPr bwMode="auto">
              <a:xfrm>
                <a:off x="2667000" y="2533242"/>
                <a:ext cx="5146675" cy="2705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e>
                      </m:d>
                    </m:oMath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                       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  <a:p>
                <a:pPr/>
                <a:endParaRPr lang="en-US" b="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              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:r>
                  <a:rPr lang="en-US" b="0" dirty="0">
                    <a:solidFill>
                      <a:srgbClr val="000000"/>
                    </a:solidFill>
                  </a:rPr>
                  <a:t>	   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:r>
                  <a:rPr lang="en-US" dirty="0">
                    <a:solidFill>
                      <a:srgbClr val="000000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    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p>
                          <m:sSupPr>
                            <m:ctrlPr>
                              <a:rPr lang="en-US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  <m:sup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p>
                          <m:sSup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  <m:sup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:r>
                  <a:rPr lang="en-US" dirty="0">
                    <a:solidFill>
                      <a:srgbClr val="000000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    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d>
                      <m:d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p>
                          <m:sSup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  <m:sup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p>
                          <m:sSup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  <m:sup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7893" name="Object 90">
                <a:extLst>
                  <a:ext uri="{FF2B5EF4-FFF2-40B4-BE49-F238E27FC236}">
                    <a16:creationId xmlns:a16="http://schemas.microsoft.com/office/drawing/2014/main" id="{673F362F-F7E7-494C-8683-C9865C43CF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67000" y="2533242"/>
                <a:ext cx="5146675" cy="27051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894" name="Object 31">
                <a:extLst>
                  <a:ext uri="{FF2B5EF4-FFF2-40B4-BE49-F238E27FC236}">
                    <a16:creationId xmlns:a16="http://schemas.microsoft.com/office/drawing/2014/main" id="{8F7187E4-78A9-4E3C-B06B-4D76208ED561}"/>
                  </a:ext>
                </a:extLst>
              </p:cNvPr>
              <p:cNvSpPr txBox="1"/>
              <p:nvPr/>
            </p:nvSpPr>
            <p:spPr bwMode="auto">
              <a:xfrm>
                <a:off x="2729917" y="1460908"/>
                <a:ext cx="3810000" cy="113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7894" name="Object 31">
                <a:extLst>
                  <a:ext uri="{FF2B5EF4-FFF2-40B4-BE49-F238E27FC236}">
                    <a16:creationId xmlns:a16="http://schemas.microsoft.com/office/drawing/2014/main" id="{8F7187E4-78A9-4E3C-B06B-4D76208ED5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29917" y="1460908"/>
                <a:ext cx="3810000" cy="11303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895" name="Object 5">
                <a:extLst>
                  <a:ext uri="{FF2B5EF4-FFF2-40B4-BE49-F238E27FC236}">
                    <a16:creationId xmlns:a16="http://schemas.microsoft.com/office/drawing/2014/main" id="{EE3483DC-8361-460C-8399-2F85BC9CB838}"/>
                  </a:ext>
                </a:extLst>
              </p:cNvPr>
              <p:cNvSpPr txBox="1"/>
              <p:nvPr/>
            </p:nvSpPr>
            <p:spPr bwMode="auto">
              <a:xfrm>
                <a:off x="2743200" y="1022350"/>
                <a:ext cx="3744913" cy="5016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37895" name="Object 5">
                <a:extLst>
                  <a:ext uri="{FF2B5EF4-FFF2-40B4-BE49-F238E27FC236}">
                    <a16:creationId xmlns:a16="http://schemas.microsoft.com/office/drawing/2014/main" id="{EE3483DC-8361-460C-8399-2F85BC9CB8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43200" y="1022350"/>
                <a:ext cx="3744913" cy="501650"/>
              </a:xfrm>
              <a:prstGeom prst="rect">
                <a:avLst/>
              </a:prstGeom>
              <a:blipFill>
                <a:blip r:embed="rId5"/>
                <a:stretch>
                  <a:fillRect l="-48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oter Placeholder 3">
            <a:extLst>
              <a:ext uri="{FF2B5EF4-FFF2-40B4-BE49-F238E27FC236}">
                <a16:creationId xmlns:a16="http://schemas.microsoft.com/office/drawing/2014/main" id="{3F484EFA-72F4-4841-85A1-5F980AEBF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http://nm.MathForCollege.com</a:t>
            </a:r>
          </a:p>
        </p:txBody>
      </p:sp>
      <p:sp>
        <p:nvSpPr>
          <p:cNvPr id="39939" name="Slide Number Placeholder 4">
            <a:extLst>
              <a:ext uri="{FF2B5EF4-FFF2-40B4-BE49-F238E27FC236}">
                <a16:creationId xmlns:a16="http://schemas.microsoft.com/office/drawing/2014/main" id="{3E1CBB11-826A-47C0-8C65-BD2050E77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263A8AA-9F2C-447D-AE4E-F80C19082320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en-US" altLang="en-US" sz="1400"/>
          </a:p>
        </p:txBody>
      </p:sp>
      <p:sp>
        <p:nvSpPr>
          <p:cNvPr id="39940" name="Rectangle 2">
            <a:extLst>
              <a:ext uri="{FF2B5EF4-FFF2-40B4-BE49-F238E27FC236}">
                <a16:creationId xmlns:a16="http://schemas.microsoft.com/office/drawing/2014/main" id="{03BD329E-2BC2-4E44-B5E4-7A518A9F0C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5425" y="109538"/>
            <a:ext cx="8842375" cy="1143000"/>
          </a:xfrm>
        </p:spPr>
        <p:txBody>
          <a:bodyPr/>
          <a:lstStyle/>
          <a:p>
            <a:r>
              <a:rPr lang="en-US" altLang="en-US" sz="4000"/>
              <a:t>Equating exact value with formula</a:t>
            </a:r>
          </a:p>
        </p:txBody>
      </p:sp>
      <p:sp>
        <p:nvSpPr>
          <p:cNvPr id="39941" name="Rectangle 92">
            <a:extLst>
              <a:ext uri="{FF2B5EF4-FFF2-40B4-BE49-F238E27FC236}">
                <a16:creationId xmlns:a16="http://schemas.microsoft.com/office/drawing/2014/main" id="{3AAA33AD-B4AB-4C52-AA5F-394B5BF9A2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425" y="1507853"/>
            <a:ext cx="2323072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900" dirty="0"/>
              <a:t>Equating equations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9942" name="Object 95">
                <a:extLst>
                  <a:ext uri="{FF2B5EF4-FFF2-40B4-BE49-F238E27FC236}">
                    <a16:creationId xmlns:a16="http://schemas.microsoft.com/office/drawing/2014/main" id="{6C6C903B-756C-4B8F-9BCB-C3A6DE5931D5}"/>
                  </a:ext>
                </a:extLst>
              </p:cNvPr>
              <p:cNvSpPr txBox="1"/>
              <p:nvPr/>
            </p:nvSpPr>
            <p:spPr bwMode="auto">
              <a:xfrm>
                <a:off x="752475" y="2125663"/>
                <a:ext cx="6486525" cy="885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39942" name="Object 95">
                <a:extLst>
                  <a:ext uri="{FF2B5EF4-FFF2-40B4-BE49-F238E27FC236}">
                    <a16:creationId xmlns:a16="http://schemas.microsoft.com/office/drawing/2014/main" id="{6C6C903B-756C-4B8F-9BCB-C3A6DE5931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2475" y="2125663"/>
                <a:ext cx="6486525" cy="8858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943" name="Object 93">
                <a:extLst>
                  <a:ext uri="{FF2B5EF4-FFF2-40B4-BE49-F238E27FC236}">
                    <a16:creationId xmlns:a16="http://schemas.microsoft.com/office/drawing/2014/main" id="{9784BD0E-FC29-49E2-8ADF-35A7F97412DE}"/>
                  </a:ext>
                </a:extLst>
              </p:cNvPr>
              <p:cNvSpPr txBox="1"/>
              <p:nvPr/>
            </p:nvSpPr>
            <p:spPr bwMode="auto">
              <a:xfrm>
                <a:off x="304800" y="3382963"/>
                <a:ext cx="8239125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39943" name="Object 93">
                <a:extLst>
                  <a:ext uri="{FF2B5EF4-FFF2-40B4-BE49-F238E27FC236}">
                    <a16:creationId xmlns:a16="http://schemas.microsoft.com/office/drawing/2014/main" id="{9784BD0E-FC29-49E2-8ADF-35A7F97412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3382963"/>
                <a:ext cx="8239125" cy="4476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ooter Placeholder 5">
            <a:extLst>
              <a:ext uri="{FF2B5EF4-FFF2-40B4-BE49-F238E27FC236}">
                <a16:creationId xmlns:a16="http://schemas.microsoft.com/office/drawing/2014/main" id="{82BB151F-80F9-4A2E-BF46-F2FA9E20C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http://nm.MathForCollege.com</a:t>
            </a:r>
          </a:p>
        </p:txBody>
      </p:sp>
      <p:sp>
        <p:nvSpPr>
          <p:cNvPr id="41987" name="Slide Number Placeholder 6">
            <a:extLst>
              <a:ext uri="{FF2B5EF4-FFF2-40B4-BE49-F238E27FC236}">
                <a16:creationId xmlns:a16="http://schemas.microsoft.com/office/drawing/2014/main" id="{E0625DB2-5039-46E5-A0B7-D208A4F85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74189D8-9880-4A2B-A334-B20B367EC4CE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en-US" altLang="en-US" sz="1400"/>
          </a:p>
        </p:txBody>
      </p:sp>
      <p:sp>
        <p:nvSpPr>
          <p:cNvPr id="41988" name="Rectangle 2">
            <a:extLst>
              <a:ext uri="{FF2B5EF4-FFF2-40B4-BE49-F238E27FC236}">
                <a16:creationId xmlns:a16="http://schemas.microsoft.com/office/drawing/2014/main" id="{26A015E2-49E5-4FE0-BA2F-6C5C85F80B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41325"/>
            <a:ext cx="7793038" cy="581025"/>
          </a:xfrm>
        </p:spPr>
        <p:txBody>
          <a:bodyPr>
            <a:normAutofit fontScale="90000"/>
          </a:bodyPr>
          <a:lstStyle/>
          <a:p>
            <a:r>
              <a:rPr lang="en-US" altLang="en-US" sz="4000"/>
              <a:t>So we get 4 simultaneous NLEs</a:t>
            </a:r>
          </a:p>
        </p:txBody>
      </p:sp>
      <p:sp>
        <p:nvSpPr>
          <p:cNvPr id="41989" name="Rectangle 16">
            <a:extLst>
              <a:ext uri="{FF2B5EF4-FFF2-40B4-BE49-F238E27FC236}">
                <a16:creationId xmlns:a16="http://schemas.microsoft.com/office/drawing/2014/main" id="{CB167CFC-817E-4BB9-A44F-81AA80C464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398588"/>
            <a:ext cx="533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900">
                <a:latin typeface="Times New Roman" panose="02020603050405020304" pitchFamily="18" charset="0"/>
                <a:cs typeface="Times New Roman" panose="02020603050405020304" pitchFamily="18" charset="0"/>
              </a:rPr>
              <a:t>Since the constants </a:t>
            </a:r>
            <a:r>
              <a:rPr lang="en-US" altLang="en-US" sz="19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9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sz="19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9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9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9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9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9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9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9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9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900">
                <a:latin typeface="Times New Roman" panose="02020603050405020304" pitchFamily="18" charset="0"/>
                <a:cs typeface="Times New Roman" panose="02020603050405020304" pitchFamily="18" charset="0"/>
              </a:rPr>
              <a:t> are arbitrary 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1990" name="Object 20">
                <a:extLst>
                  <a:ext uri="{FF2B5EF4-FFF2-40B4-BE49-F238E27FC236}">
                    <a16:creationId xmlns:a16="http://schemas.microsoft.com/office/drawing/2014/main" id="{4AA4B32D-4D6D-4E4F-BE47-C70A29D3FD70}"/>
                  </a:ext>
                </a:extLst>
              </p:cNvPr>
              <p:cNvSpPr txBox="1"/>
              <p:nvPr/>
            </p:nvSpPr>
            <p:spPr bwMode="auto">
              <a:xfrm>
                <a:off x="2598738" y="1843088"/>
                <a:ext cx="1658937" cy="415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41990" name="Object 20">
                <a:extLst>
                  <a:ext uri="{FF2B5EF4-FFF2-40B4-BE49-F238E27FC236}">
                    <a16:creationId xmlns:a16="http://schemas.microsoft.com/office/drawing/2014/main" id="{4AA4B32D-4D6D-4E4F-BE47-C70A29D3FD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98738" y="1843088"/>
                <a:ext cx="1658937" cy="4159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991" name="Object 19">
                <a:extLst>
                  <a:ext uri="{FF2B5EF4-FFF2-40B4-BE49-F238E27FC236}">
                    <a16:creationId xmlns:a16="http://schemas.microsoft.com/office/drawing/2014/main" id="{09F67599-21F0-4CE2-A98E-B6A5CEFD4425}"/>
                  </a:ext>
                </a:extLst>
              </p:cNvPr>
              <p:cNvSpPr txBox="1"/>
              <p:nvPr/>
            </p:nvSpPr>
            <p:spPr bwMode="auto">
              <a:xfrm>
                <a:off x="2547938" y="2316163"/>
                <a:ext cx="2297112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1991" name="Object 19">
                <a:extLst>
                  <a:ext uri="{FF2B5EF4-FFF2-40B4-BE49-F238E27FC236}">
                    <a16:creationId xmlns:a16="http://schemas.microsoft.com/office/drawing/2014/main" id="{09F67599-21F0-4CE2-A98E-B6A5CEFD44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47938" y="2316163"/>
                <a:ext cx="2297112" cy="762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992" name="Object 18">
                <a:extLst>
                  <a:ext uri="{FF2B5EF4-FFF2-40B4-BE49-F238E27FC236}">
                    <a16:creationId xmlns:a16="http://schemas.microsoft.com/office/drawing/2014/main" id="{7C008871-A528-49A0-BE53-C059CBD4EE8D}"/>
                  </a:ext>
                </a:extLst>
              </p:cNvPr>
              <p:cNvSpPr txBox="1"/>
              <p:nvPr/>
            </p:nvSpPr>
            <p:spPr bwMode="auto">
              <a:xfrm>
                <a:off x="2587625" y="3092450"/>
                <a:ext cx="2593975" cy="8048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1992" name="Object 18">
                <a:extLst>
                  <a:ext uri="{FF2B5EF4-FFF2-40B4-BE49-F238E27FC236}">
                    <a16:creationId xmlns:a16="http://schemas.microsoft.com/office/drawing/2014/main" id="{7C008871-A528-49A0-BE53-C059CBD4E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87625" y="3092450"/>
                <a:ext cx="2593975" cy="8048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993" name="Object 17">
                <a:extLst>
                  <a:ext uri="{FF2B5EF4-FFF2-40B4-BE49-F238E27FC236}">
                    <a16:creationId xmlns:a16="http://schemas.microsoft.com/office/drawing/2014/main" id="{5E2E09C9-5989-4435-B673-DF25F7D49E38}"/>
                  </a:ext>
                </a:extLst>
              </p:cNvPr>
              <p:cNvSpPr txBox="1"/>
              <p:nvPr/>
            </p:nvSpPr>
            <p:spPr bwMode="auto">
              <a:xfrm>
                <a:off x="2598738" y="3962400"/>
                <a:ext cx="2725737" cy="83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41993" name="Object 17">
                <a:extLst>
                  <a:ext uri="{FF2B5EF4-FFF2-40B4-BE49-F238E27FC236}">
                    <a16:creationId xmlns:a16="http://schemas.microsoft.com/office/drawing/2014/main" id="{5E2E09C9-5989-4435-B673-DF25F7D49E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98738" y="3962400"/>
                <a:ext cx="2725737" cy="8382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ooter Placeholder 4">
            <a:extLst>
              <a:ext uri="{FF2B5EF4-FFF2-40B4-BE49-F238E27FC236}">
                <a16:creationId xmlns:a16="http://schemas.microsoft.com/office/drawing/2014/main" id="{FA73243E-5C0A-4952-9472-37FD93B12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http://nm.MathForCollege.com</a:t>
            </a:r>
          </a:p>
        </p:txBody>
      </p:sp>
      <p:sp>
        <p:nvSpPr>
          <p:cNvPr id="44035" name="Slide Number Placeholder 5">
            <a:extLst>
              <a:ext uri="{FF2B5EF4-FFF2-40B4-BE49-F238E27FC236}">
                <a16:creationId xmlns:a16="http://schemas.microsoft.com/office/drawing/2014/main" id="{9C8FB204-5ADB-4ECA-A2C6-DEBBD58EA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6D85741-72AC-42B0-B499-9A4784A5DD1F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en-US" altLang="en-US" sz="1400"/>
          </a:p>
        </p:txBody>
      </p:sp>
      <p:sp>
        <p:nvSpPr>
          <p:cNvPr id="44036" name="Rectangle 2">
            <a:extLst>
              <a:ext uri="{FF2B5EF4-FFF2-40B4-BE49-F238E27FC236}">
                <a16:creationId xmlns:a16="http://schemas.microsoft.com/office/drawing/2014/main" id="{65F23DA2-8266-477D-8019-BE291A7F11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22238"/>
            <a:ext cx="8686800" cy="1143000"/>
          </a:xfrm>
        </p:spPr>
        <p:txBody>
          <a:bodyPr/>
          <a:lstStyle/>
          <a:p>
            <a:r>
              <a:rPr lang="en-US" altLang="en-US"/>
              <a:t>Solution of 4 simultaneous NLEs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4037" name="Object 82">
                <a:extLst>
                  <a:ext uri="{FF2B5EF4-FFF2-40B4-BE49-F238E27FC236}">
                    <a16:creationId xmlns:a16="http://schemas.microsoft.com/office/drawing/2014/main" id="{6440DC46-8710-4C46-8270-7307AB639D9F}"/>
                  </a:ext>
                </a:extLst>
              </p:cNvPr>
              <p:cNvSpPr txBox="1"/>
              <p:nvPr/>
            </p:nvSpPr>
            <p:spPr bwMode="auto">
              <a:xfrm>
                <a:off x="809625" y="2991738"/>
                <a:ext cx="1190625" cy="72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4037" name="Object 82">
                <a:extLst>
                  <a:ext uri="{FF2B5EF4-FFF2-40B4-BE49-F238E27FC236}">
                    <a16:creationId xmlns:a16="http://schemas.microsoft.com/office/drawing/2014/main" id="{6440DC46-8710-4C46-8270-7307AB639D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9625" y="2991738"/>
                <a:ext cx="1190625" cy="7239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038" name="Object 81">
                <a:extLst>
                  <a:ext uri="{FF2B5EF4-FFF2-40B4-BE49-F238E27FC236}">
                    <a16:creationId xmlns:a16="http://schemas.microsoft.com/office/drawing/2014/main" id="{8C6481C8-034E-4951-B025-DF24E7DEACA9}"/>
                  </a:ext>
                </a:extLst>
              </p:cNvPr>
              <p:cNvSpPr txBox="1"/>
              <p:nvPr/>
            </p:nvSpPr>
            <p:spPr bwMode="auto">
              <a:xfrm>
                <a:off x="809625" y="3710379"/>
                <a:ext cx="1228725" cy="72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4038" name="Object 81">
                <a:extLst>
                  <a:ext uri="{FF2B5EF4-FFF2-40B4-BE49-F238E27FC236}">
                    <a16:creationId xmlns:a16="http://schemas.microsoft.com/office/drawing/2014/main" id="{8C6481C8-034E-4951-B025-DF24E7DEAC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9625" y="3710379"/>
                <a:ext cx="1228725" cy="7239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039" name="Object 80">
                <a:extLst>
                  <a:ext uri="{FF2B5EF4-FFF2-40B4-BE49-F238E27FC236}">
                    <a16:creationId xmlns:a16="http://schemas.microsoft.com/office/drawing/2014/main" id="{971D0C9F-168B-4509-B5B5-6C2296A05A67}"/>
                  </a:ext>
                </a:extLst>
              </p:cNvPr>
              <p:cNvSpPr txBox="1"/>
              <p:nvPr/>
            </p:nvSpPr>
            <p:spPr bwMode="auto">
              <a:xfrm>
                <a:off x="714375" y="1137588"/>
                <a:ext cx="3314700" cy="790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4039" name="Object 80">
                <a:extLst>
                  <a:ext uri="{FF2B5EF4-FFF2-40B4-BE49-F238E27FC236}">
                    <a16:creationId xmlns:a16="http://schemas.microsoft.com/office/drawing/2014/main" id="{971D0C9F-168B-4509-B5B5-6C2296A05A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4375" y="1137588"/>
                <a:ext cx="3314700" cy="7905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040" name="Object 79">
                <a:extLst>
                  <a:ext uri="{FF2B5EF4-FFF2-40B4-BE49-F238E27FC236}">
                    <a16:creationId xmlns:a16="http://schemas.microsoft.com/office/drawing/2014/main" id="{D6F9CF3B-F37B-49BA-88D6-1C223B1BDAFA}"/>
                  </a:ext>
                </a:extLst>
              </p:cNvPr>
              <p:cNvSpPr txBox="1"/>
              <p:nvPr/>
            </p:nvSpPr>
            <p:spPr bwMode="auto">
              <a:xfrm>
                <a:off x="809625" y="2064663"/>
                <a:ext cx="3124200" cy="790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4040" name="Object 79">
                <a:extLst>
                  <a:ext uri="{FF2B5EF4-FFF2-40B4-BE49-F238E27FC236}">
                    <a16:creationId xmlns:a16="http://schemas.microsoft.com/office/drawing/2014/main" id="{D6F9CF3B-F37B-49BA-88D6-1C223B1BDA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9625" y="2064663"/>
                <a:ext cx="3124200" cy="7905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Object 26">
                <a:extLst>
                  <a:ext uri="{FF2B5EF4-FFF2-40B4-BE49-F238E27FC236}">
                    <a16:creationId xmlns:a16="http://schemas.microsoft.com/office/drawing/2014/main" id="{496557CF-7330-4BC3-BAFB-6D6AAE41F475}"/>
                  </a:ext>
                </a:extLst>
              </p:cNvPr>
              <p:cNvSpPr txBox="1"/>
              <p:nvPr/>
            </p:nvSpPr>
            <p:spPr bwMode="auto">
              <a:xfrm>
                <a:off x="914400" y="4508213"/>
                <a:ext cx="7108825" cy="2082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7" name="Object 26">
                <a:extLst>
                  <a:ext uri="{FF2B5EF4-FFF2-40B4-BE49-F238E27FC236}">
                    <a16:creationId xmlns:a16="http://schemas.microsoft.com/office/drawing/2014/main" id="{496557CF-7330-4BC3-BAFB-6D6AAE41F4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400" y="4508213"/>
                <a:ext cx="7108825" cy="20828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36AC197E-BE21-4794-B401-0258F7F690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881" y="1295400"/>
            <a:ext cx="5472238" cy="380695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5782</TotalTime>
  <Words>432</Words>
  <Application>Microsoft Office PowerPoint</Application>
  <PresentationFormat>On-screen Show (4:3)</PresentationFormat>
  <Paragraphs>64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Cambria Math</vt:lpstr>
      <vt:lpstr>Gill Sans MT</vt:lpstr>
      <vt:lpstr>Tahoma</vt:lpstr>
      <vt:lpstr>Times New Roman</vt:lpstr>
      <vt:lpstr>Verdana</vt:lpstr>
      <vt:lpstr>Wingdings</vt:lpstr>
      <vt:lpstr>Wingdings 2</vt:lpstr>
      <vt:lpstr>Solstice</vt:lpstr>
      <vt:lpstr>Two-Point Gaussian Quadrature Rule</vt:lpstr>
      <vt:lpstr>Background</vt:lpstr>
      <vt:lpstr>Basis of the Two-Point Gaussian  Quadrature Rule</vt:lpstr>
      <vt:lpstr>How do I find the 4 unknowns?</vt:lpstr>
      <vt:lpstr>This is what I get from the exact integration</vt:lpstr>
      <vt:lpstr>This is what I get from the RHS!</vt:lpstr>
      <vt:lpstr>Equating exact value with formula</vt:lpstr>
      <vt:lpstr>So we get 4 simultaneous NLEs</vt:lpstr>
      <vt:lpstr>Solution of 4 simultaneous NLEs</vt:lpstr>
      <vt:lpstr>PowerPoint Presentation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Nonlinear Regression</dc:title>
  <dc:creator>kaw</dc:creator>
  <cp:lastModifiedBy>Autar Kaw</cp:lastModifiedBy>
  <cp:revision>249</cp:revision>
  <dcterms:created xsi:type="dcterms:W3CDTF">2007-03-08T14:59:05Z</dcterms:created>
  <dcterms:modified xsi:type="dcterms:W3CDTF">2021-03-23T16:38:04Z</dcterms:modified>
</cp:coreProperties>
</file>