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0"/>
  </p:notesMasterIdLst>
  <p:sldIdLst>
    <p:sldId id="424" r:id="rId2"/>
    <p:sldId id="349" r:id="rId3"/>
    <p:sldId id="350" r:id="rId4"/>
    <p:sldId id="351" r:id="rId5"/>
    <p:sldId id="352" r:id="rId6"/>
    <p:sldId id="353" r:id="rId7"/>
    <p:sldId id="314" r:id="rId8"/>
    <p:sldId id="374" r:id="rId9"/>
  </p:sldIdLst>
  <p:sldSz cx="9144000" cy="6858000" type="screen4x3"/>
  <p:notesSz cx="7315200" cy="96012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1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F1AAB12F-76EE-40D7-903E-2F0662977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46979C1-AFAE-4FC0-8251-C611C448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95A65C4-20C6-4AEB-A3B3-52647B4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B91862-F363-42F0-AB5E-1116438C5E7F}" type="slidenum">
              <a:rPr lang="en-US" altLang="en-US" sz="130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DD8AAAB-2D10-4C32-9413-84BA0F85B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50F3290-F081-4151-AC83-271FA9B33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36E04CB-9F95-451E-8606-B6C80013D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AD05BE-C74D-424E-9700-F705078B433A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27370E78-FADD-41EE-82E9-A35F3AFE4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68A0941-43B0-44F5-ABF2-CB7F95C50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66FCD32-C989-4734-86A0-C99FAA5B7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24C689-5A1E-42F4-8341-C839ADEC29ED}" type="slidenum">
              <a:rPr lang="en-US" altLang="en-US" sz="130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1C4941C1-DA24-4BBE-B54A-5B1677A50C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C47C738-8CA7-41D4-B605-3F0C74AA0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BEDA0D9B-9DAB-47CD-BA9C-03200A300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4B2B1D-82DB-42E7-9641-CD1E0ED89975}" type="slidenum">
              <a:rPr lang="en-US" altLang="en-US" sz="130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584065C-45D1-4BA0-9CB7-A9F2135DA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415D710B-7A0B-4E6A-A8D3-F3C5E6CB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FC48175-1A0B-4955-BD8C-B8284757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8B72AB-FCDF-438C-9EC3-0BB66CB658F2}" type="slidenum">
              <a:rPr lang="en-US" altLang="en-US" sz="130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BB4AF3C-DD74-4EB6-BBCC-8ABAA98D6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1D114-641C-42D9-833E-702F9B90C880}" type="slidenum">
              <a:rPr lang="en-US" altLang="en-US" sz="130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77B7760-4626-4543-BDA0-422D6C55A5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7A45059-6B31-4127-A763-071EEA695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BA92EE-0812-4350-9D6D-092145171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E8BD3-7389-4F2E-99DD-5F33C79248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B785AD-9417-48D1-B3AD-31DE8299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243F9-2818-40C2-9B61-4EF9DB184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68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4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16.emf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768" y="685800"/>
            <a:ext cx="853440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Introduction to Numerical Integration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4D1E0886-B4E8-41BE-BB52-C75323259EAE}"/>
                  </a:ext>
                </a:extLst>
              </p:cNvPr>
              <p:cNvSpPr txBox="1"/>
              <p:nvPr/>
            </p:nvSpPr>
            <p:spPr bwMode="auto">
              <a:xfrm>
                <a:off x="2362200" y="2133600"/>
                <a:ext cx="4127500" cy="1658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4D1E0886-B4E8-41BE-BB52-C7532325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2133600"/>
                <a:ext cx="4127500" cy="1658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3">
            <a:extLst>
              <a:ext uri="{FF2B5EF4-FFF2-40B4-BE49-F238E27FC236}">
                <a16:creationId xmlns:a16="http://schemas.microsoft.com/office/drawing/2014/main" id="{0431CB63-6393-4B87-8AC0-C79DA3E8D12D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800600"/>
            <a:ext cx="8839200" cy="1219200"/>
          </a:xfrm>
          <a:prstGeom prst="rect">
            <a:avLst/>
          </a:prstGeom>
        </p:spPr>
        <p:txBody>
          <a:bodyPr/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1" hangingPunct="1">
              <a:buFontTx/>
              <a:buNone/>
            </a:pPr>
            <a:r>
              <a:rPr lang="en-US" altLang="en-US" dirty="0"/>
              <a:t>As thy a difficult a problem as finding quadrature of a circle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7197-D42A-467C-9BE0-3CBAEFF0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242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Physical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71A10-761E-48F9-AB9C-272E5B70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8D414945-5CC2-499D-9D5D-E05654704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5850" y="274638"/>
            <a:ext cx="6972300" cy="1143000"/>
          </a:xfrm>
        </p:spPr>
        <p:txBody>
          <a:bodyPr/>
          <a:lstStyle/>
          <a:p>
            <a:r>
              <a:rPr lang="en-US" altLang="en-US"/>
              <a:t>Distance Covered By Rocket</a:t>
            </a: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5ECDDAB3-CA7F-40CA-8C50-887383E1E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782D968A-A1EE-4B2C-AE05-7B822EBA7F34}"/>
                  </a:ext>
                </a:extLst>
              </p:cNvPr>
              <p:cNvSpPr txBox="1"/>
              <p:nvPr/>
            </p:nvSpPr>
            <p:spPr bwMode="auto">
              <a:xfrm>
                <a:off x="3429000" y="2057400"/>
                <a:ext cx="5229225" cy="1393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𝑞𝑡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𝑔𝑡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782D968A-A1EE-4B2C-AE05-7B822EBA7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2057400"/>
                <a:ext cx="5229225" cy="1393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6">
            <a:extLst>
              <a:ext uri="{FF2B5EF4-FFF2-40B4-BE49-F238E27FC236}">
                <a16:creationId xmlns:a16="http://schemas.microsoft.com/office/drawing/2014/main" id="{644A6F80-EB57-4B4B-8E67-290DA2BD3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8" name="Object 6">
                <a:extLst>
                  <a:ext uri="{FF2B5EF4-FFF2-40B4-BE49-F238E27FC236}">
                    <a16:creationId xmlns:a16="http://schemas.microsoft.com/office/drawing/2014/main" id="{82593D66-079D-4571-B4BE-88AB2E738633}"/>
                  </a:ext>
                </a:extLst>
              </p:cNvPr>
              <p:cNvSpPr txBox="1"/>
              <p:nvPr/>
            </p:nvSpPr>
            <p:spPr bwMode="auto">
              <a:xfrm>
                <a:off x="3505200" y="4114800"/>
                <a:ext cx="526415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140000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140000−2100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−9.8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198" name="Object 6">
                <a:extLst>
                  <a:ext uri="{FF2B5EF4-FFF2-40B4-BE49-F238E27FC236}">
                    <a16:creationId xmlns:a16="http://schemas.microsoft.com/office/drawing/2014/main" id="{82593D66-079D-4571-B4BE-88AB2E738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4114800"/>
                <a:ext cx="5264150" cy="990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9" name="Picture 8" descr="The ALICE-powered NASA rocket launched in Indiana this month">
            <a:extLst>
              <a:ext uri="{FF2B5EF4-FFF2-40B4-BE49-F238E27FC236}">
                <a16:creationId xmlns:a16="http://schemas.microsoft.com/office/drawing/2014/main" id="{0B9794EC-CF10-4BC2-9034-B87D2E86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28035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FDD19-E89A-4DF3-86CD-B70D64D6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DDF2F1A-239F-4AF6-84B8-2CD8DD23E7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175"/>
            <a:ext cx="8686800" cy="1143000"/>
          </a:xfrm>
        </p:spPr>
        <p:txBody>
          <a:bodyPr/>
          <a:lstStyle/>
          <a:p>
            <a:pPr algn="ctr"/>
            <a:r>
              <a:rPr lang="en-US" altLang="en-US"/>
              <a:t>Concentration of Benzene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569BDCD-6016-4DA2-AF12-8CBD9254D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1011C284-F9A9-4F1C-A910-58E55BD4A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2910A897-579D-4128-B629-80FEBA4F4896}"/>
                  </a:ext>
                </a:extLst>
              </p:cNvPr>
              <p:cNvSpPr txBox="1"/>
              <p:nvPr/>
            </p:nvSpPr>
            <p:spPr bwMode="auto">
              <a:xfrm>
                <a:off x="4548188" y="1454150"/>
                <a:ext cx="3602037" cy="156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𝑒𝑟𝑓𝑐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2910A897-579D-4128-B629-80FEBA4F4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8188" y="1454150"/>
                <a:ext cx="3602037" cy="1562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6" name="Rectangle 6">
            <a:extLst>
              <a:ext uri="{FF2B5EF4-FFF2-40B4-BE49-F238E27FC236}">
                <a16:creationId xmlns:a16="http://schemas.microsoft.com/office/drawing/2014/main" id="{B7C6F11F-CC7E-4508-B827-939B2CC7A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7" name="Object 7">
                <a:extLst>
                  <a:ext uri="{FF2B5EF4-FFF2-40B4-BE49-F238E27FC236}">
                    <a16:creationId xmlns:a16="http://schemas.microsoft.com/office/drawing/2014/main" id="{36C1DAA1-5662-4483-9C2F-29AD1DFBB351}"/>
                  </a:ext>
                </a:extLst>
              </p:cNvPr>
              <p:cNvSpPr txBox="1"/>
              <p:nvPr/>
            </p:nvSpPr>
            <p:spPr bwMode="auto">
              <a:xfrm>
                <a:off x="1524000" y="3584575"/>
                <a:ext cx="5776913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𝑒𝑟𝑓𝑐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𝐷𝑡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𝑢𝑥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𝑒𝑟𝑓𝑐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𝐷𝑡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0247" name="Object 7">
                <a:extLst>
                  <a:ext uri="{FF2B5EF4-FFF2-40B4-BE49-F238E27FC236}">
                    <a16:creationId xmlns:a16="http://schemas.microsoft.com/office/drawing/2014/main" id="{36C1DAA1-5662-4483-9C2F-29AD1DFBB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3584575"/>
                <a:ext cx="5776913" cy="1066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8" name="Picture 8" descr="http://www.dnr.mo.gov/env/hwp/images/Washclosure10.JPG">
            <a:extLst>
              <a:ext uri="{FF2B5EF4-FFF2-40B4-BE49-F238E27FC236}">
                <a16:creationId xmlns:a16="http://schemas.microsoft.com/office/drawing/2014/main" id="{84D7AA1D-48A1-40E8-B390-18274B10A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35050"/>
            <a:ext cx="36274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">
            <a:extLst>
              <a:ext uri="{FF2B5EF4-FFF2-40B4-BE49-F238E27FC236}">
                <a16:creationId xmlns:a16="http://schemas.microsoft.com/office/drawing/2014/main" id="{A467E742-1BE0-48F2-8209-3B23DC56A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79935"/>
            <a:ext cx="8839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velocity of ground water flow in the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-direction (m/s)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dispersion coefficient (m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initial concentration (kg/m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F4A31E2-0147-4949-A8A2-5BE1D999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4F70ABB-5340-4965-9449-845871A16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"/>
            <a:ext cx="8705088" cy="1143000"/>
          </a:xfrm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Wal*** “short shifting” you? 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E65038D-BEC6-4224-8D0F-7F808AA10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29F9DE81-3945-48AF-A344-62E6E7C9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7E4BF74C-4A8B-40B7-8686-0BEB1A0E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62421022-F804-4226-BF77-86C5B2926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95" name="Object 8">
                <a:extLst>
                  <a:ext uri="{FF2B5EF4-FFF2-40B4-BE49-F238E27FC236}">
                    <a16:creationId xmlns:a16="http://schemas.microsoft.com/office/drawing/2014/main" id="{2092E77E-A43C-4E23-84E1-721B26407D2C}"/>
                  </a:ext>
                </a:extLst>
              </p:cNvPr>
              <p:cNvSpPr txBox="1"/>
              <p:nvPr/>
            </p:nvSpPr>
            <p:spPr bwMode="auto">
              <a:xfrm>
                <a:off x="565150" y="1721428"/>
                <a:ext cx="8013700" cy="9524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−(1/2)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)/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295" name="Object 8">
                <a:extLst>
                  <a:ext uri="{FF2B5EF4-FFF2-40B4-BE49-F238E27FC236}">
                    <a16:creationId xmlns:a16="http://schemas.microsoft.com/office/drawing/2014/main" id="{2092E77E-A43C-4E23-84E1-721B26407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50" y="1721428"/>
                <a:ext cx="8013700" cy="9524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F54F52C-DCD2-46A1-96C9-00AF277E6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942996"/>
              </p:ext>
            </p:extLst>
          </p:nvPr>
        </p:nvGraphicFramePr>
        <p:xfrm>
          <a:off x="4896376" y="2902877"/>
          <a:ext cx="1725613" cy="1828800"/>
        </p:xfrm>
        <a:graphic>
          <a:graphicData uri="http://schemas.openxmlformats.org/drawingml/2006/table">
            <a:tbl>
              <a:tblPr/>
              <a:tblGrid>
                <a:gridCol w="514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Roll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of sheets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7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334" name="Rectangle 4">
            <a:extLst>
              <a:ext uri="{FF2B5EF4-FFF2-40B4-BE49-F238E27FC236}">
                <a16:creationId xmlns:a16="http://schemas.microsoft.com/office/drawing/2014/main" id="{59AE74E7-505A-4991-B759-323A88635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335" name="Object 11">
                <a:extLst>
                  <a:ext uri="{FF2B5EF4-FFF2-40B4-BE49-F238E27FC236}">
                    <a16:creationId xmlns:a16="http://schemas.microsoft.com/office/drawing/2014/main" id="{F743860C-2313-4C39-AAA3-61C90DDABCE4}"/>
                  </a:ext>
                </a:extLst>
              </p:cNvPr>
              <p:cNvSpPr txBox="1"/>
              <p:nvPr/>
            </p:nvSpPr>
            <p:spPr bwMode="auto">
              <a:xfrm>
                <a:off x="1143000" y="4888231"/>
                <a:ext cx="7315200" cy="9524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≥250)=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250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0.3515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−0.3881(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−252.2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335" name="Object 11">
                <a:extLst>
                  <a:ext uri="{FF2B5EF4-FFF2-40B4-BE49-F238E27FC236}">
                    <a16:creationId xmlns:a16="http://schemas.microsoft.com/office/drawing/2014/main" id="{F743860C-2313-4C39-AAA3-61C90DDAB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888231"/>
                <a:ext cx="7315200" cy="9524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36" name="Picture 6" descr="ICHIRO / Getty Images">
            <a:extLst>
              <a:ext uri="{FF2B5EF4-FFF2-40B4-BE49-F238E27FC236}">
                <a16:creationId xmlns:a16="http://schemas.microsoft.com/office/drawing/2014/main" id="{4864B94E-A2C2-4F3F-9A7D-023AF09F8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02877"/>
            <a:ext cx="2514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DAF37B4-F775-498F-B716-564F49EE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7FE5268-894A-40A0-B560-C5AC61B37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Calculating diameter contraction for trunnion-hub problem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5E3C624-70B7-4766-8895-9B3204BE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BCD69D8-14F6-492C-819A-E268E469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1" name="Rectangle 6">
            <a:extLst>
              <a:ext uri="{FF2B5EF4-FFF2-40B4-BE49-F238E27FC236}">
                <a16:creationId xmlns:a16="http://schemas.microsoft.com/office/drawing/2014/main" id="{D98FE4F2-94C1-43C4-8302-9105D9807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2" name="Rectangle 2">
            <a:extLst>
              <a:ext uri="{FF2B5EF4-FFF2-40B4-BE49-F238E27FC236}">
                <a16:creationId xmlns:a16="http://schemas.microsoft.com/office/drawing/2014/main" id="{791C9B35-1756-40DE-A002-905138D9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3" name="Rectangle 4">
            <a:extLst>
              <a:ext uri="{FF2B5EF4-FFF2-40B4-BE49-F238E27FC236}">
                <a16:creationId xmlns:a16="http://schemas.microsoft.com/office/drawing/2014/main" id="{6B5819E4-19F2-4FA1-8F9C-939F4D682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4344" name="Picture 2" descr="hills3">
            <a:extLst>
              <a:ext uri="{FF2B5EF4-FFF2-40B4-BE49-F238E27FC236}">
                <a16:creationId xmlns:a16="http://schemas.microsoft.com/office/drawing/2014/main" id="{7F6375A3-ABCA-4263-A17B-C8A543F4B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62337"/>
            <a:ext cx="20383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3">
            <a:extLst>
              <a:ext uri="{FF2B5EF4-FFF2-40B4-BE49-F238E27FC236}">
                <a16:creationId xmlns:a16="http://schemas.microsoft.com/office/drawing/2014/main" id="{3B588851-BFA8-4D0E-9502-45FED16F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76588"/>
            <a:ext cx="40468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Rectangle 5">
            <a:extLst>
              <a:ext uri="{FF2B5EF4-FFF2-40B4-BE49-F238E27FC236}">
                <a16:creationId xmlns:a16="http://schemas.microsoft.com/office/drawing/2014/main" id="{C0DB4C7A-4643-4DD0-9132-6838604F4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47" name="Object 7">
                <a:extLst>
                  <a:ext uri="{FF2B5EF4-FFF2-40B4-BE49-F238E27FC236}">
                    <a16:creationId xmlns:a16="http://schemas.microsoft.com/office/drawing/2014/main" id="{FD0AB8E9-9CBD-4243-98D1-F4F4EEC31072}"/>
                  </a:ext>
                </a:extLst>
              </p:cNvPr>
              <p:cNvSpPr txBox="1"/>
              <p:nvPr/>
            </p:nvSpPr>
            <p:spPr bwMode="auto">
              <a:xfrm>
                <a:off x="462268" y="1692275"/>
                <a:ext cx="2819400" cy="1362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4347" name="Object 7">
                <a:extLst>
                  <a:ext uri="{FF2B5EF4-FFF2-40B4-BE49-F238E27FC236}">
                    <a16:creationId xmlns:a16="http://schemas.microsoft.com/office/drawing/2014/main" id="{FD0AB8E9-9CBD-4243-98D1-F4F4EEC31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268" y="1692275"/>
                <a:ext cx="2819400" cy="13620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5C9B4A-959D-464F-922A-26FBCF97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PQuestion">
            <a:extLst>
              <a:ext uri="{FF2B5EF4-FFF2-40B4-BE49-F238E27FC236}">
                <a16:creationId xmlns:a16="http://schemas.microsoft.com/office/drawing/2014/main" id="{20B53CA5-ED99-48FF-BD1D-CD30BA82E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distance covered by a rocket from t=8 to t=34 seconds is calculated using multiple segment trapezoidal rule by integrating a velocity function.  Below is given the estimated distance for different number of segments,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68963" name="TPChart">
            <a:extLst>
              <a:ext uri="{FF2B5EF4-FFF2-40B4-BE49-F238E27FC236}">
                <a16:creationId xmlns:a16="http://schemas.microsoft.com/office/drawing/2014/main" id="{9BF7CB02-07AD-411B-9BEC-197BD66BBB7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89600" y="2819400"/>
          <a:ext cx="34544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168963" name="TPChart">
                        <a:extLst>
                          <a:ext uri="{FF2B5EF4-FFF2-40B4-BE49-F238E27FC236}">
                            <a16:creationId xmlns:a16="http://schemas.microsoft.com/office/drawing/2014/main" id="{9BF7CB02-07AD-411B-9BEC-197BD66BBB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2819400"/>
                        <a:ext cx="34544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000" name="Group 40">
            <a:extLst>
              <a:ext uri="{FF2B5EF4-FFF2-40B4-BE49-F238E27FC236}">
                <a16:creationId xmlns:a16="http://schemas.microsoft.com/office/drawing/2014/main" id="{4A26ED65-DE3C-49D0-8541-AB5867E4DCD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09600" y="2057400"/>
          <a:ext cx="5410200" cy="838200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411" name="Rectangle 27">
            <a:extLst>
              <a:ext uri="{FF2B5EF4-FFF2-40B4-BE49-F238E27FC236}">
                <a16:creationId xmlns:a16="http://schemas.microsoft.com/office/drawing/2014/main" id="{833C0867-3567-45A2-A363-C00D87240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412" name="TPQuestion">
            <a:extLst>
              <a:ext uri="{FF2B5EF4-FFF2-40B4-BE49-F238E27FC236}">
                <a16:creationId xmlns:a16="http://schemas.microsoft.com/office/drawing/2014/main" id="{80422F4E-0526-4656-827F-07AF7A01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71800"/>
            <a:ext cx="5715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significant digits at least correct in the answer for </a:t>
            </a:r>
            <a:r>
              <a:rPr lang="en-US" altLang="en-US" sz="2400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 is</a:t>
            </a:r>
            <a:endParaRPr lang="en-US" alt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13" name="TPAnswers">
            <a:extLst>
              <a:ext uri="{FF2B5EF4-FFF2-40B4-BE49-F238E27FC236}">
                <a16:creationId xmlns:a16="http://schemas.microsoft.com/office/drawing/2014/main" id="{D76F560D-4C08-45E2-9EC5-EEBECD1889F0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533400" y="3962400"/>
            <a:ext cx="2209800" cy="20574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  	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3 	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483A4C-DB66-4B66-B969-EE62E93C7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89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9208F8301F69442C98C507DD1351A293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RESPONSESGATHERED" val="False"/>
  <p:tag name="SLIDEORDER" val="3"/>
  <p:tag name="SLIDEGUID" val="FDFF44F0BCBE4E0B9337670ED312D8A1"/>
  <p:tag name="ANSWERSALIAS" val="1|smicln|2    |smicln|3   |smicln|4"/>
  <p:tag name="VALUES" val="No Value|smicln|No Value|smicln|No Value|smicln|No Value"/>
  <p:tag name="QUESTIONALIAS" val="The distance covered by a rocket from t=8 to t=34 seconds is calculated using multiple segment trapezoidal rule by integrating a velocity function.  Below is given the estimated distance for different number of segments, n."/>
  <p:tag name="TYPE" val="MultiChoiceSlide"/>
  <p:tag name="TPQUESTIONXML" val="﻿&lt;?xml version=&quot;1.0&quot; encoding=&quot;utf-8&quot;?&gt;&#10;&lt;questionlist&gt;&#10;    &lt;properties&gt;&#10;        &lt;guid&gt;66CDF27397ED434587C02965E1D520C2&lt;/guid&gt;&#10;        &lt;description /&gt;&#10;        &lt;date&gt;2/26/2013 3:15:2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296760F425F4EA7B5438C6CF31631AC&lt;/guid&gt;&#10;            &lt;repollguid&gt;9A87A224E7F047C1939918740138BE5A&lt;/repollguid&gt;&#10;            &lt;sourceid&gt;F3CDD947944144D58F5BCC931D7C7F13&lt;/sourceid&gt;&#10;            &lt;questiontext&gt;The distance covered by a rocket from t=8 to t=34 seconds is calculated using multiple segment trapezoidal rule by integrating a velocity function.  Below is given the estimated distance for different number of segments, n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AC8C4C8201A0470EB2C24DF2F726DD95&lt;/guid&gt;&#10;                    &lt;answertext&gt;1&lt;/answertext&gt;&#10;                    &lt;valuetype&gt;0&lt;/valuetype&gt;&#10;                &lt;/answer&gt;&#10;                &lt;answer&gt;&#10;                    &lt;guid&gt;2447FF2350934B49B68A8BC53CFA3B38&lt;/guid&gt;&#10;                    &lt;answertext&gt;2    &lt;/answertext&gt;&#10;                    &lt;valuetype&gt;0&lt;/valuetype&gt;&#10;                &lt;/answer&gt;&#10;                &lt;answer&gt;&#10;                    &lt;guid&gt;D3BB8CE7F7794CF0B2385973BE0BDD1D&lt;/guid&gt;&#10;                    &lt;answertext&gt;3   &lt;/answertext&gt;&#10;                    &lt;valuetype&gt;0&lt;/valuetype&gt;&#10;                &lt;/answer&gt;&#10;                &lt;answer&gt;&#10;                    &lt;guid&gt;A9A3827B28C143F7AFAA4E0B85272B52&lt;/guid&gt;&#10;                    &lt;answertext&gt;4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4"/>
  <p:tag name="FONTSIZE" val="28"/>
  <p:tag name="BULLETTYPE" val="ppBulletAlphaUCPeriod"/>
  <p:tag name="ANSWERTEXT" val="1&#10;2    &#10;3   &#10;4"/>
  <p:tag name="ZEROBAS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5758</TotalTime>
  <Words>269</Words>
  <Application>Microsoft Office PowerPoint</Application>
  <PresentationFormat>On-screen Show (4:3)</PresentationFormat>
  <Paragraphs>72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Microsoft Graph Chart</vt:lpstr>
      <vt:lpstr>Introduction to Numerical Integration</vt:lpstr>
      <vt:lpstr>Physical examples</vt:lpstr>
      <vt:lpstr>Distance Covered By Rocket</vt:lpstr>
      <vt:lpstr>Concentration of Benzene</vt:lpstr>
      <vt:lpstr>Is Wal*** “short shifting” you? </vt:lpstr>
      <vt:lpstr>Calculating diameter contraction for trunnion-hub problem</vt:lpstr>
      <vt:lpstr>The distance covered by a rocket from t=8 to t=34 seconds is calculated using multiple segment trapezoidal rule by integrating a velocity function.  Below is given the estimated distance for different number of segments, n.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247</cp:revision>
  <dcterms:created xsi:type="dcterms:W3CDTF">2007-03-08T14:59:05Z</dcterms:created>
  <dcterms:modified xsi:type="dcterms:W3CDTF">2021-03-15T20:34:30Z</dcterms:modified>
</cp:coreProperties>
</file>