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9"/>
  </p:notesMasterIdLst>
  <p:sldIdLst>
    <p:sldId id="286" r:id="rId2"/>
    <p:sldId id="326" r:id="rId3"/>
    <p:sldId id="327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</p:sldIdLst>
  <p:sldSz cx="9144000" cy="6858000" type="screen4x3"/>
  <p:notesSz cx="7315200" cy="96012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EBB5098-4738-4A68-9826-EC0BBF7FEB3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860EDA9-C88E-4CE3-B8DE-3503C49749E8}" type="slidenum">
              <a:rPr lang="en-US" altLang="en-US" sz="2500"/>
              <a:pPr algn="ctr" eaLnBrk="1" hangingPunct="1"/>
              <a:t>2</a:t>
            </a:fld>
            <a:endParaRPr lang="en-US" altLang="en-US" sz="25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E14B487-7EA8-4CC5-B7A3-59683D47FF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399454A-21CD-436A-8E37-FAF859596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7EAF640-3180-41DC-8A80-095F5F5352B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EC56368-A58F-4FBF-99DE-9E3BC43BACC4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A782E99-6D15-486C-AB5A-AC468CB79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7613" y="685800"/>
            <a:ext cx="4876800" cy="3659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F84DC7B8-BC82-4746-9F5A-4AB5F0924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4572000"/>
            <a:ext cx="5334000" cy="434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8" rIns="91419" bIns="4570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33C44E6-BA04-46FE-B9BE-E2F70B19408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7177034-CB88-48CA-AA07-E259450F42C8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B0469A08-82EF-4F65-8133-AD191D69B3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53CE33A3-57F5-42C8-99B7-6896ED3BE5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B3E08A1A-0F6B-4360-A46B-DFAE479D701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85F7C7-4ADC-43D9-A5E9-F803AAFDD5AD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14CF23E-9E51-4492-943C-D4F46CC559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C3BA948-E215-48A5-8BB6-2A71484837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6744675-6F55-4FD9-B90A-42492710409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49A6661-5D96-461F-A77F-89038741FA28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EB4B8F51-03A2-4908-987E-6EC3C0F852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DA67F5BB-0A56-4188-9502-A1711C578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E655305-431F-463B-9A2A-B58EBF20E6D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9FE36936-C39B-4B98-A4C9-02E587AB7825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ACEFC6E-196C-4E4F-9A1B-DAE0C9B973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DA0C45D-18E4-452C-A8B4-7FD89C6B8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45A0647-EBB6-4F34-99F8-97F0FC4F4B8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39D918AC-B2F1-4247-8AB7-50020BB6036C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0D070E8C-6ECF-46EA-AF1D-33FABF662F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BD0B82D-BB98-4E4F-8BA6-119FA1894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2234D276-B9F0-4F73-955B-81A137A7CE7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0258EF7-7239-4654-B439-01C8D72C4DB8}" type="slidenum">
              <a:rPr lang="en-US" altLang="en-US" sz="2500"/>
              <a:pPr algn="ctr" eaLnBrk="1" hangingPunct="1"/>
              <a:t>9</a:t>
            </a:fld>
            <a:endParaRPr lang="en-US" altLang="en-US" sz="25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14FCFF0-44B1-4E41-996F-1DA91DFB2D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928943D-C6C3-4B7C-ABD2-ECE792AE1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283E1DA-D91C-4FF6-8E15-FC27C897E58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B7D3DBD-80B0-4D10-9D82-417872F7CE5F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35CCDF2-EBF3-428C-B362-3C3F5F886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ACB7C6FB-6B07-41C6-B157-CEF50FFA6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34993505-963C-4B1F-BBF4-27F6EA1EB41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3F295-089E-4FFF-918B-7EAC7F44DF79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1875172-3D48-4BAE-8786-B391B162A5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B73761AC-8A35-4045-BFBB-832CFF76D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4BC19B1D-F627-4704-9AA7-1FB2E0DB452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8584933-7079-4E00-9A04-7373518BEF4A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EBE86BE4-B960-44E8-A9F9-F824639F66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83628159-89E0-4016-A4D1-6B8D4475F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7DB3AF04-B942-4974-A20C-FFD2EE9CB0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DAAB79-1456-41FA-BB02-3794F82DDD11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FB98AEB-595D-4A5F-8F5B-79FD9FBCAF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F9B0571-66FD-493B-84FD-9A40E24CF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772D0ED-7D08-404C-9444-D697492711E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7486336-2074-4962-9B08-17177610364E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48309366-94BC-44B1-AD8E-300F44754C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4F817AC6-2AF8-4206-92ED-80F6C0E23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90D2F3B9-3C28-4E1E-8ECB-E8956256B4B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C1B42F0-2E7B-42FA-9EEE-14EC71DD333F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581B40F9-AD36-4868-A653-42F40CBAF6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0E47309-B632-4430-B9AB-1898AB48C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1D1A4DDD-9EFE-4F48-86E2-A6BDCDAE6BF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98E9A346-59C0-4864-AADA-63D5A89D729E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07EB872-2ACA-46E4-A836-7446FDFF3B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FFB03C38-7F95-4361-8601-EEC70DF07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25AD433-0B59-46C1-B6BE-8A092379EF8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C31650C-DBC4-4881-AED5-F61096488247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DDFA8C7A-39AA-4CA9-859B-5FC0657F0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C2CD031-0101-45FA-A753-BA245A05FB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478F25-107A-420C-829E-42A4A83899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11B2D0-DB42-4564-B5A0-C19CDF2B84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F2FCEFA-266A-4947-85E8-709197B018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6ADDA-A6F4-41F9-8AA7-A3B8F53E50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7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69211EC-AD94-47D6-97A2-83A26722C6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1077DAA-256C-494B-8111-942E9F710A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DF53920-CCD3-4FB7-97FB-4BF465653D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251F6-7480-4B7C-BFFE-2134A4D225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122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9" r:id="rId12"/>
    <p:sldLayoutId id="214748414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4a"/><Relationship Id="rId7" Type="http://schemas.openxmlformats.org/officeDocument/2006/relationships/hyperlink" Target="http://nm.mathforcollege.com/" TargetMode="External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openxmlformats.org/officeDocument/2006/relationships/image" Target="../media/image35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45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" y="304800"/>
            <a:ext cx="8839200" cy="1447800"/>
          </a:xfrm>
        </p:spPr>
        <p:txBody>
          <a:bodyPr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Nonlinear Regression: Untransformed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B8DE4-08F1-4646-9874-FB2405079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2507" y="3319756"/>
            <a:ext cx="3889585" cy="2743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7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7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3521764-9D90-4558-8322-361FF37FDC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5"/>
    </mc:Choice>
    <mc:Fallback xmlns="">
      <p:transition spd="slow" advTm="7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4B92F08-CC13-4B7B-AEAD-5EFC3AF67615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Object 3">
                <a:extLst>
                  <a:ext uri="{FF2B5EF4-FFF2-40B4-BE49-F238E27FC236}">
                    <a16:creationId xmlns:a16="http://schemas.microsoft.com/office/drawing/2014/main" id="{25B62DB2-36D5-4E9C-884E-04E4D0D9715D}"/>
                  </a:ext>
                </a:extLst>
              </p:cNvPr>
              <p:cNvSpPr txBox="1">
                <a:spLocks noGrp="1"/>
              </p:cNvSpPr>
              <p:nvPr>
                <p:ph sz="quarter" idx="1"/>
              </p:nvPr>
            </p:nvSpPr>
            <p:spPr bwMode="auto">
              <a:xfrm>
                <a:off x="5181600" y="2590800"/>
                <a:ext cx="1524000" cy="420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795" name="Object 3">
                <a:extLst>
                  <a:ext uri="{FF2B5EF4-FFF2-40B4-BE49-F238E27FC236}">
                    <a16:creationId xmlns:a16="http://schemas.microsoft.com/office/drawing/2014/main" id="{25B62DB2-36D5-4E9C-884E-04E4D0D97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 bwMode="auto">
              <a:xfrm>
                <a:off x="5181600" y="2590800"/>
                <a:ext cx="1524000" cy="420688"/>
              </a:xfrm>
              <a:prstGeom prst="rect">
                <a:avLst/>
              </a:prstGeom>
              <a:blipFill>
                <a:blip r:embed="rId4"/>
                <a:stretch>
                  <a:fillRect b="-115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796" name="Object 4">
                <a:extLst>
                  <a:ext uri="{FF2B5EF4-FFF2-40B4-BE49-F238E27FC236}">
                    <a16:creationId xmlns:a16="http://schemas.microsoft.com/office/drawing/2014/main" id="{1796D7EB-0CAC-4522-985E-E6C82AFC9EF4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5226341" y="3027552"/>
                <a:ext cx="1326859" cy="4411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796" name="Object 4">
                <a:extLst>
                  <a:ext uri="{FF2B5EF4-FFF2-40B4-BE49-F238E27FC236}">
                    <a16:creationId xmlns:a16="http://schemas.microsoft.com/office/drawing/2014/main" id="{1796D7EB-0CAC-4522-985E-E6C82AFC9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5226341" y="3027552"/>
                <a:ext cx="1326859" cy="4411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797" name="Object 5">
                <a:extLst>
                  <a:ext uri="{FF2B5EF4-FFF2-40B4-BE49-F238E27FC236}">
                    <a16:creationId xmlns:a16="http://schemas.microsoft.com/office/drawing/2014/main" id="{14686384-659B-4423-9123-A5B170035593}"/>
                  </a:ext>
                </a:extLst>
              </p:cNvPr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5181600" y="3484752"/>
                <a:ext cx="1726262" cy="725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797" name="Object 5">
                <a:extLst>
                  <a:ext uri="{FF2B5EF4-FFF2-40B4-BE49-F238E27FC236}">
                    <a16:creationId xmlns:a16="http://schemas.microsoft.com/office/drawing/2014/main" id="{14686384-659B-4423-9123-A5B170035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5181600" y="3484752"/>
                <a:ext cx="1726262" cy="725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8" name="Text Box 6">
            <a:extLst>
              <a:ext uri="{FF2B5EF4-FFF2-40B4-BE49-F238E27FC236}">
                <a16:creationId xmlns:a16="http://schemas.microsoft.com/office/drawing/2014/main" id="{DE95ECE7-3725-4162-B974-5EB068A4D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5181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Some popular nonlinear regression models:</a:t>
            </a:r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C5CC19DD-D0E1-42CA-8578-B39A85D1C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514600"/>
            <a:ext cx="2514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1. Exponential model:</a:t>
            </a: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C2BD8989-918C-4670-8695-188D05F70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048000"/>
            <a:ext cx="2286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2. Power model:</a:t>
            </a: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FE62A299-92B6-4741-9847-7BC9F90C6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581400"/>
            <a:ext cx="335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3. Saturation growth model:</a:t>
            </a:r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E8C81F26-B0E6-46FE-A39F-748B1D0ED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1148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4. Polynomial model: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03" name="Object 11">
                <a:extLst>
                  <a:ext uri="{FF2B5EF4-FFF2-40B4-BE49-F238E27FC236}">
                    <a16:creationId xmlns:a16="http://schemas.microsoft.com/office/drawing/2014/main" id="{4C40C415-620C-482B-BB5D-C3C0A477D476}"/>
                  </a:ext>
                </a:extLst>
              </p:cNvPr>
              <p:cNvSpPr txBox="1">
                <a:spLocks noGrp="1"/>
              </p:cNvSpPr>
              <p:nvPr>
                <p:ph sz="quarter" idx="4"/>
              </p:nvPr>
            </p:nvSpPr>
            <p:spPr bwMode="auto">
              <a:xfrm>
                <a:off x="5181600" y="4191000"/>
                <a:ext cx="3581400" cy="3905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3803" name="Object 11">
                <a:extLst>
                  <a:ext uri="{FF2B5EF4-FFF2-40B4-BE49-F238E27FC236}">
                    <a16:creationId xmlns:a16="http://schemas.microsoft.com/office/drawing/2014/main" id="{4C40C415-620C-482B-BB5D-C3C0A477D47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 bwMode="auto">
              <a:xfrm>
                <a:off x="5181600" y="4191000"/>
                <a:ext cx="3581400" cy="390525"/>
              </a:xfrm>
              <a:prstGeom prst="rect">
                <a:avLst/>
              </a:prstGeom>
              <a:blipFill>
                <a:blip r:embed="rId7"/>
                <a:stretch>
                  <a:fillRect b="-1875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FB96E1-0E69-4006-A5AA-B0247A6E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33805" name="Slide Number Placeholder 5">
            <a:extLst>
              <a:ext uri="{FF2B5EF4-FFF2-40B4-BE49-F238E27FC236}">
                <a16:creationId xmlns:a16="http://schemas.microsoft.com/office/drawing/2014/main" id="{23839300-1409-4757-88FA-8FCEC430C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626F6C03-4104-46A7-B01B-C3DAC479C9DC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2E78E47-DA11-4B04-A70E-A97A4D6C8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Nonlinear Regression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DC9E51B-7B79-43BD-AB2F-A951BBC4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DE00915F-1348-4665-A406-482C76FCB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932F049-17B2-43D6-A942-E6FFF73DD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AF831BAC-2277-43B8-9F43-D85A56D5D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53943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AAE75841-4D47-4EE4-9ECE-90659599C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257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848" name="Text Box 8">
                <a:extLst>
                  <a:ext uri="{FF2B5EF4-FFF2-40B4-BE49-F238E27FC236}">
                    <a16:creationId xmlns:a16="http://schemas.microsoft.com/office/drawing/2014/main" id="{EA4EDD2D-1AE2-4E2D-887D-BD379B140C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1999" y="2057400"/>
                <a:ext cx="5029201" cy="838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1900" dirty="0"/>
                  <a:t>Given </a:t>
                </a:r>
                <a:r>
                  <a:rPr lang="en-US" altLang="en-US" sz="1900" i="1" dirty="0"/>
                  <a:t>n</a:t>
                </a:r>
                <a:r>
                  <a:rPr lang="en-US" altLang="en-US" sz="1900" dirty="0"/>
                  <a:t> data points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altLang="en-US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altLang="en-US" sz="2000" baseline="-25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alt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altLang="en-US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 altLang="en-US" sz="2000" baseline="-25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alt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), …… (</m:t>
                    </m:r>
                    <m:r>
                      <m:rPr>
                        <m:nor/>
                      </m:rPr>
                      <a:rPr lang="en-US" altLang="en-US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altLang="en-US" sz="2000" baseline="-25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alt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altLang="en-US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 altLang="en-US" sz="2000" baseline="-25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alt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),</m:t>
                    </m:r>
                  </m:oMath>
                </a14:m>
                <a:endParaRPr lang="en-US" sz="2000" dirty="0"/>
              </a:p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 </a:t>
                </a:r>
              </a:p>
            </p:txBody>
          </p:sp>
        </mc:Choice>
        <mc:Fallback>
          <p:sp>
            <p:nvSpPr>
              <p:cNvPr id="35848" name="Text Box 8">
                <a:extLst>
                  <a:ext uri="{FF2B5EF4-FFF2-40B4-BE49-F238E27FC236}">
                    <a16:creationId xmlns:a16="http://schemas.microsoft.com/office/drawing/2014/main" id="{EA4EDD2D-1AE2-4E2D-887D-BD379B140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9" y="2057400"/>
                <a:ext cx="5029201" cy="838691"/>
              </a:xfrm>
              <a:prstGeom prst="rect">
                <a:avLst/>
              </a:prstGeom>
              <a:blipFill>
                <a:blip r:embed="rId4"/>
                <a:stretch>
                  <a:fillRect l="-1091" t="-29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9" name="Rectangle 9">
            <a:extLst>
              <a:ext uri="{FF2B5EF4-FFF2-40B4-BE49-F238E27FC236}">
                <a16:creationId xmlns:a16="http://schemas.microsoft.com/office/drawing/2014/main" id="{868EBC9C-5E39-434A-A435-94CE833AF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1" name="Text Box 11">
            <a:extLst>
              <a:ext uri="{FF2B5EF4-FFF2-40B4-BE49-F238E27FC236}">
                <a16:creationId xmlns:a16="http://schemas.microsoft.com/office/drawing/2014/main" id="{0C8261C3-356D-4899-AD6A-8748C53E5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732" y="2038351"/>
            <a:ext cx="1371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 dirty="0"/>
              <a:t>best fit 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DC6F176E-D574-45AD-9CD6-9A54AAE8F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53" name="Object 13">
                <a:extLst>
                  <a:ext uri="{FF2B5EF4-FFF2-40B4-BE49-F238E27FC236}">
                    <a16:creationId xmlns:a16="http://schemas.microsoft.com/office/drawing/2014/main" id="{1F53A351-AF44-433B-A2F0-96E01BF20154}"/>
                  </a:ext>
                </a:extLst>
              </p:cNvPr>
              <p:cNvSpPr txBox="1"/>
              <p:nvPr/>
            </p:nvSpPr>
            <p:spPr bwMode="auto">
              <a:xfrm>
                <a:off x="5791200" y="2032794"/>
                <a:ext cx="1066800" cy="35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853" name="Object 13">
                <a:extLst>
                  <a:ext uri="{FF2B5EF4-FFF2-40B4-BE49-F238E27FC236}">
                    <a16:creationId xmlns:a16="http://schemas.microsoft.com/office/drawing/2014/main" id="{1F53A351-AF44-433B-A2F0-96E01BF20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2032794"/>
                <a:ext cx="1066800" cy="355600"/>
              </a:xfrm>
              <a:prstGeom prst="rect">
                <a:avLst/>
              </a:prstGeom>
              <a:blipFill>
                <a:blip r:embed="rId5"/>
                <a:stretch>
                  <a:fillRect b="-135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54" name="Text Box 14">
            <a:extLst>
              <a:ext uri="{FF2B5EF4-FFF2-40B4-BE49-F238E27FC236}">
                <a16:creationId xmlns:a16="http://schemas.microsoft.com/office/drawing/2014/main" id="{CAEF9C52-82AD-44A6-803C-F9B8E9E83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2209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to the data, where</a:t>
            </a:r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1FB0D741-1F7E-47B5-B5F9-20A80FC06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6" name="Rectangle 16">
            <a:extLst>
              <a:ext uri="{FF2B5EF4-FFF2-40B4-BE49-F238E27FC236}">
                <a16:creationId xmlns:a16="http://schemas.microsoft.com/office/drawing/2014/main" id="{C1FBC5F5-A0E1-4BD6-869C-7AE4F4DA9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45F1DD83-3263-4CA6-8E02-2038DE676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8" name="Rectangle 18">
            <a:extLst>
              <a:ext uri="{FF2B5EF4-FFF2-40B4-BE49-F238E27FC236}">
                <a16:creationId xmlns:a16="http://schemas.microsoft.com/office/drawing/2014/main" id="{BA63D7BE-B214-4962-B4F7-16640EE29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A4A38E65-50BE-4B62-9315-F07688689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77148E0C-1991-4D21-B0B9-AACF8B69E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61" name="Object 21">
                <a:extLst>
                  <a:ext uri="{FF2B5EF4-FFF2-40B4-BE49-F238E27FC236}">
                    <a16:creationId xmlns:a16="http://schemas.microsoft.com/office/drawing/2014/main" id="{3F2DE65E-CA70-4314-9F79-05E812C1D795}"/>
                  </a:ext>
                </a:extLst>
              </p:cNvPr>
              <p:cNvSpPr txBox="1"/>
              <p:nvPr/>
            </p:nvSpPr>
            <p:spPr bwMode="auto">
              <a:xfrm>
                <a:off x="2895600" y="2438400"/>
                <a:ext cx="609600" cy="35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61" name="Object 21">
                <a:extLst>
                  <a:ext uri="{FF2B5EF4-FFF2-40B4-BE49-F238E27FC236}">
                    <a16:creationId xmlns:a16="http://schemas.microsoft.com/office/drawing/2014/main" id="{3F2DE65E-CA70-4314-9F79-05E812C1D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2438400"/>
                <a:ext cx="609600" cy="355600"/>
              </a:xfrm>
              <a:prstGeom prst="rect">
                <a:avLst/>
              </a:prstGeom>
              <a:blipFill>
                <a:blip r:embed="rId6"/>
                <a:stretch>
                  <a:fillRect l="-1000" r="-2000" b="-137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62" name="Text Box 22">
            <a:extLst>
              <a:ext uri="{FF2B5EF4-FFF2-40B4-BE49-F238E27FC236}">
                <a16:creationId xmlns:a16="http://schemas.microsoft.com/office/drawing/2014/main" id="{F183854F-4B93-481B-9634-3A8A30EA6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438400"/>
            <a:ext cx="2971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is a nonlinear function of</a:t>
            </a:r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369624A3-7660-4CE0-B5A1-01F84ACA4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64" name="Object 24">
                <a:extLst>
                  <a:ext uri="{FF2B5EF4-FFF2-40B4-BE49-F238E27FC236}">
                    <a16:creationId xmlns:a16="http://schemas.microsoft.com/office/drawing/2014/main" id="{3C9EBBF6-A4C1-45B8-B897-3E0BF748F536}"/>
                  </a:ext>
                </a:extLst>
              </p:cNvPr>
              <p:cNvSpPr txBox="1"/>
              <p:nvPr/>
            </p:nvSpPr>
            <p:spPr bwMode="auto">
              <a:xfrm>
                <a:off x="6239603" y="2455466"/>
                <a:ext cx="914400" cy="4111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64" name="Object 24">
                <a:extLst>
                  <a:ext uri="{FF2B5EF4-FFF2-40B4-BE49-F238E27FC236}">
                    <a16:creationId xmlns:a16="http://schemas.microsoft.com/office/drawing/2014/main" id="{3C9EBBF6-A4C1-45B8-B897-3E0BF748F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9603" y="2455466"/>
                <a:ext cx="914400" cy="411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66" name="Rectangle 26">
            <a:extLst>
              <a:ext uri="{FF2B5EF4-FFF2-40B4-BE49-F238E27FC236}">
                <a16:creationId xmlns:a16="http://schemas.microsoft.com/office/drawing/2014/main" id="{77C16D50-9402-436A-9BE6-5F1A6B0C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4D0B6EBF-4EB5-439C-8A89-02B3548C9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8" name="Rectangle 28">
            <a:extLst>
              <a:ext uri="{FF2B5EF4-FFF2-40B4-BE49-F238E27FC236}">
                <a16:creationId xmlns:a16="http://schemas.microsoft.com/office/drawing/2014/main" id="{A3BBE111-8A3F-4527-B6DC-2A8684955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9" name="Rectangle 29">
            <a:extLst>
              <a:ext uri="{FF2B5EF4-FFF2-40B4-BE49-F238E27FC236}">
                <a16:creationId xmlns:a16="http://schemas.microsoft.com/office/drawing/2014/main" id="{62F9487D-B229-4DC0-9AF8-B56DEA29C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0" name="Rectangle 30">
            <a:extLst>
              <a:ext uri="{FF2B5EF4-FFF2-40B4-BE49-F238E27FC236}">
                <a16:creationId xmlns:a16="http://schemas.microsoft.com/office/drawing/2014/main" id="{0993C605-9E4C-4BE9-870E-615B1B0B6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1" name="Rectangle 31">
            <a:extLst>
              <a:ext uri="{FF2B5EF4-FFF2-40B4-BE49-F238E27FC236}">
                <a16:creationId xmlns:a16="http://schemas.microsoft.com/office/drawing/2014/main" id="{7FE1B6E6-C801-447E-8507-0B5D03C25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2" name="Rectangle 32">
            <a:extLst>
              <a:ext uri="{FF2B5EF4-FFF2-40B4-BE49-F238E27FC236}">
                <a16:creationId xmlns:a16="http://schemas.microsoft.com/office/drawing/2014/main" id="{A041B1EC-B379-4D53-BD04-9E22CC4DF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3" name="Rectangle 33">
            <a:extLst>
              <a:ext uri="{FF2B5EF4-FFF2-40B4-BE49-F238E27FC236}">
                <a16:creationId xmlns:a16="http://schemas.microsoft.com/office/drawing/2014/main" id="{61F04BB6-071B-4281-B4A0-AF5D7DD4F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E8A24C86-E64F-4B37-8882-E03664AA6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715000"/>
            <a:ext cx="617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Nonlinear regression model for discrete y vs. x data</a:t>
            </a:r>
            <a:endParaRPr lang="en-US" altLang="en-US" sz="1400" b="1"/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E458E4DF-C31A-42C3-9795-7A8243248AAF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048000"/>
            <a:ext cx="4052888" cy="2571750"/>
            <a:chOff x="1338" y="1901"/>
            <a:chExt cx="2553" cy="1620"/>
          </a:xfrm>
        </p:grpSpPr>
        <p:sp>
          <p:nvSpPr>
            <p:cNvPr id="35878" name="Line 36">
              <a:extLst>
                <a:ext uri="{FF2B5EF4-FFF2-40B4-BE49-F238E27FC236}">
                  <a16:creationId xmlns:a16="http://schemas.microsoft.com/office/drawing/2014/main" id="{ECBD1219-A579-4FDE-9AA7-59FD694F2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444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37">
              <a:extLst>
                <a:ext uri="{FF2B5EF4-FFF2-40B4-BE49-F238E27FC236}">
                  <a16:creationId xmlns:a16="http://schemas.microsoft.com/office/drawing/2014/main" id="{98CFD0E7-2D4F-4BF1-9D39-64769369E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901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0" name="Freeform 38">
              <a:extLst>
                <a:ext uri="{FF2B5EF4-FFF2-40B4-BE49-F238E27FC236}">
                  <a16:creationId xmlns:a16="http://schemas.microsoft.com/office/drawing/2014/main" id="{59F8FDB3-9447-4142-BFD3-5389105CB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10"/>
              <a:ext cx="2072" cy="1080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Oval 39">
              <a:extLst>
                <a:ext uri="{FF2B5EF4-FFF2-40B4-BE49-F238E27FC236}">
                  <a16:creationId xmlns:a16="http://schemas.microsoft.com/office/drawing/2014/main" id="{F5A5F69C-4426-4196-8D29-90F25CF29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13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2" name="Oval 40">
              <a:extLst>
                <a:ext uri="{FF2B5EF4-FFF2-40B4-BE49-F238E27FC236}">
                  <a16:creationId xmlns:a16="http://schemas.microsoft.com/office/drawing/2014/main" id="{25118E29-1548-4B82-8713-DD02F9BA2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" y="2441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3" name="Oval 41">
              <a:extLst>
                <a:ext uri="{FF2B5EF4-FFF2-40B4-BE49-F238E27FC236}">
                  <a16:creationId xmlns:a16="http://schemas.microsoft.com/office/drawing/2014/main" id="{99B6DFFE-ECF8-4024-A124-B66969208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518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4" name="Oval 42">
              <a:extLst>
                <a:ext uri="{FF2B5EF4-FFF2-40B4-BE49-F238E27FC236}">
                  <a16:creationId xmlns:a16="http://schemas.microsoft.com/office/drawing/2014/main" id="{6BFA30EA-2195-4E36-8F7F-154D8A5DC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10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5" name="Oval 43">
              <a:extLst>
                <a:ext uri="{FF2B5EF4-FFF2-40B4-BE49-F238E27FC236}">
                  <a16:creationId xmlns:a16="http://schemas.microsoft.com/office/drawing/2014/main" id="{72B3C9FD-56E1-40D1-A925-5F7DB1AC3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205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6" name="Line 44">
              <a:extLst>
                <a:ext uri="{FF2B5EF4-FFF2-40B4-BE49-F238E27FC236}">
                  <a16:creationId xmlns:a16="http://schemas.microsoft.com/office/drawing/2014/main" id="{47C9E74E-BB03-4B0F-900B-4ADC60BE1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6" y="2364"/>
              <a:ext cx="296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B2D2C1D6-2E5A-4EEF-88F5-CC7CB0260A3F}"/>
                    </a:ext>
                  </a:extLst>
                </p:cNvPr>
                <p:cNvSpPr txBox="1"/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B2D2C1D6-2E5A-4EEF-88F5-CC7CB0260A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blipFill>
                  <a:blip r:embed="rId8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7D18F207-ED1F-4BBC-8F97-DE8B29A0D253}"/>
                    </a:ext>
                  </a:extLst>
                </p:cNvPr>
                <p:cNvSpPr txBox="1"/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7D18F207-ED1F-4BBC-8F97-DE8B29A0D2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blipFill>
                  <a:blip r:embed="rId9"/>
                  <a:stretch>
                    <a:fillRect r="-1186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9365EF0C-0224-4C5B-AD0B-F8BA6874B4AE}"/>
                    </a:ext>
                  </a:extLst>
                </p:cNvPr>
                <p:cNvSpPr txBox="1"/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9365EF0C-0224-4C5B-AD0B-F8BA6874B4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blipFill>
                  <a:blip r:embed="rId10"/>
                  <a:stretch>
                    <a:fillRect r="-1130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920B74C-0CDF-4B16-ADD2-A098269316EB}"/>
                    </a:ext>
                  </a:extLst>
                </p:cNvPr>
                <p:cNvSpPr txBox="1"/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920B74C-0CDF-4B16-ADD2-A098269316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blipFill>
                  <a:blip r:embed="rId11"/>
                  <a:stretch>
                    <a:fillRect l="-1639" r="-188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F497A8DE-1A0D-49A0-A40A-0BA2F47BE52C}"/>
                    </a:ext>
                  </a:extLst>
                </p:cNvPr>
                <p:cNvSpPr txBox="1"/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F497A8DE-1A0D-49A0-A40A-0BA2F47BE5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blipFill>
                  <a:blip r:embed="rId12"/>
                  <a:stretch>
                    <a:fillRect r="-110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2" name="Oval 50">
              <a:extLst>
                <a:ext uri="{FF2B5EF4-FFF2-40B4-BE49-F238E27FC236}">
                  <a16:creationId xmlns:a16="http://schemas.microsoft.com/office/drawing/2014/main" id="{55887617-05CF-4450-A174-7074992AC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8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93" name="Line 51">
              <a:extLst>
                <a:ext uri="{FF2B5EF4-FFF2-40B4-BE49-F238E27FC236}">
                  <a16:creationId xmlns:a16="http://schemas.microsoft.com/office/drawing/2014/main" id="{C664B3A7-51DF-4136-9BCC-D7D988DB5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507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6885CD9C-1541-49D4-9C7B-FA7C092FA65B}"/>
                    </a:ext>
                  </a:extLst>
                </p:cNvPr>
                <p:cNvSpPr txBox="1"/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6885CD9C-1541-49D4-9C7B-FA7C092FA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5" name="Line 53">
              <a:extLst>
                <a:ext uri="{FF2B5EF4-FFF2-40B4-BE49-F238E27FC236}">
                  <a16:creationId xmlns:a16="http://schemas.microsoft.com/office/drawing/2014/main" id="{ED50BD91-B4AA-4C3B-B75E-1E38A32FD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665"/>
              <a:ext cx="34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6" name="Line 54">
              <a:extLst>
                <a:ext uri="{FF2B5EF4-FFF2-40B4-BE49-F238E27FC236}">
                  <a16:creationId xmlns:a16="http://schemas.microsoft.com/office/drawing/2014/main" id="{BE34F335-AA2A-465F-896A-822BF09393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49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7" name="Line 55">
              <a:extLst>
                <a:ext uri="{FF2B5EF4-FFF2-40B4-BE49-F238E27FC236}">
                  <a16:creationId xmlns:a16="http://schemas.microsoft.com/office/drawing/2014/main" id="{9FDFCAC7-401E-41FF-AD0B-80CFFAFDD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2776E3DD-DFDE-46B5-BF33-1329C29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35877" name="Slide Number Placeholder 5">
            <a:extLst>
              <a:ext uri="{FF2B5EF4-FFF2-40B4-BE49-F238E27FC236}">
                <a16:creationId xmlns:a16="http://schemas.microsoft.com/office/drawing/2014/main" id="{AA4EEA7B-8A0E-4C28-B692-AEC013DB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949FCDD8-453E-442D-B0EB-C39154B544C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F505DFB-25FE-4E55-A54F-25DECDB93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39" name="Object 3">
                <a:extLst>
                  <a:ext uri="{FF2B5EF4-FFF2-40B4-BE49-F238E27FC236}">
                    <a16:creationId xmlns:a16="http://schemas.microsoft.com/office/drawing/2014/main" id="{DDAD694E-4BD1-40EA-AABD-1F887069B80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524000" y="2036763"/>
                <a:ext cx="3352800" cy="420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 (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... , 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939" name="Object 3">
                <a:extLst>
                  <a:ext uri="{FF2B5EF4-FFF2-40B4-BE49-F238E27FC236}">
                    <a16:creationId xmlns:a16="http://schemas.microsoft.com/office/drawing/2014/main" id="{DDAD694E-4BD1-40EA-AABD-1F887069B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524000" y="2036763"/>
                <a:ext cx="3352800" cy="420687"/>
              </a:xfrm>
              <a:prstGeom prst="rect">
                <a:avLst/>
              </a:prstGeom>
              <a:blipFill>
                <a:blip r:embed="rId4"/>
                <a:stretch>
                  <a:fillRect b="-115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0" name="Text Box 4">
            <a:extLst>
              <a:ext uri="{FF2B5EF4-FFF2-40B4-BE49-F238E27FC236}">
                <a16:creationId xmlns:a16="http://schemas.microsoft.com/office/drawing/2014/main" id="{A74179E9-BCD2-4D1E-B502-BB887A8A7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0574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Given</a:t>
            </a:r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0BF3CDBC-AE67-4EFF-B4DC-DEAFFB515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057400"/>
            <a:ext cx="99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best fit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2" name="Object 6">
                <a:extLst>
                  <a:ext uri="{FF2B5EF4-FFF2-40B4-BE49-F238E27FC236}">
                    <a16:creationId xmlns:a16="http://schemas.microsoft.com/office/drawing/2014/main" id="{F98FC375-2579-40A8-B3CA-4442FD64C5D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5595938" y="2036763"/>
                <a:ext cx="1338262" cy="4016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942" name="Object 6">
                <a:extLst>
                  <a:ext uri="{FF2B5EF4-FFF2-40B4-BE49-F238E27FC236}">
                    <a16:creationId xmlns:a16="http://schemas.microsoft.com/office/drawing/2014/main" id="{F98FC375-2579-40A8-B3CA-4442FD64C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5595938" y="2036763"/>
                <a:ext cx="1338262" cy="401637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3" name="Text Box 7">
            <a:extLst>
              <a:ext uri="{FF2B5EF4-FFF2-40B4-BE49-F238E27FC236}">
                <a16:creationId xmlns:a16="http://schemas.microsoft.com/office/drawing/2014/main" id="{99E5ADB5-E1DF-433B-93D5-2AD736A3C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066299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 dirty="0"/>
              <a:t>to the data.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F41709A6-6EB8-4913-AA40-82CDE10E2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25A9EC22-E91A-4DAD-910F-4668292FE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2578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900"/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2BCA0632-82C2-45D9-83F2-7C1F323D2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864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Exponential model of nonlinear regression for y vs. x data</a:t>
            </a:r>
            <a:endParaRPr lang="en-US" altLang="en-US" sz="1400" b="1"/>
          </a:p>
        </p:txBody>
      </p:sp>
      <p:sp>
        <p:nvSpPr>
          <p:cNvPr id="39948" name="Line 12">
            <a:extLst>
              <a:ext uri="{FF2B5EF4-FFF2-40B4-BE49-F238E27FC236}">
                <a16:creationId xmlns:a16="http://schemas.microsoft.com/office/drawing/2014/main" id="{138F7E22-5692-47A3-8BD8-74BD2B730D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39949" name="Group 14">
            <a:extLst>
              <a:ext uri="{FF2B5EF4-FFF2-40B4-BE49-F238E27FC236}">
                <a16:creationId xmlns:a16="http://schemas.microsoft.com/office/drawing/2014/main" id="{86D3E490-7691-4726-BAC8-1ECC491BEA89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2547938"/>
            <a:ext cx="5943600" cy="3581400"/>
            <a:chOff x="847" y="1632"/>
            <a:chExt cx="3552" cy="2160"/>
          </a:xfrm>
        </p:grpSpPr>
        <p:sp>
          <p:nvSpPr>
            <p:cNvPr id="39953" name="AutoShape 15">
              <a:extLst>
                <a:ext uri="{FF2B5EF4-FFF2-40B4-BE49-F238E27FC236}">
                  <a16:creationId xmlns:a16="http://schemas.microsoft.com/office/drawing/2014/main" id="{F81C91D5-D765-414A-9B56-4E80C0C6BC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" y="1632"/>
              <a:ext cx="3552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4" name="Line 16">
              <a:extLst>
                <a:ext uri="{FF2B5EF4-FFF2-40B4-BE49-F238E27FC236}">
                  <a16:creationId xmlns:a16="http://schemas.microsoft.com/office/drawing/2014/main" id="{A1E2076C-6B96-4D9E-B937-6BF0CCD76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52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7">
              <a:extLst>
                <a:ext uri="{FF2B5EF4-FFF2-40B4-BE49-F238E27FC236}">
                  <a16:creationId xmlns:a16="http://schemas.microsoft.com/office/drawing/2014/main" id="{3E3DCFE2-C9E6-4A91-967F-338C75BE40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709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>
              <a:extLst>
                <a:ext uri="{FF2B5EF4-FFF2-40B4-BE49-F238E27FC236}">
                  <a16:creationId xmlns:a16="http://schemas.microsoft.com/office/drawing/2014/main" id="{716ED766-B244-41DF-B7B9-DFCC5CDFA64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491" y="2027"/>
              <a:ext cx="2287" cy="1168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9">
              <a:extLst>
                <a:ext uri="{FF2B5EF4-FFF2-40B4-BE49-F238E27FC236}">
                  <a16:creationId xmlns:a16="http://schemas.microsoft.com/office/drawing/2014/main" id="{29DA66E9-4DA9-4CD2-9B68-8165742D2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94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Oval 20">
              <a:extLst>
                <a:ext uri="{FF2B5EF4-FFF2-40B4-BE49-F238E27FC236}">
                  <a16:creationId xmlns:a16="http://schemas.microsoft.com/office/drawing/2014/main" id="{038191D4-F93C-4F9B-98E2-7BF119739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843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9" name="Oval 21">
              <a:extLst>
                <a:ext uri="{FF2B5EF4-FFF2-40B4-BE49-F238E27FC236}">
                  <a16:creationId xmlns:a16="http://schemas.microsoft.com/office/drawing/2014/main" id="{374CC7FC-A5C0-4634-959C-03B22A9A8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867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0" name="Oval 22">
              <a:extLst>
                <a:ext uri="{FF2B5EF4-FFF2-40B4-BE49-F238E27FC236}">
                  <a16:creationId xmlns:a16="http://schemas.microsoft.com/office/drawing/2014/main" id="{E670A993-F968-4581-8A70-0E86D3735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310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Oval 23">
              <a:extLst>
                <a:ext uri="{FF2B5EF4-FFF2-40B4-BE49-F238E27FC236}">
                  <a16:creationId xmlns:a16="http://schemas.microsoft.com/office/drawing/2014/main" id="{AD3CA0DF-1308-4694-84AC-686DF7948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3098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2" name="Line 24">
              <a:extLst>
                <a:ext uri="{FF2B5EF4-FFF2-40B4-BE49-F238E27FC236}">
                  <a16:creationId xmlns:a16="http://schemas.microsoft.com/office/drawing/2014/main" id="{CDCE0B32-5FB7-4780-A119-E8C2453B4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5" y="2071"/>
              <a:ext cx="822" cy="4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35689E05-6DAB-4847-A286-23227A288DE9}"/>
                    </a:ext>
                  </a:extLst>
                </p:cNvPr>
                <p:cNvSpPr txBox="1"/>
                <p:nvPr/>
              </p:nvSpPr>
              <p:spPr bwMode="auto">
                <a:xfrm>
                  <a:off x="2558" y="1951"/>
                  <a:ext cx="882" cy="2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𝑏𝑥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35689E05-6DAB-4847-A286-23227A288D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8" y="1951"/>
                  <a:ext cx="882" cy="251"/>
                </a:xfrm>
                <a:prstGeom prst="rect">
                  <a:avLst/>
                </a:prstGeom>
                <a:blipFill>
                  <a:blip r:embed="rId6"/>
                  <a:stretch>
                    <a:fillRect b="-58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F4165335-F564-4327-AE83-11E38131780B}"/>
                    </a:ext>
                  </a:extLst>
                </p:cNvPr>
                <p:cNvSpPr txBox="1"/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F4165335-F564-4327-AE83-11E3813178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blipFill>
                  <a:blip r:embed="rId7"/>
                  <a:stretch>
                    <a:fillRect r="-64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B9D67519-01FE-472A-AD81-805BDEA46E27}"/>
                    </a:ext>
                  </a:extLst>
                </p:cNvPr>
                <p:cNvSpPr txBox="1"/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B9D67519-01FE-472A-AD81-805BDEA46E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blipFill>
                  <a:blip r:embed="rId8"/>
                  <a:stretch>
                    <a:fillRect l="-1653" r="-181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6EF6747A-9FBA-4286-AB02-944ED568B0DF}"/>
                    </a:ext>
                  </a:extLst>
                </p:cNvPr>
                <p:cNvSpPr txBox="1"/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6EF6747A-9FBA-4286-AB02-944ED568B0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blipFill>
                  <a:blip r:embed="rId9"/>
                  <a:stretch>
                    <a:fillRect l="-1550" r="-1240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4B8C6FE3-5790-409B-9BC2-373ABE1F05E0}"/>
                    </a:ext>
                  </a:extLst>
                </p:cNvPr>
                <p:cNvSpPr txBox="1"/>
                <p:nvPr/>
              </p:nvSpPr>
              <p:spPr bwMode="auto">
                <a:xfrm>
                  <a:off x="2063" y="2424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4B8C6FE3-5790-409B-9BC2-373ABE1F05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63" y="2424"/>
                  <a:ext cx="420" cy="260"/>
                </a:xfrm>
                <a:prstGeom prst="rect">
                  <a:avLst/>
                </a:prstGeom>
                <a:blipFill>
                  <a:blip r:embed="rId10"/>
                  <a:stretch>
                    <a:fillRect l="-1739" r="-1739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68" name="Oval 30">
              <a:extLst>
                <a:ext uri="{FF2B5EF4-FFF2-40B4-BE49-F238E27FC236}">
                  <a16:creationId xmlns:a16="http://schemas.microsoft.com/office/drawing/2014/main" id="{9221E364-277A-4B5F-9ADA-F3A432ABD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26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9" name="Line 31">
              <a:extLst>
                <a:ext uri="{FF2B5EF4-FFF2-40B4-BE49-F238E27FC236}">
                  <a16:creationId xmlns:a16="http://schemas.microsoft.com/office/drawing/2014/main" id="{0A00A265-5EFA-4308-8CBD-B722C859A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4" y="2659"/>
              <a:ext cx="6" cy="2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D82D453C-7BEC-4C6D-8F8A-2DD9D14F1A20}"/>
                    </a:ext>
                  </a:extLst>
                </p:cNvPr>
                <p:cNvSpPr txBox="1"/>
                <p:nvPr/>
              </p:nvSpPr>
              <p:spPr bwMode="auto">
                <a:xfrm>
                  <a:off x="2628" y="2422"/>
                  <a:ext cx="812" cy="3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D82D453C-7BEC-4C6D-8F8A-2DD9D14F1A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8" y="2422"/>
                  <a:ext cx="812" cy="36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71" name="Line 33">
              <a:extLst>
                <a:ext uri="{FF2B5EF4-FFF2-40B4-BE49-F238E27FC236}">
                  <a16:creationId xmlns:a16="http://schemas.microsoft.com/office/drawing/2014/main" id="{FAFA877D-E9C1-4846-89CD-123FFD17C0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5" y="2564"/>
              <a:ext cx="288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0" name="Line 34">
            <a:extLst>
              <a:ext uri="{FF2B5EF4-FFF2-40B4-BE49-F238E27FC236}">
                <a16:creationId xmlns:a16="http://schemas.microsoft.com/office/drawing/2014/main" id="{824EB7D3-9D71-4C4A-8870-FE4A4D2B0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263" y="4254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BA0868BA-5C96-406F-BB96-E3B9217B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39952" name="Slide Number Placeholder 5">
            <a:extLst>
              <a:ext uri="{FF2B5EF4-FFF2-40B4-BE49-F238E27FC236}">
                <a16:creationId xmlns:a16="http://schemas.microsoft.com/office/drawing/2014/main" id="{C72FD856-3244-4AFB-850B-BFAFC831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A301F49-371D-443C-A821-DD805DE03B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2799C895-37F8-44F1-9866-6A44D9FBA4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E27F22FA-806E-4E66-802F-8988C04DAFB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066800" y="2133600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E27F22FA-806E-4E66-802F-8988C04DA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066800" y="2133600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8" name="Text Box 6">
            <a:extLst>
              <a:ext uri="{FF2B5EF4-FFF2-40B4-BE49-F238E27FC236}">
                <a16:creationId xmlns:a16="http://schemas.microsoft.com/office/drawing/2014/main" id="{58F9F360-B237-49E4-845D-DC467E6D7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288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The sum of the square of the residuals is defined as</a:t>
            </a:r>
          </a:p>
        </p:txBody>
      </p:sp>
      <p:sp>
        <p:nvSpPr>
          <p:cNvPr id="41989" name="Text Box 7">
            <a:extLst>
              <a:ext uri="{FF2B5EF4-FFF2-40B4-BE49-F238E27FC236}">
                <a16:creationId xmlns:a16="http://schemas.microsoft.com/office/drawing/2014/main" id="{1AC18081-926A-4F70-9D5C-6D4750B44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124200"/>
            <a:ext cx="441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Differentiate with respect to </a:t>
            </a:r>
            <a:r>
              <a:rPr lang="en-US" altLang="en-US" sz="1900" i="1"/>
              <a:t>a </a:t>
            </a:r>
            <a:r>
              <a:rPr lang="en-US" altLang="en-US" sz="1900"/>
              <a:t>and </a:t>
            </a:r>
            <a:r>
              <a:rPr lang="en-US" altLang="en-US" sz="1900" i="1"/>
              <a:t>b</a:t>
            </a:r>
            <a:endParaRPr lang="en-US" altLang="en-US" sz="19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F4694F61-F801-4736-B9D4-AF7107133712}"/>
                  </a:ext>
                </a:extLst>
              </p:cNvPr>
              <p:cNvSpPr txBox="1"/>
              <p:nvPr/>
            </p:nvSpPr>
            <p:spPr bwMode="auto">
              <a:xfrm>
                <a:off x="1219200" y="3581400"/>
                <a:ext cx="4800600" cy="1022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F4694F61-F801-4736-B9D4-AF7107133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81400"/>
                <a:ext cx="4800600" cy="10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3A382DB7-AAC1-4CE2-BA7D-840E457BA6A3}"/>
                  </a:ext>
                </a:extLst>
              </p:cNvPr>
              <p:cNvSpPr txBox="1"/>
              <p:nvPr/>
            </p:nvSpPr>
            <p:spPr bwMode="auto">
              <a:xfrm>
                <a:off x="1219200" y="4800600"/>
                <a:ext cx="5638800" cy="1098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3A382DB7-AAC1-4CE2-BA7D-840E457BA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4800600"/>
                <a:ext cx="5638800" cy="1098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2ECA6CBE-ACE3-4687-82DF-E4A0BAD5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BBBCD7F2-265B-4E1B-B4A7-8BE07D28BF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34E6E42-2A89-48EE-8A87-FC6C6A55C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F3763DA8-8923-4EAB-BE47-E022073B5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057400"/>
            <a:ext cx="480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Rewriting the equations, we obtain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6" name="Object 4">
                <a:extLst>
                  <a:ext uri="{FF2B5EF4-FFF2-40B4-BE49-F238E27FC236}">
                    <a16:creationId xmlns:a16="http://schemas.microsoft.com/office/drawing/2014/main" id="{F689BE71-88D9-488D-B3F7-C6CD502122AD}"/>
                  </a:ext>
                </a:extLst>
              </p:cNvPr>
              <p:cNvSpPr txBox="1"/>
              <p:nvPr/>
            </p:nvSpPr>
            <p:spPr bwMode="auto">
              <a:xfrm>
                <a:off x="1295400" y="2667000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4036" name="Object 4">
                <a:extLst>
                  <a:ext uri="{FF2B5EF4-FFF2-40B4-BE49-F238E27FC236}">
                    <a16:creationId xmlns:a16="http://schemas.microsoft.com/office/drawing/2014/main" id="{F689BE71-88D9-488D-B3F7-C6CD50212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667000"/>
                <a:ext cx="4343400" cy="1171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37" name="Rectangle 5">
            <a:extLst>
              <a:ext uri="{FF2B5EF4-FFF2-40B4-BE49-F238E27FC236}">
                <a16:creationId xmlns:a16="http://schemas.microsoft.com/office/drawing/2014/main" id="{436B4A88-3F4F-4F82-8690-734955AC8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8" name="Object 6">
                <a:extLst>
                  <a:ext uri="{FF2B5EF4-FFF2-40B4-BE49-F238E27FC236}">
                    <a16:creationId xmlns:a16="http://schemas.microsoft.com/office/drawing/2014/main" id="{B4DAFDD5-A963-456E-AB45-C165D1E64150}"/>
                  </a:ext>
                </a:extLst>
              </p:cNvPr>
              <p:cNvSpPr txBox="1"/>
              <p:nvPr/>
            </p:nvSpPr>
            <p:spPr bwMode="auto">
              <a:xfrm>
                <a:off x="1371600" y="4114800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4038" name="Object 6">
                <a:extLst>
                  <a:ext uri="{FF2B5EF4-FFF2-40B4-BE49-F238E27FC236}">
                    <a16:creationId xmlns:a16="http://schemas.microsoft.com/office/drawing/2014/main" id="{B4DAFDD5-A963-456E-AB45-C165D1E64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114800"/>
                <a:ext cx="4191000" cy="1047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39" name="Rectangle 7">
            <a:extLst>
              <a:ext uri="{FF2B5EF4-FFF2-40B4-BE49-F238E27FC236}">
                <a16:creationId xmlns:a16="http://schemas.microsoft.com/office/drawing/2014/main" id="{6AA54A76-D454-4397-A8D1-D60F04AF5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4040" name="Rectangle 8">
            <a:extLst>
              <a:ext uri="{FF2B5EF4-FFF2-40B4-BE49-F238E27FC236}">
                <a16:creationId xmlns:a16="http://schemas.microsoft.com/office/drawing/2014/main" id="{76246BA9-E469-493A-B9DE-A6C5A1305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4041" name="Rectangle 9">
            <a:extLst>
              <a:ext uri="{FF2B5EF4-FFF2-40B4-BE49-F238E27FC236}">
                <a16:creationId xmlns:a16="http://schemas.microsoft.com/office/drawing/2014/main" id="{7189F790-6839-499B-B3A3-029D9024E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B8BF7E-D7C3-4B9D-9D93-8FAE523F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44043" name="Slide Number Placeholder 5">
            <a:extLst>
              <a:ext uri="{FF2B5EF4-FFF2-40B4-BE49-F238E27FC236}">
                <a16:creationId xmlns:a16="http://schemas.microsoft.com/office/drawing/2014/main" id="{3FB1C051-CCAD-4D3E-97BF-A664A5DDE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9F56C411-05BD-49B7-AABF-703BEBFFBB6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886762D-45D0-4AF9-BAE3-735B66D9B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3A4C255-6C1C-4478-81BE-684AEDC7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FD28C61A-4ECF-4FFC-9E35-804079FD0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FBFB6C54-8FDC-4B36-94A4-2A7161384383}"/>
                  </a:ext>
                </a:extLst>
              </p:cNvPr>
              <p:cNvSpPr txBox="1"/>
              <p:nvPr/>
            </p:nvSpPr>
            <p:spPr bwMode="auto">
              <a:xfrm>
                <a:off x="673100" y="3802857"/>
                <a:ext cx="5422900" cy="160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FBFB6C54-8FDC-4B36-94A4-2A7161384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100" y="3802857"/>
                <a:ext cx="5422900" cy="1607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6" name="Rectangle 10">
            <a:extLst>
              <a:ext uri="{FF2B5EF4-FFF2-40B4-BE49-F238E27FC236}">
                <a16:creationId xmlns:a16="http://schemas.microsoft.com/office/drawing/2014/main" id="{06CB4DF1-4D76-49F9-97FB-F1B125FB6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7" name="Rectangle 15">
            <a:extLst>
              <a:ext uri="{FF2B5EF4-FFF2-40B4-BE49-F238E27FC236}">
                <a16:creationId xmlns:a16="http://schemas.microsoft.com/office/drawing/2014/main" id="{BF3B528D-03C8-4D53-A55E-EF9F04BC2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12855578-3A54-45A1-8599-BFF07C005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0A3324A4-AEFE-4EFF-9053-6AB2755480CA}"/>
                  </a:ext>
                </a:extLst>
              </p:cNvPr>
              <p:cNvSpPr txBox="1"/>
              <p:nvPr/>
            </p:nvSpPr>
            <p:spPr bwMode="auto">
              <a:xfrm>
                <a:off x="685800" y="1219200"/>
                <a:ext cx="2819400" cy="978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0A3324A4-AEFE-4EFF-9053-6AB275548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219200"/>
                <a:ext cx="2819400" cy="9788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90" name="Text Box 19">
            <a:extLst>
              <a:ext uri="{FF2B5EF4-FFF2-40B4-BE49-F238E27FC236}">
                <a16:creationId xmlns:a16="http://schemas.microsoft.com/office/drawing/2014/main" id="{11EF04FC-EEBA-4BD1-9C88-0B8D34BD2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620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Solving the first equation for </a:t>
            </a:r>
            <a:r>
              <a:rPr lang="en-US" altLang="en-US" sz="2400" i="1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 yields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98D13FBB-DD5D-429C-BB48-F86B7F78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5568946-B181-4F78-BCA6-1645C6CB4CA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86D83C58-1DAC-43C9-AED5-D4D47C720A20}"/>
                  </a:ext>
                </a:extLst>
              </p:cNvPr>
              <p:cNvSpPr txBox="1"/>
              <p:nvPr/>
            </p:nvSpPr>
            <p:spPr bwMode="auto">
              <a:xfrm>
                <a:off x="594220" y="2216943"/>
                <a:ext cx="5196980" cy="826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86D83C58-1DAC-43C9-AED5-D4D47C720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220" y="2216943"/>
                <a:ext cx="5196980" cy="826294"/>
              </a:xfrm>
              <a:prstGeom prst="rect">
                <a:avLst/>
              </a:prstGeom>
              <a:blipFill>
                <a:blip r:embed="rId6"/>
                <a:stretch>
                  <a:fillRect b="-59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F4E716B-EB05-455F-BB62-B20A85ED6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525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1-Exponential Model</a:t>
            </a:r>
          </a:p>
        </p:txBody>
      </p:sp>
      <p:graphicFrame>
        <p:nvGraphicFramePr>
          <p:cNvPr id="53251" name="Group 3">
            <a:extLst>
              <a:ext uri="{FF2B5EF4-FFF2-40B4-BE49-F238E27FC236}">
                <a16:creationId xmlns:a16="http://schemas.microsoft.com/office/drawing/2014/main" id="{2B320700-69DB-4CBB-9CF4-436BC227C09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219200" y="4953000"/>
          <a:ext cx="6324600" cy="793750"/>
        </p:xfrm>
        <a:graphic>
          <a:graphicData uri="http://schemas.openxmlformats.org/drawingml/2006/table">
            <a:tbl>
              <a:tblPr/>
              <a:tblGrid>
                <a:gridCol w="849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3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719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t(hrs)</a:t>
                      </a: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0.891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0.708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0.562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0.447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685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0.355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57" marB="4575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157" name="Text Box 29">
            <a:extLst>
              <a:ext uri="{FF2B5EF4-FFF2-40B4-BE49-F238E27FC236}">
                <a16:creationId xmlns:a16="http://schemas.microsoft.com/office/drawing/2014/main" id="{0322E8D9-9696-4AF4-9216-B665D638E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5943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Many patients get concerned when a test involves injection of a radioactive material.  For example for scanning a gallbladder, a few drops of Technetium-99m isotope is used.  Half of the Technetium-99m would be gone in about 6 hours.  It, however, takes about 24 hours for the radiation levels to reach what we are exposed to in day-to-day activities.  Below is given the relative intensity of radiation as a function of time.</a:t>
            </a:r>
          </a:p>
        </p:txBody>
      </p:sp>
      <p:sp>
        <p:nvSpPr>
          <p:cNvPr id="48158" name="Text Box 30">
            <a:extLst>
              <a:ext uri="{FF2B5EF4-FFF2-40B4-BE49-F238E27FC236}">
                <a16:creationId xmlns:a16="http://schemas.microsoft.com/office/drawing/2014/main" id="{197BA4D4-4055-4EB9-B685-DD41EA09F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672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/>
              <a:t>Table.</a:t>
            </a:r>
            <a:r>
              <a:rPr lang="en-US" altLang="en-US" sz="2400"/>
              <a:t> Relative intensity of radiation as a function of time. </a:t>
            </a:r>
          </a:p>
        </p:txBody>
      </p:sp>
      <p:sp>
        <p:nvSpPr>
          <p:cNvPr id="48159" name="Rectangle 31">
            <a:extLst>
              <a:ext uri="{FF2B5EF4-FFF2-40B4-BE49-F238E27FC236}">
                <a16:creationId xmlns:a16="http://schemas.microsoft.com/office/drawing/2014/main" id="{459B3CB7-EE66-423B-8F59-09EAFE932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60" name="Object 32">
                <a:extLst>
                  <a:ext uri="{FF2B5EF4-FFF2-40B4-BE49-F238E27FC236}">
                    <a16:creationId xmlns:a16="http://schemas.microsoft.com/office/drawing/2014/main" id="{5FD7F2DF-0473-423A-AB8B-FE7D7DCD1B95}"/>
                  </a:ext>
                </a:extLst>
              </p:cNvPr>
              <p:cNvSpPr txBox="1"/>
              <p:nvPr/>
            </p:nvSpPr>
            <p:spPr bwMode="auto">
              <a:xfrm>
                <a:off x="1371600" y="5334000"/>
                <a:ext cx="3048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8160" name="Object 32">
                <a:extLst>
                  <a:ext uri="{FF2B5EF4-FFF2-40B4-BE49-F238E27FC236}">
                    <a16:creationId xmlns:a16="http://schemas.microsoft.com/office/drawing/2014/main" id="{5FD7F2DF-0473-423A-AB8B-FE7D7DCD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5334000"/>
                <a:ext cx="304800" cy="400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61" name="Rectangle 34">
            <a:extLst>
              <a:ext uri="{FF2B5EF4-FFF2-40B4-BE49-F238E27FC236}">
                <a16:creationId xmlns:a16="http://schemas.microsoft.com/office/drawing/2014/main" id="{0A69DEEC-8CAB-4EE5-9BCD-21E46E56C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F94A75-0337-4141-AEDB-CE2368C6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48163" name="Slide Number Placeholder 5">
            <a:extLst>
              <a:ext uri="{FF2B5EF4-FFF2-40B4-BE49-F238E27FC236}">
                <a16:creationId xmlns:a16="http://schemas.microsoft.com/office/drawing/2014/main" id="{CB32A21F-8C61-469A-ADE7-58D42936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C0129F76-8E98-4215-A28D-4C21224F8D1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48164" name="Picture 37" descr="Technetium Atlas of technetium bone scans">
            <a:extLst>
              <a:ext uri="{FF2B5EF4-FFF2-40B4-BE49-F238E27FC236}">
                <a16:creationId xmlns:a16="http://schemas.microsoft.com/office/drawing/2014/main" id="{FE132431-55C1-443B-8F8A-49D0BFE89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17709" r="16875" b="18111"/>
          <a:stretch>
            <a:fillRect/>
          </a:stretch>
        </p:blipFill>
        <p:spPr bwMode="auto">
          <a:xfrm>
            <a:off x="6553200" y="1447800"/>
            <a:ext cx="22526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C75DF41E-95C5-4964-8558-9F95049C1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2338" y="609600"/>
            <a:ext cx="8221662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1-Exponential Model cont.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CA5B7FC7-97CA-42D4-BE4D-E7EBD634C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3124200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Find: </a:t>
            </a: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71614945-69D5-47AC-A12D-673BF1A41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3429000"/>
            <a:ext cx="457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a) The value of the regression constants 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554436E8-7659-4092-B6BD-4924C115D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2" name="Object 6">
                <a:extLst>
                  <a:ext uri="{FF2B5EF4-FFF2-40B4-BE49-F238E27FC236}">
                    <a16:creationId xmlns:a16="http://schemas.microsoft.com/office/drawing/2014/main" id="{745D6FC8-18DA-46E5-BEF7-69A79096C334}"/>
                  </a:ext>
                </a:extLst>
              </p:cNvPr>
              <p:cNvSpPr txBox="1"/>
              <p:nvPr/>
            </p:nvSpPr>
            <p:spPr bwMode="auto">
              <a:xfrm>
                <a:off x="6369050" y="3424236"/>
                <a:ext cx="255588" cy="271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182" name="Object 6">
                <a:extLst>
                  <a:ext uri="{FF2B5EF4-FFF2-40B4-BE49-F238E27FC236}">
                    <a16:creationId xmlns:a16="http://schemas.microsoft.com/office/drawing/2014/main" id="{745D6FC8-18DA-46E5-BEF7-69A79096C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9050" y="3424236"/>
                <a:ext cx="255588" cy="271463"/>
              </a:xfrm>
              <a:prstGeom prst="rect">
                <a:avLst/>
              </a:prstGeom>
              <a:blipFill>
                <a:blip r:embed="rId4"/>
                <a:stretch>
                  <a:fillRect r="-33333" b="-43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3" name="Rectangle 7">
            <a:extLst>
              <a:ext uri="{FF2B5EF4-FFF2-40B4-BE49-F238E27FC236}">
                <a16:creationId xmlns:a16="http://schemas.microsoft.com/office/drawing/2014/main" id="{05D4E6DB-3960-42D0-8F1C-08310ADE1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8">
                <a:extLst>
                  <a:ext uri="{FF2B5EF4-FFF2-40B4-BE49-F238E27FC236}">
                    <a16:creationId xmlns:a16="http://schemas.microsoft.com/office/drawing/2014/main" id="{185699BB-8599-4872-A171-FE673B9EA8E5}"/>
                  </a:ext>
                </a:extLst>
              </p:cNvPr>
              <p:cNvSpPr txBox="1"/>
              <p:nvPr/>
            </p:nvSpPr>
            <p:spPr bwMode="auto">
              <a:xfrm>
                <a:off x="7108359" y="3436274"/>
                <a:ext cx="187092" cy="2902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184" name="Object 8">
                <a:extLst>
                  <a:ext uri="{FF2B5EF4-FFF2-40B4-BE49-F238E27FC236}">
                    <a16:creationId xmlns:a16="http://schemas.microsoft.com/office/drawing/2014/main" id="{185699BB-8599-4872-A171-FE673B9EA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8359" y="3436274"/>
                <a:ext cx="187092" cy="290251"/>
              </a:xfrm>
              <a:prstGeom prst="rect">
                <a:avLst/>
              </a:prstGeom>
              <a:blipFill>
                <a:blip r:embed="rId5"/>
                <a:stretch>
                  <a:fillRect r="-67742" b="-340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5" name="Text Box 9">
            <a:extLst>
              <a:ext uri="{FF2B5EF4-FFF2-40B4-BE49-F238E27FC236}">
                <a16:creationId xmlns:a16="http://schemas.microsoft.com/office/drawing/2014/main" id="{2F2C0D3E-A860-4827-BF31-532A9AE22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75" y="3429000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and</a:t>
            </a:r>
          </a:p>
        </p:txBody>
      </p:sp>
      <p:sp>
        <p:nvSpPr>
          <p:cNvPr id="50186" name="Text Box 10">
            <a:extLst>
              <a:ext uri="{FF2B5EF4-FFF2-40B4-BE49-F238E27FC236}">
                <a16:creationId xmlns:a16="http://schemas.microsoft.com/office/drawing/2014/main" id="{4B3869F7-79E6-4F81-B9C8-86BF31E76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3810000"/>
            <a:ext cx="510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b) The half-life of Technetium-99m</a:t>
            </a:r>
          </a:p>
        </p:txBody>
      </p:sp>
      <p:sp>
        <p:nvSpPr>
          <p:cNvPr id="50187" name="Text Box 11">
            <a:extLst>
              <a:ext uri="{FF2B5EF4-FFF2-40B4-BE49-F238E27FC236}">
                <a16:creationId xmlns:a16="http://schemas.microsoft.com/office/drawing/2014/main" id="{62C289ED-71B4-4A7B-AA26-A98882231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4191000"/>
            <a:ext cx="464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c) Radiation intensity after 24 hours</a:t>
            </a:r>
          </a:p>
        </p:txBody>
      </p:sp>
      <p:sp>
        <p:nvSpPr>
          <p:cNvPr id="50188" name="Text Box 12">
            <a:extLst>
              <a:ext uri="{FF2B5EF4-FFF2-40B4-BE49-F238E27FC236}">
                <a16:creationId xmlns:a16="http://schemas.microsoft.com/office/drawing/2014/main" id="{6A1F7118-B5EF-45C7-B42A-9EA47A545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6629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900"/>
              <a:t>The relative intensity is related to time by the equation</a:t>
            </a:r>
          </a:p>
        </p:txBody>
      </p:sp>
      <p:sp>
        <p:nvSpPr>
          <p:cNvPr id="50189" name="Rectangle 13">
            <a:extLst>
              <a:ext uri="{FF2B5EF4-FFF2-40B4-BE49-F238E27FC236}">
                <a16:creationId xmlns:a16="http://schemas.microsoft.com/office/drawing/2014/main" id="{A712F8CB-FECD-4585-9DDB-3969DCEFE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4">
                <a:extLst>
                  <a:ext uri="{FF2B5EF4-FFF2-40B4-BE49-F238E27FC236}">
                    <a16:creationId xmlns:a16="http://schemas.microsoft.com/office/drawing/2014/main" id="{DD6C24F0-E1C3-4D38-B09E-685AD976F32D}"/>
                  </a:ext>
                </a:extLst>
              </p:cNvPr>
              <p:cNvSpPr txBox="1"/>
              <p:nvPr/>
            </p:nvSpPr>
            <p:spPr bwMode="auto">
              <a:xfrm>
                <a:off x="2286000" y="2590800"/>
                <a:ext cx="1143000" cy="5064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4">
                <a:extLst>
                  <a:ext uri="{FF2B5EF4-FFF2-40B4-BE49-F238E27FC236}">
                    <a16:creationId xmlns:a16="http://schemas.microsoft.com/office/drawing/2014/main" id="{DD6C24F0-E1C3-4D38-B09E-685AD976F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590800"/>
                <a:ext cx="1143000" cy="5064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20F2A87-A32F-482D-804E-10533509E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50192" name="Slide Number Placeholder 5">
            <a:extLst>
              <a:ext uri="{FF2B5EF4-FFF2-40B4-BE49-F238E27FC236}">
                <a16:creationId xmlns:a16="http://schemas.microsoft.com/office/drawing/2014/main" id="{D06317E0-2F85-4B55-B77F-98A8059F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1FEB6E8E-D087-4A77-AC29-5196F6ABFE9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E20F860-4C1A-4AEC-A940-CC0BF32D5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29CBB169-AC09-43D4-A592-6C28E17E3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pic>
        <p:nvPicPr>
          <p:cNvPr id="52228" name="Picture 9" descr="rawdata_relative_intensity">
            <a:extLst>
              <a:ext uri="{FF2B5EF4-FFF2-40B4-BE49-F238E27FC236}">
                <a16:creationId xmlns:a16="http://schemas.microsoft.com/office/drawing/2014/main" id="{F4B84B0C-297E-4D51-AEAF-38FB3C838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0"/>
            <a:ext cx="630713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08649-7B0B-4EEB-986B-B71A26F5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6E890B62-7797-42FB-9A62-D47B2EC8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61C1748-404B-4EE8-869B-2CDD4356E878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8FE1CED-A0E0-46E7-9A1D-8B1ECD1CCC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Constants of the Model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D02BBF60-B3CD-4A6C-9939-46C553AE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0FE51480-4A4A-47BC-B770-7890BA65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7" name="Text Box 7">
            <a:extLst>
              <a:ext uri="{FF2B5EF4-FFF2-40B4-BE49-F238E27FC236}">
                <a16:creationId xmlns:a16="http://schemas.microsoft.com/office/drawing/2014/main" id="{53E4CB26-ED3C-44A2-BDCE-0E2E6BF1F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88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/>
              <a:t>The value of </a:t>
            </a:r>
            <a:r>
              <a:rPr lang="el-G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/>
              <a:t>is found by solving the nonlinear equation</a:t>
            </a:r>
          </a:p>
        </p:txBody>
      </p:sp>
      <p:sp>
        <p:nvSpPr>
          <p:cNvPr id="54278" name="Rectangle 8">
            <a:extLst>
              <a:ext uri="{FF2B5EF4-FFF2-40B4-BE49-F238E27FC236}">
                <a16:creationId xmlns:a16="http://schemas.microsoft.com/office/drawing/2014/main" id="{83322B1A-B835-4EF1-A031-193F5E01E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9" name="Object 9">
                <a:extLst>
                  <a:ext uri="{FF2B5EF4-FFF2-40B4-BE49-F238E27FC236}">
                    <a16:creationId xmlns:a16="http://schemas.microsoft.com/office/drawing/2014/main" id="{5ADCB6B0-53F0-4840-BEF3-7D8ED4571DB6}"/>
                  </a:ext>
                </a:extLst>
              </p:cNvPr>
              <p:cNvSpPr txBox="1"/>
              <p:nvPr/>
            </p:nvSpPr>
            <p:spPr bwMode="auto">
              <a:xfrm>
                <a:off x="609600" y="2895600"/>
                <a:ext cx="80010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279" name="Object 9">
                <a:extLst>
                  <a:ext uri="{FF2B5EF4-FFF2-40B4-BE49-F238E27FC236}">
                    <a16:creationId xmlns:a16="http://schemas.microsoft.com/office/drawing/2014/main" id="{5ADCB6B0-53F0-4840-BEF3-7D8ED4571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895600"/>
                <a:ext cx="8001000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0" name="Rectangle 11">
            <a:extLst>
              <a:ext uri="{FF2B5EF4-FFF2-40B4-BE49-F238E27FC236}">
                <a16:creationId xmlns:a16="http://schemas.microsoft.com/office/drawing/2014/main" id="{A39DB342-F35A-42A8-98D0-73BDE7D5D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12A43B21-E184-4D57-B31B-F14B53D0D3E7}"/>
                  </a:ext>
                </a:extLst>
              </p:cNvPr>
              <p:cNvSpPr txBox="1"/>
              <p:nvPr/>
            </p:nvSpPr>
            <p:spPr bwMode="auto">
              <a:xfrm>
                <a:off x="609600" y="4007647"/>
                <a:ext cx="8001000" cy="862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12A43B21-E184-4D57-B31B-F14B53D0D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007647"/>
                <a:ext cx="8001000" cy="8620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2" name="Rectangle 17">
            <a:extLst>
              <a:ext uri="{FF2B5EF4-FFF2-40B4-BE49-F238E27FC236}">
                <a16:creationId xmlns:a16="http://schemas.microsoft.com/office/drawing/2014/main" id="{F5A4B213-E360-48F4-9504-512651D6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C2AB0113-8F9B-439B-ACBE-50A6B39E9000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609600" y="1111512"/>
                <a:ext cx="1295400" cy="5635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C2AB0113-8F9B-439B-ACBE-50A6B39E9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609600" y="1111512"/>
                <a:ext cx="1295400" cy="5635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03E0DF4-A2EA-451E-8D12-FE431F8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54285" name="Slide Number Placeholder 5">
            <a:extLst>
              <a:ext uri="{FF2B5EF4-FFF2-40B4-BE49-F238E27FC236}">
                <a16:creationId xmlns:a16="http://schemas.microsoft.com/office/drawing/2014/main" id="{6451E402-14A7-4801-B55A-798B7D01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94AFC13A-461C-485A-B4F0-9FF16AD74DA5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547F3F11-9AAA-42E8-8A5A-A3C128912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Plotting the Equation in MATLAB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5">
                <a:extLst>
                  <a:ext uri="{FF2B5EF4-FFF2-40B4-BE49-F238E27FC236}">
                    <a16:creationId xmlns:a16="http://schemas.microsoft.com/office/drawing/2014/main" id="{7A97B659-1DB1-40A5-AB46-38A1D4979B2A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81000" y="762000"/>
                <a:ext cx="7315200" cy="1558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3" name="Object 5">
                <a:extLst>
                  <a:ext uri="{FF2B5EF4-FFF2-40B4-BE49-F238E27FC236}">
                    <a16:creationId xmlns:a16="http://schemas.microsoft.com/office/drawing/2014/main" id="{7A97B659-1DB1-40A5-AB46-38A1D4979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81000" y="762000"/>
                <a:ext cx="7315200" cy="1558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324" name="Picture 10" descr="flambdavslambda">
            <a:extLst>
              <a:ext uri="{FF2B5EF4-FFF2-40B4-BE49-F238E27FC236}">
                <a16:creationId xmlns:a16="http://schemas.microsoft.com/office/drawing/2014/main" id="{1B9B9EA2-DA06-4952-AE9A-B4CC5CAEB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508" name="Group 100">
            <a:extLst>
              <a:ext uri="{FF2B5EF4-FFF2-40B4-BE49-F238E27FC236}">
                <a16:creationId xmlns:a16="http://schemas.microsoft.com/office/drawing/2014/main" id="{5101AC87-26BF-4EC1-935F-743D407B375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304800" y="5715000"/>
          <a:ext cx="7162800" cy="914400"/>
        </p:xfrm>
        <a:graphic>
          <a:graphicData uri="http://schemas.openxmlformats.org/drawingml/2006/table">
            <a:tbl>
              <a:tblPr/>
              <a:tblGrid>
                <a:gridCol w="122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 (hrs)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1.000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0.891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0.708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0.562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0.447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0.355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975EAC-ABC1-4315-8094-F6596B39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56352" name="Slide Number Placeholder 5">
            <a:extLst>
              <a:ext uri="{FF2B5EF4-FFF2-40B4-BE49-F238E27FC236}">
                <a16:creationId xmlns:a16="http://schemas.microsoft.com/office/drawing/2014/main" id="{ED574560-8183-48A9-A542-17EA9C1C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E60F0EB3-A9AD-4B58-B0F5-5D73ADBFCA8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D6E527-3D4C-441C-908D-A7997666A0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2F836EFB-44B8-4B65-8736-B6D92FA7A128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200" y="990600"/>
                <a:ext cx="8305800" cy="1985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2F836EFB-44B8-4B65-8736-B6D92FA7A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200" y="990600"/>
                <a:ext cx="8305800" cy="19859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2" name="Rectangle 4">
            <a:extLst>
              <a:ext uri="{FF2B5EF4-FFF2-40B4-BE49-F238E27FC236}">
                <a16:creationId xmlns:a16="http://schemas.microsoft.com/office/drawing/2014/main" id="{1612CAE8-8CAA-4C1C-A3C1-0B726A639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8" y="4038600"/>
            <a:ext cx="6477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t=[0 1  3  5  7  9]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gamma=[1  0.891  0.708  0.562  0.447  0.355]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syms lamda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sum1=sum(gamma.*t.*exp(lamda*t));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sum2=sum(gamma.*exp(lamda*t));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sum3=sum(exp(2*lamda*t));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sum4=sum(t.*exp(2*lamda*t));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f=sum1-sum2/sum3*sum4;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58089908-D71E-4D15-B349-08607269380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057400" y="3048000"/>
                <a:ext cx="2667000" cy="601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=−0.1151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58089908-D71E-4D15-B349-086072693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057400" y="3048000"/>
                <a:ext cx="2667000" cy="601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E6EE4-0E19-40CF-A2F1-3138C302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58375" name="Slide Number Placeholder 5">
            <a:extLst>
              <a:ext uri="{FF2B5EF4-FFF2-40B4-BE49-F238E27FC236}">
                <a16:creationId xmlns:a16="http://schemas.microsoft.com/office/drawing/2014/main" id="{97ADAF87-44A2-4C72-9488-A86B8BD7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9A0BAA78-3EFC-4C22-AB1C-14416030CAB9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30C38BFE-2A0F-4514-9212-9FC9781A4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45463" cy="838200"/>
          </a:xfrm>
        </p:spPr>
        <p:txBody>
          <a:bodyPr/>
          <a:lstStyle/>
          <a:p>
            <a:pPr eaLnBrk="1" hangingPunct="1"/>
            <a:r>
              <a:rPr lang="en-US" altLang="en-US"/>
              <a:t>Calculating the Other Constant</a:t>
            </a:r>
            <a:endParaRPr lang="en-US" altLang="en-US" i="1"/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8664D7D8-8A42-4FA4-9EFC-9693592AA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0" name="Text Box 6">
            <a:extLst>
              <a:ext uri="{FF2B5EF4-FFF2-40B4-BE49-F238E27FC236}">
                <a16:creationId xmlns:a16="http://schemas.microsoft.com/office/drawing/2014/main" id="{03CBFD4B-BCCD-4D30-BBB3-A611C326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7620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The value of </a:t>
            </a:r>
            <a:r>
              <a:rPr lang="en-US" altLang="en-US" sz="2800" i="1"/>
              <a:t>A</a:t>
            </a:r>
            <a:r>
              <a:rPr lang="en-US" altLang="en-US" sz="2800"/>
              <a:t> can now be calculated</a:t>
            </a:r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92B012F3-D810-4372-AAFC-95B04403A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81099CE6-771B-4572-A5F2-7216600DA88A}"/>
                  </a:ext>
                </a:extLst>
              </p:cNvPr>
              <p:cNvSpPr txBox="1"/>
              <p:nvPr/>
            </p:nvSpPr>
            <p:spPr bwMode="auto">
              <a:xfrm>
                <a:off x="2667000" y="2057400"/>
                <a:ext cx="2109788" cy="213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81099CE6-771B-4572-A5F2-7216600DA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057400"/>
                <a:ext cx="2109788" cy="213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3" name="Rectangle 10">
            <a:extLst>
              <a:ext uri="{FF2B5EF4-FFF2-40B4-BE49-F238E27FC236}">
                <a16:creationId xmlns:a16="http://schemas.microsoft.com/office/drawing/2014/main" id="{4E81DFEE-3BD3-45A1-8971-9CBEEC425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4" name="Rectangle 11">
            <a:extLst>
              <a:ext uri="{FF2B5EF4-FFF2-40B4-BE49-F238E27FC236}">
                <a16:creationId xmlns:a16="http://schemas.microsoft.com/office/drawing/2014/main" id="{B4310BC2-1F49-4684-AC2F-F2C4AED68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5" name="Object 12">
                <a:extLst>
                  <a:ext uri="{FF2B5EF4-FFF2-40B4-BE49-F238E27FC236}">
                    <a16:creationId xmlns:a16="http://schemas.microsoft.com/office/drawing/2014/main" id="{3E986E95-6835-45CC-A8DE-052B7CF001C8}"/>
                  </a:ext>
                </a:extLst>
              </p:cNvPr>
              <p:cNvSpPr txBox="1"/>
              <p:nvPr/>
            </p:nvSpPr>
            <p:spPr bwMode="auto">
              <a:xfrm>
                <a:off x="2883803" y="2958459"/>
                <a:ext cx="1552575" cy="463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5" name="Object 12">
                <a:extLst>
                  <a:ext uri="{FF2B5EF4-FFF2-40B4-BE49-F238E27FC236}">
                    <a16:creationId xmlns:a16="http://schemas.microsoft.com/office/drawing/2014/main" id="{3E986E95-6835-45CC-A8DE-052B7CF00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3803" y="2958459"/>
                <a:ext cx="1552575" cy="463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6" name="Text Box 13">
            <a:extLst>
              <a:ext uri="{FF2B5EF4-FFF2-40B4-BE49-F238E27FC236}">
                <a16:creationId xmlns:a16="http://schemas.microsoft.com/office/drawing/2014/main" id="{AFD2475A-7D97-4CE1-941B-EAD41166A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18514"/>
            <a:ext cx="693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/>
              <a:t>The exponential regression model then is</a:t>
            </a:r>
          </a:p>
        </p:txBody>
      </p:sp>
      <p:sp>
        <p:nvSpPr>
          <p:cNvPr id="60427" name="Rectangle 14">
            <a:extLst>
              <a:ext uri="{FF2B5EF4-FFF2-40B4-BE49-F238E27FC236}">
                <a16:creationId xmlns:a16="http://schemas.microsoft.com/office/drawing/2014/main" id="{A98E7916-61AD-4632-A5DA-2D2B1F8FB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8" name="Object 15">
                <a:extLst>
                  <a:ext uri="{FF2B5EF4-FFF2-40B4-BE49-F238E27FC236}">
                    <a16:creationId xmlns:a16="http://schemas.microsoft.com/office/drawing/2014/main" id="{700CB7EA-872C-4680-939E-CA584396B9A3}"/>
                  </a:ext>
                </a:extLst>
              </p:cNvPr>
              <p:cNvSpPr txBox="1"/>
              <p:nvPr/>
            </p:nvSpPr>
            <p:spPr bwMode="auto">
              <a:xfrm>
                <a:off x="2621756" y="3945936"/>
                <a:ext cx="351155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−0.1151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8" name="Object 15">
                <a:extLst>
                  <a:ext uri="{FF2B5EF4-FFF2-40B4-BE49-F238E27FC236}">
                    <a16:creationId xmlns:a16="http://schemas.microsoft.com/office/drawing/2014/main" id="{700CB7EA-872C-4680-939E-CA584396B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1756" y="3945936"/>
                <a:ext cx="3511550" cy="7080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D2994-2C0D-4D34-B89F-73ED01E8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60430" name="Slide Number Placeholder 5">
            <a:extLst>
              <a:ext uri="{FF2B5EF4-FFF2-40B4-BE49-F238E27FC236}">
                <a16:creationId xmlns:a16="http://schemas.microsoft.com/office/drawing/2014/main" id="{5F26B891-24E8-4AD6-B9F6-DD2991A0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C700FA4F-85B4-4206-9A77-F36B7A8617E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9D60D81-8AE0-44D4-BBFE-88E5C6DB8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Plot of data and regression curve</a:t>
            </a:r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2E033835-1A65-42BF-95E6-9275E2A0C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A4889421-3264-45B1-B90B-947CAE558E03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581400" y="2286000"/>
                <a:ext cx="3124200" cy="631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−0.1151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A4889421-3264-45B1-B90B-947CAE558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581400" y="2286000"/>
                <a:ext cx="3124200" cy="631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69" name="Picture 17" descr="relative_intensity">
            <a:extLst>
              <a:ext uri="{FF2B5EF4-FFF2-40B4-BE49-F238E27FC236}">
                <a16:creationId xmlns:a16="http://schemas.microsoft.com/office/drawing/2014/main" id="{1B0B9CE7-5746-44C0-A30C-C46306049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002338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000D1-DA5F-4B6B-91B7-4F33C688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62471" name="Slide Number Placeholder 5">
            <a:extLst>
              <a:ext uri="{FF2B5EF4-FFF2-40B4-BE49-F238E27FC236}">
                <a16:creationId xmlns:a16="http://schemas.microsoft.com/office/drawing/2014/main" id="{324A071A-F5A1-4BDF-8191-937325F7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D31DE66-B78D-4510-94E1-BE4B718D70B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6A98159-9A1F-4E27-8BF6-B9306C200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145463" cy="1143000"/>
          </a:xfrm>
        </p:spPr>
        <p:txBody>
          <a:bodyPr/>
          <a:lstStyle/>
          <a:p>
            <a:pPr eaLnBrk="1" hangingPunct="1"/>
            <a:r>
              <a:rPr lang="en-US" altLang="en-US"/>
              <a:t>Relative Intensity After 24 hrs</a:t>
            </a:r>
          </a:p>
        </p:txBody>
      </p:sp>
      <p:sp>
        <p:nvSpPr>
          <p:cNvPr id="64515" name="Rectangle 4">
            <a:extLst>
              <a:ext uri="{FF2B5EF4-FFF2-40B4-BE49-F238E27FC236}">
                <a16:creationId xmlns:a16="http://schemas.microsoft.com/office/drawing/2014/main" id="{2C57B334-46DA-4855-9850-5EAD8FAB5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4516" name="Rectangle 6">
            <a:extLst>
              <a:ext uri="{FF2B5EF4-FFF2-40B4-BE49-F238E27FC236}">
                <a16:creationId xmlns:a16="http://schemas.microsoft.com/office/drawing/2014/main" id="{23F4ECE0-2173-42E4-9F71-114546E85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8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4517" name="Text Box 8">
            <a:extLst>
              <a:ext uri="{FF2B5EF4-FFF2-40B4-BE49-F238E27FC236}">
                <a16:creationId xmlns:a16="http://schemas.microsoft.com/office/drawing/2014/main" id="{E8A72A11-297A-43C9-A463-CD7925AEE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52600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The relative intensity of radiation after 24 hours  </a:t>
            </a:r>
          </a:p>
        </p:txBody>
      </p:sp>
      <p:sp>
        <p:nvSpPr>
          <p:cNvPr id="64518" name="Rectangle 9">
            <a:extLst>
              <a:ext uri="{FF2B5EF4-FFF2-40B4-BE49-F238E27FC236}">
                <a16:creationId xmlns:a16="http://schemas.microsoft.com/office/drawing/2014/main" id="{33DF1BD3-D480-4277-9A75-C33620EE9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9" name="Object 10">
                <a:extLst>
                  <a:ext uri="{FF2B5EF4-FFF2-40B4-BE49-F238E27FC236}">
                    <a16:creationId xmlns:a16="http://schemas.microsoft.com/office/drawing/2014/main" id="{2E7EC312-6DE8-45C6-BDB9-977AC47C0854}"/>
                  </a:ext>
                </a:extLst>
              </p:cNvPr>
              <p:cNvSpPr txBox="1"/>
              <p:nvPr/>
            </p:nvSpPr>
            <p:spPr bwMode="auto">
              <a:xfrm>
                <a:off x="1676400" y="2286000"/>
                <a:ext cx="4178300" cy="706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=0.9998×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−0.1151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9" name="Object 10">
                <a:extLst>
                  <a:ext uri="{FF2B5EF4-FFF2-40B4-BE49-F238E27FC236}">
                    <a16:creationId xmlns:a16="http://schemas.microsoft.com/office/drawing/2014/main" id="{2E7EC312-6DE8-45C6-BDB9-977AC47C0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286000"/>
                <a:ext cx="4178300" cy="706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0" name="Rectangle 11">
            <a:extLst>
              <a:ext uri="{FF2B5EF4-FFF2-40B4-BE49-F238E27FC236}">
                <a16:creationId xmlns:a16="http://schemas.microsoft.com/office/drawing/2014/main" id="{3E83F32B-FD1E-42C0-8D58-5BCADC09A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21" name="Object 12">
                <a:extLst>
                  <a:ext uri="{FF2B5EF4-FFF2-40B4-BE49-F238E27FC236}">
                    <a16:creationId xmlns:a16="http://schemas.microsoft.com/office/drawing/2014/main" id="{E264FB63-1B91-4881-8E95-C2DF2D7ED3AB}"/>
                  </a:ext>
                </a:extLst>
              </p:cNvPr>
              <p:cNvSpPr txBox="1"/>
              <p:nvPr/>
            </p:nvSpPr>
            <p:spPr bwMode="auto">
              <a:xfrm>
                <a:off x="1905000" y="2756548"/>
                <a:ext cx="3048000" cy="639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=6.3160×1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21" name="Object 12">
                <a:extLst>
                  <a:ext uri="{FF2B5EF4-FFF2-40B4-BE49-F238E27FC236}">
                    <a16:creationId xmlns:a16="http://schemas.microsoft.com/office/drawing/2014/main" id="{E264FB63-1B91-4881-8E95-C2DF2D7ED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756548"/>
                <a:ext cx="3048000" cy="639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2" name="Text Box 13">
            <a:extLst>
              <a:ext uri="{FF2B5EF4-FFF2-40B4-BE49-F238E27FC236}">
                <a16:creationId xmlns:a16="http://schemas.microsoft.com/office/drawing/2014/main" id="{4E34A00B-4DE3-456D-97B4-7CED6831B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3223273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This result implies that only</a:t>
            </a:r>
          </a:p>
        </p:txBody>
      </p:sp>
      <p:sp>
        <p:nvSpPr>
          <p:cNvPr id="64523" name="Rectangle 14">
            <a:extLst>
              <a:ext uri="{FF2B5EF4-FFF2-40B4-BE49-F238E27FC236}">
                <a16:creationId xmlns:a16="http://schemas.microsoft.com/office/drawing/2014/main" id="{E7E8C9C8-DB47-40CD-AD76-EBB804454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24" name="Object 15">
                <a:extLst>
                  <a:ext uri="{FF2B5EF4-FFF2-40B4-BE49-F238E27FC236}">
                    <a16:creationId xmlns:a16="http://schemas.microsoft.com/office/drawing/2014/main" id="{69CD677C-80C0-4D7D-A7DB-8F8EC6D54C7A}"/>
                  </a:ext>
                </a:extLst>
              </p:cNvPr>
              <p:cNvSpPr txBox="1"/>
              <p:nvPr/>
            </p:nvSpPr>
            <p:spPr bwMode="auto">
              <a:xfrm>
                <a:off x="1524000" y="3687293"/>
                <a:ext cx="4953000" cy="756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6.316×1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0.9998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×100=6.317%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24" name="Object 15">
                <a:extLst>
                  <a:ext uri="{FF2B5EF4-FFF2-40B4-BE49-F238E27FC236}">
                    <a16:creationId xmlns:a16="http://schemas.microsoft.com/office/drawing/2014/main" id="{69CD677C-80C0-4D7D-A7DB-8F8EC6D54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3687293"/>
                <a:ext cx="4953000" cy="7561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5" name="Text Box 17">
            <a:extLst>
              <a:ext uri="{FF2B5EF4-FFF2-40B4-BE49-F238E27FC236}">
                <a16:creationId xmlns:a16="http://schemas.microsoft.com/office/drawing/2014/main" id="{CA39CC41-90A5-4251-B529-62A78186F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440840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radioactive intensity is left after 24 hours.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0B31505-2FAD-49C0-8AAA-BEFE02DC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64527" name="Slide Number Placeholder 5">
            <a:extLst>
              <a:ext uri="{FF2B5EF4-FFF2-40B4-BE49-F238E27FC236}">
                <a16:creationId xmlns:a16="http://schemas.microsoft.com/office/drawing/2014/main" id="{FCA7F46B-04D0-4632-8339-B6DCFE62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FC4A0835-2735-4C7F-BE46-7CDBDE9B8C1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2897649-97DF-4B20-9127-C08111F7A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Homework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5F5ADD3D-5212-47B0-AA15-C28BD77316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 marL="609600" indent="-609600" eaLnBrk="1" hangingPunct="1">
              <a:buFontTx/>
              <a:buChar char="•"/>
            </a:pPr>
            <a:r>
              <a:rPr lang="en-US" altLang="en-US" dirty="0"/>
              <a:t>What is the half-life of Technetium-99m isotope?</a:t>
            </a:r>
          </a:p>
          <a:p>
            <a:pPr marL="609600" indent="-609600" eaLnBrk="1" hangingPunct="1">
              <a:buFontTx/>
              <a:buChar char="•"/>
            </a:pPr>
            <a:r>
              <a:rPr lang="en-US" altLang="en-US" dirty="0"/>
              <a:t>Write a program in the language of your choice to find the constants of the model.</a:t>
            </a:r>
          </a:p>
          <a:p>
            <a:pPr marL="609600" indent="-609600" eaLnBrk="1" hangingPunct="1">
              <a:buFontTx/>
              <a:buChar char="•"/>
            </a:pPr>
            <a:r>
              <a:rPr lang="en-US" altLang="en-US" dirty="0"/>
              <a:t>Compare the constants of this regression model with the one where the data is transformed.</a:t>
            </a:r>
          </a:p>
          <a:p>
            <a:pPr marL="609600" indent="-609600" eaLnBrk="1" hangingPunct="1">
              <a:buFontTx/>
              <a:buChar char="•"/>
            </a:pPr>
            <a:r>
              <a:rPr lang="en-US" altLang="en-US" dirty="0"/>
              <a:t>What if the model was           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910D82-CCDA-4439-BFFC-E833A5ED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http://numericalmethods.eng.usf.edu</a:t>
            </a:r>
          </a:p>
        </p:txBody>
      </p:sp>
      <p:sp>
        <p:nvSpPr>
          <p:cNvPr id="66565" name="Slide Number Placeholder 5">
            <a:extLst>
              <a:ext uri="{FF2B5EF4-FFF2-40B4-BE49-F238E27FC236}">
                <a16:creationId xmlns:a16="http://schemas.microsoft.com/office/drawing/2014/main" id="{CD5A315F-0FD9-4AED-89A0-924CF952B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6C45AD64-4806-4CA1-BA4E-7594DAC0855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1">
                <a:extLst>
                  <a:ext uri="{FF2B5EF4-FFF2-40B4-BE49-F238E27FC236}">
                    <a16:creationId xmlns:a16="http://schemas.microsoft.com/office/drawing/2014/main" id="{2D94DA42-1B76-49D1-BDDE-C624AFC0F5EF}"/>
                  </a:ext>
                </a:extLst>
              </p:cNvPr>
              <p:cNvSpPr txBox="1"/>
              <p:nvPr/>
            </p:nvSpPr>
            <p:spPr bwMode="auto">
              <a:xfrm>
                <a:off x="5029200" y="4953000"/>
                <a:ext cx="11430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566" name="Object 1">
                <a:extLst>
                  <a:ext uri="{FF2B5EF4-FFF2-40B4-BE49-F238E27FC236}">
                    <a16:creationId xmlns:a16="http://schemas.microsoft.com/office/drawing/2014/main" id="{2D94DA42-1B76-49D1-BDDE-C624AFC0F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4953000"/>
                <a:ext cx="1143000" cy="508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5227</TotalTime>
  <Words>951</Words>
  <Application>Microsoft Office PowerPoint</Application>
  <PresentationFormat>On-screen Show (4:3)</PresentationFormat>
  <Paragraphs>189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Nonlinear Regression: Untransformed Data</vt:lpstr>
      <vt:lpstr>Nonlinear Regression</vt:lpstr>
      <vt:lpstr>Nonlinear Regression</vt:lpstr>
      <vt:lpstr>Exponential Model</vt:lpstr>
      <vt:lpstr>Finding Constants of Exponential Model</vt:lpstr>
      <vt:lpstr>Finding Constants of Exponential Model</vt:lpstr>
      <vt:lpstr>Finding constants of Exponential Model</vt:lpstr>
      <vt:lpstr>Example 1-Exponential Model</vt:lpstr>
      <vt:lpstr>Example 1-Exponential Model cont.</vt:lpstr>
      <vt:lpstr>Plot of data</vt:lpstr>
      <vt:lpstr>Constants of the Model</vt:lpstr>
      <vt:lpstr>Plotting the Equation in MATLAB</vt:lpstr>
      <vt:lpstr>Setting up the Equation in MATLAB</vt:lpstr>
      <vt:lpstr>Calculating the Other Constant</vt:lpstr>
      <vt:lpstr>Plot of data and regression curve</vt:lpstr>
      <vt:lpstr>Relative Intensity After 24 hrs</vt:lpstr>
      <vt:lpstr>Homework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209</cp:revision>
  <dcterms:created xsi:type="dcterms:W3CDTF">2007-03-08T14:59:05Z</dcterms:created>
  <dcterms:modified xsi:type="dcterms:W3CDTF">2020-10-21T01:55:09Z</dcterms:modified>
</cp:coreProperties>
</file>