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8"/>
  </p:notesMasterIdLst>
  <p:sldIdLst>
    <p:sldId id="424" r:id="rId2"/>
    <p:sldId id="425" r:id="rId3"/>
    <p:sldId id="495" r:id="rId4"/>
    <p:sldId id="427" r:id="rId5"/>
    <p:sldId id="428" r:id="rId6"/>
    <p:sldId id="429" r:id="rId7"/>
    <p:sldId id="498" r:id="rId8"/>
    <p:sldId id="499" r:id="rId9"/>
    <p:sldId id="501" r:id="rId10"/>
    <p:sldId id="456" r:id="rId11"/>
    <p:sldId id="502" r:id="rId12"/>
    <p:sldId id="459" r:id="rId13"/>
    <p:sldId id="460" r:id="rId14"/>
    <p:sldId id="465" r:id="rId15"/>
    <p:sldId id="466" r:id="rId16"/>
    <p:sldId id="475" r:id="rId17"/>
    <p:sldId id="478" r:id="rId18"/>
    <p:sldId id="469" r:id="rId19"/>
    <p:sldId id="491" r:id="rId20"/>
    <p:sldId id="488" r:id="rId21"/>
    <p:sldId id="489" r:id="rId22"/>
    <p:sldId id="490" r:id="rId23"/>
    <p:sldId id="504" r:id="rId24"/>
    <p:sldId id="452" r:id="rId25"/>
    <p:sldId id="503" r:id="rId26"/>
    <p:sldId id="374" r:id="rId27"/>
  </p:sldIdLst>
  <p:sldSz cx="9144000" cy="6858000" type="screen4x3"/>
  <p:notesSz cx="7315200" cy="96012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22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19152067308334"/>
          <c:y val="0.17670717382650494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15286624203821655"/>
                  <c:y val="-0.2723004652827487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4372595407153576"/>
              <c:y val="0.9036162297946264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2.4579571799881027E-2"/>
              <c:y val="0.3734947083151131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1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2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11F392D-EDE7-48A3-87E7-5E44ABD486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ABCAED5-9C21-43FC-80B6-8FAD1FF3F8B0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C5170C70-4D62-4A8C-84FC-692275EE7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CB40A04-F182-47FD-B8F8-E460F313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413DEF7-8D42-46AD-8E0A-E1D639470C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27BE47C-62AA-446E-8953-0BD1F1F77F1E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A49619C-2335-4385-A243-F23429636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0A531A-94F5-4164-B608-6C827EAC1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0499295-B16F-48E5-AD01-DF6FA9BC7F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BC5C33F-E9A9-4748-9D9F-C185E3D97A0E}" type="slidenum">
              <a:rPr lang="en-US" altLang="en-US" sz="2500"/>
              <a:pPr algn="ctr" eaLnBrk="1" hangingPunct="1"/>
              <a:t>18</a:t>
            </a:fld>
            <a:endParaRPr lang="en-US" altLang="en-US" sz="25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AFC74E5-A28B-4AD0-A144-A53275D97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9292935-D3B5-4CA7-AB77-8E6E2A07B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2DAF03C-836F-4276-85C1-A0B023F4654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80766495-D5E0-4CC3-A4F7-5473170AE1AD}" type="slidenum">
              <a:rPr lang="en-US" altLang="en-US" sz="2500"/>
              <a:pPr algn="ctr" eaLnBrk="1" hangingPunct="1"/>
              <a:t>19</a:t>
            </a:fld>
            <a:endParaRPr lang="en-US" altLang="en-US" sz="25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38D11DD-ED2E-4651-A980-ED4FF47F8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51BDB56-0013-4BA6-BB7F-B785EA8D0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E9E5F807-786C-4C97-A95B-93A06115941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F677A5B-28DC-4621-9DC9-FFC91F58707D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57CB0B94-2954-4218-ABDE-09BF878ABF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AF40FCAC-5E24-41DE-ACC6-128439809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FE9A1D7-84E6-436C-98A3-103C22A618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C6FC728-769F-41CE-BB10-E1085168E65F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1273D167-FD54-456E-8563-1E2BEABBAF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02A32781-5456-4932-BB30-665AB4753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CFCDFE1B-5A5F-4A8D-A5D0-300CBB1312E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7857B05-5737-4334-A008-368291CEA018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554DB597-5CF7-4CCF-A90F-D1737212E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1D1FEEF9-0EE7-46EF-B389-591C5B102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2DAF03C-836F-4276-85C1-A0B023F4654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80766495-D5E0-4CC3-A4F7-5473170AE1AD}" type="slidenum">
              <a:rPr lang="en-US" altLang="en-US" sz="2500"/>
              <a:pPr algn="ctr" eaLnBrk="1" hangingPunct="1"/>
              <a:t>23</a:t>
            </a:fld>
            <a:endParaRPr lang="en-US" altLang="en-US" sz="25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38D11DD-ED2E-4651-A980-ED4FF47F8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51BDB56-0013-4BA6-BB7F-B785EA8D0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127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24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25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NUL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Relationship Id="rId5" Type="http://schemas.openxmlformats.org/officeDocument/2006/relationships/image" Target="../media/image23.png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133600"/>
            <a:ext cx="886968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Adequacy of Linear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9F4B4-51A2-4B04-9603-1166AF3B5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1428750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239325"/>
              </p:ext>
            </p:extLst>
          </p:nvPr>
        </p:nvGraphicFramePr>
        <p:xfrm>
          <a:off x="304800" y="990598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436482"/>
              </p:ext>
            </p:extLst>
          </p:nvPr>
        </p:nvGraphicFramePr>
        <p:xfrm>
          <a:off x="2259633" y="1004248"/>
          <a:ext cx="1676400" cy="55059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6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86FBF9-8C76-4112-B65B-A4070F7A4B0A}"/>
              </a:ext>
            </a:extLst>
          </p:cNvPr>
          <p:cNvSpPr txBox="1"/>
          <p:nvPr/>
        </p:nvSpPr>
        <p:spPr>
          <a:xfrm>
            <a:off x="5353574" y="982533"/>
            <a:ext cx="302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 is in 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r>
              <a:rPr lang="en-US" dirty="0"/>
              <a:t>;  </a:t>
            </a:r>
            <a:r>
              <a:rPr lang="el-GR" dirty="0">
                <a:latin typeface="Arial" charset="0"/>
                <a:cs typeface="Arial" charset="0"/>
              </a:rPr>
              <a:t>α</a:t>
            </a:r>
            <a:r>
              <a:rPr lang="en-US" dirty="0">
                <a:latin typeface="Arial" charset="0"/>
                <a:cs typeface="Arial" charset="0"/>
              </a:rPr>
              <a:t> is in </a:t>
            </a:r>
            <a:r>
              <a:rPr lang="el-GR" dirty="0">
                <a:latin typeface="Arial" charset="0"/>
                <a:cs typeface="Arial" charset="0"/>
              </a:rPr>
              <a:t>μ</a:t>
            </a:r>
            <a:r>
              <a:rPr lang="en-US" dirty="0">
                <a:latin typeface="Arial" charset="0"/>
                <a:cs typeface="Arial" charset="0"/>
              </a:rPr>
              <a:t>in/in/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endParaRPr lang="el-GR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EFDC4B-043C-4B82-94BC-AE851D020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428750"/>
            <a:ext cx="5334000" cy="4000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CBF418-0EA0-434C-881F-6EDF6FB9B1EA}"/>
              </a:ext>
            </a:extLst>
          </p:cNvPr>
          <p:cNvSpPr txBox="1"/>
          <p:nvPr/>
        </p:nvSpPr>
        <p:spPr>
          <a:xfrm>
            <a:off x="5867400" y="5476774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Is this adequate?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344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7058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Does the model describe the data adequately?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74993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050"/>
            <a:ext cx="86487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990600"/>
            <a:ext cx="76200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36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3600" dirty="0"/>
              <a:t>Do 95% 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36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36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6019800" y="3427413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3427413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3124200" y="5791200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791200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392" t="-25758" r="-878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420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20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011425" y="3929856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=(6.0248−2∗0.1700)+0.0093868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1425" y="3929856"/>
                <a:ext cx="2801938" cy="3063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627389" y="2786856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=(6.0248+2∗0.1700)+0.0093868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7389" y="2786856"/>
                <a:ext cx="2801938" cy="3063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43" y="205936"/>
            <a:ext cx="885825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>
              <a:buFont typeface="+mj-lt"/>
              <a:buAutoNum type="alphaLcParenR"/>
            </a:pPr>
            <a:r>
              <a:rPr lang="en-US" altLang="en-US" dirty="0"/>
              <a:t>Residuals are negative as well as positive</a:t>
            </a:r>
          </a:p>
          <a:p>
            <a:pPr marL="609600" indent="-609600" eaLnBrk="1" hangingPunct="1">
              <a:buFont typeface="+mj-lt"/>
              <a:buAutoNum type="alphaLcParenR"/>
            </a:pPr>
            <a:r>
              <a:rPr lang="en-US" altLang="en-US" dirty="0"/>
              <a:t>Variation of residuals as a function of the independent variable is random</a:t>
            </a:r>
          </a:p>
          <a:p>
            <a:pPr marL="609600" indent="-609600" eaLnBrk="1" hangingPunct="1">
              <a:buFont typeface="+mj-lt"/>
              <a:buAutoNum type="alphaLcParenR"/>
            </a:pPr>
            <a:r>
              <a:rPr lang="en-US" altLang="en-US" dirty="0"/>
              <a:t>Residuals follow a normal distribution</a:t>
            </a:r>
          </a:p>
          <a:p>
            <a:pPr marL="609600" indent="-609600" eaLnBrk="1" hangingPunct="1">
              <a:buFont typeface="+mj-lt"/>
              <a:buAutoNum type="alphaLcParenR"/>
            </a:pPr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2D1ED94-2188-45A5-AFD6-663EFA888EC1}"/>
              </a:ext>
            </a:extLst>
          </p:cNvPr>
          <p:cNvSpPr txBox="1">
            <a:spLocks noChangeArrowheads="1"/>
          </p:cNvSpPr>
          <p:nvPr/>
        </p:nvSpPr>
        <p:spPr>
          <a:xfrm>
            <a:off x="288721" y="86483"/>
            <a:ext cx="8686800" cy="1143000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ahoma" panose="020B0604030504040204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model meet assumption of random errors?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a) 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b) 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c) 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B90DD24-759E-4237-A8F1-AD14B399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What polynomial model to choose if one needs to be chosen?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8A165AF-D860-443D-AE8A-11DC1978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Which model to choose?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6D867-05E2-48B5-B22C-00D8DA164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453990"/>
            <a:ext cx="4464737" cy="335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0A60-5E6E-4CD7-86B7-4BF36B493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19200"/>
            <a:ext cx="4572000" cy="3433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/>
              <p:nvPr/>
            </p:nvSpPr>
            <p:spPr>
              <a:xfrm>
                <a:off x="4419600" y="4806790"/>
                <a:ext cx="51054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−0.000012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+0.006196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806790"/>
                <a:ext cx="5105400" cy="276999"/>
              </a:xfrm>
              <a:prstGeom prst="rect">
                <a:avLst/>
              </a:prstGeom>
              <a:blipFill>
                <a:blip r:embed="rId6"/>
                <a:stretch>
                  <a:fillRect t="-222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/>
              <p:nvPr/>
            </p:nvSpPr>
            <p:spPr>
              <a:xfrm>
                <a:off x="381000" y="4738647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=0.00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9387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+6.025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738647"/>
                <a:ext cx="3505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966DCA6E-CB08-43C7-BBC8-6AFE8230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dirty="0"/>
              <a:t>Optimum Polynomial: Wrong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F8591-8C99-4EAA-B0D2-20ADDC784C40}"/>
              </a:ext>
            </a:extLst>
          </p:cNvPr>
          <p:cNvSpPr txBox="1"/>
          <p:nvPr/>
        </p:nvSpPr>
        <p:spPr>
          <a:xfrm>
            <a:off x="3298779" y="4837886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above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B32D-EA35-4FDC-AD31-F037A3E18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07" y="1600200"/>
            <a:ext cx="3751242" cy="281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590C6-AB32-4F0F-9537-9A427284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" y="1643062"/>
            <a:ext cx="3954184" cy="2969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67F468A-670A-4AEA-9541-45347C6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</a:rPr>
              <a:t>Optimum Polynomial: Correct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3B7A1-467A-4CB1-8496-262C1D9BC99B}"/>
              </a:ext>
            </a:extLst>
          </p:cNvPr>
          <p:cNvSpPr txBox="1"/>
          <p:nvPr/>
        </p:nvSpPr>
        <p:spPr>
          <a:xfrm>
            <a:off x="3162300" y="45720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05FDF-8B12-404C-9020-2E363D01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3950988" cy="29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9AE50-A6A3-498F-9F5D-B265DCD27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219200"/>
            <a:ext cx="3855909" cy="2895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6181B65-436A-4A51-82C3-D4E9C0AA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0DA2804-9AA5-4EE2-BFD4-79E9A08E1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05000"/>
            <a:ext cx="8686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Effect of an Outlier</a:t>
            </a:r>
            <a:endParaRPr lang="en-US" sz="4000" b="1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C964EAF6-4A54-4F29-90FC-36ABCEB06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130000"/>
                  </a:schemeClr>
                </a:solidFill>
              </a:rPr>
              <a:t>Effect of Outlier</a:t>
            </a:r>
          </a:p>
        </p:txBody>
      </p:sp>
      <p:graphicFrame>
        <p:nvGraphicFramePr>
          <p:cNvPr id="93187" name="Object 4">
            <a:extLst>
              <a:ext uri="{FF2B5EF4-FFF2-40B4-BE49-F238E27FC236}">
                <a16:creationId xmlns:a16="http://schemas.microsoft.com/office/drawing/2014/main" id="{7B4AB432-801C-4564-A10E-E70609AE401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41550" y="2119313"/>
          <a:ext cx="5886450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5886236" imgH="3457432" progId="Excel.Sheet.8">
                  <p:embed/>
                </p:oleObj>
              </mc:Choice>
              <mc:Fallback>
                <p:oleObj name="Chart" r:id="rId4" imgW="5886236" imgH="3457432" progId="Excel.Sheet.8">
                  <p:embed/>
                  <p:pic>
                    <p:nvPicPr>
                      <p:cNvPr id="93187" name="Object 4">
                        <a:extLst>
                          <a:ext uri="{FF2B5EF4-FFF2-40B4-BE49-F238E27FC236}">
                            <a16:creationId xmlns:a16="http://schemas.microsoft.com/office/drawing/2014/main" id="{7B4AB432-801C-4564-A10E-E70609AE40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119313"/>
                        <a:ext cx="5886450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D55CF5E6-0038-4626-8571-4633817AA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130000"/>
                  </a:schemeClr>
                </a:solidFill>
              </a:rPr>
              <a:t>Effect of Outlier</a:t>
            </a:r>
          </a:p>
        </p:txBody>
      </p:sp>
      <p:graphicFrame>
        <p:nvGraphicFramePr>
          <p:cNvPr id="95235" name="Object 4">
            <a:extLst>
              <a:ext uri="{FF2B5EF4-FFF2-40B4-BE49-F238E27FC236}">
                <a16:creationId xmlns:a16="http://schemas.microsoft.com/office/drawing/2014/main" id="{9C0096E1-9F86-4854-9EDC-C491BB45530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41550" y="2119313"/>
          <a:ext cx="5886450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5886236" imgH="3457432" progId="Excel.Sheet.8">
                  <p:embed/>
                </p:oleObj>
              </mc:Choice>
              <mc:Fallback>
                <p:oleObj name="Chart" r:id="rId4" imgW="5886236" imgH="3457432" progId="Excel.Sheet.8">
                  <p:embed/>
                  <p:pic>
                    <p:nvPicPr>
                      <p:cNvPr id="95235" name="Object 4">
                        <a:extLst>
                          <a:ext uri="{FF2B5EF4-FFF2-40B4-BE49-F238E27FC236}">
                            <a16:creationId xmlns:a16="http://schemas.microsoft.com/office/drawing/2014/main" id="{9C0096E1-9F86-4854-9EDC-C491BB4553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119313"/>
                        <a:ext cx="5886450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6181B65-436A-4A51-82C3-D4E9C0AA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0518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499350" cy="1143000"/>
          </a:xfrm>
        </p:spPr>
        <p:txBody>
          <a:bodyPr/>
          <a:lstStyle/>
          <a:p>
            <a:r>
              <a:rPr lang="en-US" altLang="en-US" dirty="0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486826"/>
              </p:ext>
            </p:extLst>
          </p:nvPr>
        </p:nvGraphicFramePr>
        <p:xfrm>
          <a:off x="2971800" y="1414463"/>
          <a:ext cx="4648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/>
          <p:nvPr/>
        </p:nvCxnSpPr>
        <p:spPr>
          <a:xfrm>
            <a:off x="3505200" y="2938463"/>
            <a:ext cx="39624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2590800" y="1676400"/>
          <a:ext cx="4486275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3605330" y="2678594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5906041" y="3702779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5574</TotalTime>
  <Words>508</Words>
  <Application>Microsoft Office PowerPoint</Application>
  <PresentationFormat>On-screen Show (4:3)</PresentationFormat>
  <Paragraphs>181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Cambria Math</vt:lpstr>
      <vt:lpstr>Gill Sans MT</vt:lpstr>
      <vt:lpstr>Tahoma</vt:lpstr>
      <vt:lpstr>Verdana</vt:lpstr>
      <vt:lpstr>Wingdings 2</vt:lpstr>
      <vt:lpstr>Solstice</vt:lpstr>
      <vt:lpstr>Chart</vt:lpstr>
      <vt:lpstr>Adequacy of Linear Regression Models</vt:lpstr>
      <vt:lpstr>Data</vt:lpstr>
      <vt:lpstr>Therm exp coeff vs temperature</vt:lpstr>
      <vt:lpstr>Quality of Fitted Data</vt:lpstr>
      <vt:lpstr>Linear Regression Models</vt:lpstr>
      <vt:lpstr>Four checks</vt:lpstr>
      <vt:lpstr>Check 1:Plot Model and Data</vt:lpstr>
      <vt:lpstr>Check 2: Using Standard Error of Estimate</vt:lpstr>
      <vt:lpstr>Check 3: Using Coefficient of Determination</vt:lpstr>
      <vt:lpstr>PowerPoint Presentation</vt:lpstr>
      <vt:lpstr>a) Are residuals negative and positive?</vt:lpstr>
      <vt:lpstr>b) Is variation of residuals as a function of independent variable random?</vt:lpstr>
      <vt:lpstr>c) Do the residuals follow normal distribution?</vt:lpstr>
      <vt:lpstr>END</vt:lpstr>
      <vt:lpstr>What polynomial model to choose if one needs to be chosen?</vt:lpstr>
      <vt:lpstr>Which model to choose?</vt:lpstr>
      <vt:lpstr>Optimum Polynomial: Wrong Criterion</vt:lpstr>
      <vt:lpstr>Optimum Polynomial: Correct Criterion</vt:lpstr>
      <vt:lpstr>END</vt:lpstr>
      <vt:lpstr>Effect of an Outlier</vt:lpstr>
      <vt:lpstr>Effect of Outlier</vt:lpstr>
      <vt:lpstr>Effect of Outlier</vt:lpstr>
      <vt:lpstr>END</vt:lpstr>
      <vt:lpstr>Final Exam Grade</vt:lpstr>
      <vt:lpstr>Final Exam Grade vs Pre-Req GPA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Regression Models</dc:title>
  <dc:creator>kaw</dc:creator>
  <cp:lastModifiedBy>Autar Kaw</cp:lastModifiedBy>
  <cp:revision>228</cp:revision>
  <dcterms:created xsi:type="dcterms:W3CDTF">2007-03-08T14:59:05Z</dcterms:created>
  <dcterms:modified xsi:type="dcterms:W3CDTF">2021-09-08T16:32:48Z</dcterms:modified>
</cp:coreProperties>
</file>