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1"/>
  </p:notesMasterIdLst>
  <p:sldIdLst>
    <p:sldId id="424" r:id="rId2"/>
    <p:sldId id="326" r:id="rId3"/>
    <p:sldId id="327" r:id="rId4"/>
    <p:sldId id="329" r:id="rId5"/>
    <p:sldId id="330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425" r:id="rId18"/>
    <p:sldId id="426" r:id="rId19"/>
    <p:sldId id="374" r:id="rId20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1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95B9062-C31D-447E-9F0B-CD11A63CA13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DAC3AC9-1E5E-489A-990A-2FF7883E416B}" type="slidenum">
              <a:rPr lang="en-US" altLang="en-US" sz="2500"/>
              <a:pPr algn="ctr" eaLnBrk="1" hangingPunct="1"/>
              <a:t>2</a:t>
            </a:fld>
            <a:endParaRPr lang="en-US" altLang="en-US" sz="25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826D494-4DD5-4406-9324-064799B24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265D6CD-0A16-441F-8115-C808E2141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02B7B3C-481B-4E02-82D6-E2777DB5EFB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F1FB747-9117-4E37-A020-B557A6B73A8F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966B9AC-A0DB-4FE4-A7ED-6AADE18981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7613" y="685800"/>
            <a:ext cx="4876800" cy="3659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5A9CA10-17EA-4C23-8BF6-682F99733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4572000"/>
            <a:ext cx="5334000" cy="434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8" rIns="91419" bIns="4570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6E1B2B8-5CA4-4C47-98A8-0B0CF587AE8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1053B46-8C35-4411-A7F0-4DBF130C8821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CEE49AE-5DA3-41FE-9AB7-076D454FE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E7910D6-BF9C-40E7-A939-9C0CE9D9F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7A145C4-B8CB-4FB3-885A-100A8B4A599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A4886CC-5AE4-4B37-9BB8-D702C04E28FF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81F2AF6-C5B9-4122-9861-582428C78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EFC81A6B-EA0F-43CD-B2A7-9C648D639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FE111BD-A5F8-435B-BB8A-5ECF4AF6A85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8E64A3E7-5919-4B01-A45E-3AABC4CB9E4D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03FFC39-6EE9-47CA-A9AE-592A6C7EFB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DF8843FF-E428-41DD-92E0-A2ED31E3E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F9473AA-52C6-452A-9A49-175FD054AA5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6338144-D8CF-4DA7-A8B1-B7B575F64AE7}" type="slidenum">
              <a:rPr lang="en-US" altLang="en-US" sz="2500"/>
              <a:pPr algn="ctr" eaLnBrk="1" hangingPunct="1"/>
              <a:t>9</a:t>
            </a:fld>
            <a:endParaRPr lang="en-US" altLang="en-US" sz="25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7703191-9C5C-4B2F-B8C6-54CAD15E9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39E0F6B-B282-4ECF-9110-58B86FE6C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ABE789B-F2DD-42AE-8994-DF6A2A58DC6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C2213A9-328E-40A9-B76B-F812A918B524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7C3EB90-707F-4508-B7FF-768C7F2BA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10753C4-940D-44E7-8B1E-896ECCE99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4CC163A-2F79-44B9-BA3F-F69779012E0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5FC2471-4CC3-4245-AB01-A78157B185B4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31B8D19-59B8-4181-A0DF-AA165B3398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95451B8-AE23-4ADF-9B9A-DF74F1BE0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2A9D93B-3100-4AA2-8642-AEB8712DD9C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53470654-816A-49CA-8C77-F4F88BC5D35A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59F4A61-6379-4CF5-AEA8-AA01593004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FEBE58F-82B1-49FA-920E-D1BEC8160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68E4F90-D4F3-4A9B-BBA6-D53AA2EE8B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E61DF17-FCEE-4B41-A88D-9F5DB0337265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24B25ED-457B-4648-B35F-D9E73508B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781FC8E-6D3E-4C5A-AE84-5F5BD6C34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72CC84C1-F4F3-4477-B9E8-4845483B668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C17B924-CF28-4A45-8383-B1DBF109F116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EC7693F-FCD9-49DD-8713-198F5B338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B621A35-9723-431F-9C9F-22BE066B0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DA130BCF-ADCC-4012-B0E6-97073F01F3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37C472CF-910C-40FD-8F76-3096A80BA19F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12EFD04-97FF-4065-AFFB-7AA35E72D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C27F41E-CB38-454B-9BB4-4426CD76A9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9A34926-8E0C-4621-B962-77176EC9F6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164226F-1C38-4BAE-8944-F1EF33A63A5C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76E0FAF-E162-46C7-A1D8-1A1E7CDB8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25EB5D6-C90F-4A81-8395-5E848E92A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84F87B-3822-4BED-8309-87738398F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4C00C4-37D4-408A-B758-CA0064D2CE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C4ED92-A76D-4ADC-AD62-2F2E6C097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04AE0-1E69-40E5-A78A-5B13908BD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82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5" Type="http://schemas.openxmlformats.org/officeDocument/2006/relationships/image" Target="../media/image4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5" Type="http://schemas.openxmlformats.org/officeDocument/2006/relationships/image" Target="../media/image40.png"/><Relationship Id="rId4" Type="http://schemas.openxmlformats.org/officeDocument/2006/relationships/image" Target="../media/image3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97185"/>
            <a:ext cx="886968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Nonlinear Regression 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  <a:highlight>
                  <a:srgbClr val="FFFF00"/>
                </a:highlight>
              </a:rPr>
              <a:t>Without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 Transformation of Data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F2A0344-3069-4F2F-B2BF-0952739316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Nonlinear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1417638"/>
                <a:ext cx="8153400" cy="3253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Popular nonlinear regression models. G</a:t>
                </a:r>
                <a:r>
                  <a:rPr lang="en-US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data pairs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AutoNum type="arabicPeriod"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Exponential model: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endParaRPr 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Power model: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Saturation growth model:</a:t>
                </a:r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Polynomial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+⋯⋯+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en-US" sz="1900" dirty="0"/>
              </a:p>
            </p:txBody>
          </p:sp>
        </mc:Choice>
        <mc:Fallback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17638"/>
                <a:ext cx="8153400" cy="3253968"/>
              </a:xfrm>
              <a:prstGeom prst="rect">
                <a:avLst/>
              </a:prstGeom>
              <a:blipFill>
                <a:blip r:embed="rId4"/>
                <a:stretch>
                  <a:fillRect l="-1197" t="-1689" b="-33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FB96E1-0E69-4006-A5AA-B0247A6E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3805" name="Slide Number Placeholder 5">
            <a:extLst>
              <a:ext uri="{FF2B5EF4-FFF2-40B4-BE49-F238E27FC236}">
                <a16:creationId xmlns:a16="http://schemas.microsoft.com/office/drawing/2014/main" id="{D90654EB-6E4F-49EE-8FC5-6527E030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F639A87-35DA-4F0B-984E-5DA3B97F142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7DFACF9-4911-4255-9ED9-B85CDB2CC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Nonlinear Regression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0DB8C99-ED97-4ED3-B166-7BE9F6CE7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CBD99F0-A5D9-4091-A933-48DCE6F29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A1E8868-6A7A-4170-8210-F6847304E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2FDC4C0F-E972-4FE2-B6B7-951BDA77A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53943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675468F3-B265-4E47-8D45-A61327C7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257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1018A96C-7016-47FB-A0C3-29BF7CB0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00AEE8C3-1175-4ABA-B07F-3807F72C3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1B93B6CD-996D-49E2-AF4C-B7EBC24E9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6" name="Rectangle 16">
            <a:extLst>
              <a:ext uri="{FF2B5EF4-FFF2-40B4-BE49-F238E27FC236}">
                <a16:creationId xmlns:a16="http://schemas.microsoft.com/office/drawing/2014/main" id="{C604CE21-3722-44E0-8DBC-FB121828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D77E9D1-D25C-4504-9425-7829434A2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8" name="Rectangle 18">
            <a:extLst>
              <a:ext uri="{FF2B5EF4-FFF2-40B4-BE49-F238E27FC236}">
                <a16:creationId xmlns:a16="http://schemas.microsoft.com/office/drawing/2014/main" id="{D7ACA9E9-B9CA-475B-969F-D3503A72A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2F810E47-DD3C-4E7E-8124-529BFE8D9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5B62D421-6136-4400-B763-616F5F8C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16F59C19-702D-4C7C-9B62-EEC2ABD86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E3E82B3F-4D4A-4D78-BC32-0BB0176F8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126D231B-54DF-4C52-84EE-EB6F5E77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8" name="Rectangle 28">
            <a:extLst>
              <a:ext uri="{FF2B5EF4-FFF2-40B4-BE49-F238E27FC236}">
                <a16:creationId xmlns:a16="http://schemas.microsoft.com/office/drawing/2014/main" id="{F50E522C-95E9-4AD6-96EA-6409CEA9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9" name="Rectangle 29">
            <a:extLst>
              <a:ext uri="{FF2B5EF4-FFF2-40B4-BE49-F238E27FC236}">
                <a16:creationId xmlns:a16="http://schemas.microsoft.com/office/drawing/2014/main" id="{93DCBEF5-820E-417A-BF92-35B4F1F36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0" name="Rectangle 30">
            <a:extLst>
              <a:ext uri="{FF2B5EF4-FFF2-40B4-BE49-F238E27FC236}">
                <a16:creationId xmlns:a16="http://schemas.microsoft.com/office/drawing/2014/main" id="{99821927-0A77-40D5-A965-D4DA7475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1" name="Rectangle 31">
            <a:extLst>
              <a:ext uri="{FF2B5EF4-FFF2-40B4-BE49-F238E27FC236}">
                <a16:creationId xmlns:a16="http://schemas.microsoft.com/office/drawing/2014/main" id="{BD2EF424-B45D-4767-BEDA-0A9A0B38B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2" name="Rectangle 32">
            <a:extLst>
              <a:ext uri="{FF2B5EF4-FFF2-40B4-BE49-F238E27FC236}">
                <a16:creationId xmlns:a16="http://schemas.microsoft.com/office/drawing/2014/main" id="{40D03337-D385-4A2D-B9B0-36225976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936C1AEA-8EE3-4858-A117-8F314E44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715000"/>
            <a:ext cx="617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Nonlinear regression model for discrete y vs. x data</a:t>
            </a:r>
            <a:endParaRPr lang="en-US" altLang="en-US" sz="1400" b="1"/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9227A476-A644-41C4-8E22-4FE96823D54F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048000"/>
            <a:ext cx="4052888" cy="2571750"/>
            <a:chOff x="1338" y="1901"/>
            <a:chExt cx="2553" cy="1620"/>
          </a:xfrm>
        </p:grpSpPr>
        <p:sp>
          <p:nvSpPr>
            <p:cNvPr id="35878" name="Line 36">
              <a:extLst>
                <a:ext uri="{FF2B5EF4-FFF2-40B4-BE49-F238E27FC236}">
                  <a16:creationId xmlns:a16="http://schemas.microsoft.com/office/drawing/2014/main" id="{A2A0B418-A494-4708-BE5D-349622D0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444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37">
              <a:extLst>
                <a:ext uri="{FF2B5EF4-FFF2-40B4-BE49-F238E27FC236}">
                  <a16:creationId xmlns:a16="http://schemas.microsoft.com/office/drawing/2014/main" id="{C5F4D247-1B93-4764-8F18-0949A46438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901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0" name="Freeform 38">
              <a:extLst>
                <a:ext uri="{FF2B5EF4-FFF2-40B4-BE49-F238E27FC236}">
                  <a16:creationId xmlns:a16="http://schemas.microsoft.com/office/drawing/2014/main" id="{40A10D00-4B6E-477F-BA8F-745ADED4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10"/>
              <a:ext cx="2072" cy="1080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Oval 39">
              <a:extLst>
                <a:ext uri="{FF2B5EF4-FFF2-40B4-BE49-F238E27FC236}">
                  <a16:creationId xmlns:a16="http://schemas.microsoft.com/office/drawing/2014/main" id="{82C69AB3-B385-4CD8-8475-EE365902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13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2" name="Oval 40">
              <a:extLst>
                <a:ext uri="{FF2B5EF4-FFF2-40B4-BE49-F238E27FC236}">
                  <a16:creationId xmlns:a16="http://schemas.microsoft.com/office/drawing/2014/main" id="{C9407891-A0A4-4110-96BF-81BAFD3B5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" y="2441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3" name="Oval 41">
              <a:extLst>
                <a:ext uri="{FF2B5EF4-FFF2-40B4-BE49-F238E27FC236}">
                  <a16:creationId xmlns:a16="http://schemas.microsoft.com/office/drawing/2014/main" id="{3823D41A-938F-46AA-90F4-322C6DE84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518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4" name="Oval 42">
              <a:extLst>
                <a:ext uri="{FF2B5EF4-FFF2-40B4-BE49-F238E27FC236}">
                  <a16:creationId xmlns:a16="http://schemas.microsoft.com/office/drawing/2014/main" id="{F63D333B-CEF2-4E67-B40E-00A95763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10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5" name="Oval 43">
              <a:extLst>
                <a:ext uri="{FF2B5EF4-FFF2-40B4-BE49-F238E27FC236}">
                  <a16:creationId xmlns:a16="http://schemas.microsoft.com/office/drawing/2014/main" id="{66BEB674-A04E-4F35-8679-D853ED43E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205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6" name="Line 44">
              <a:extLst>
                <a:ext uri="{FF2B5EF4-FFF2-40B4-BE49-F238E27FC236}">
                  <a16:creationId xmlns:a16="http://schemas.microsoft.com/office/drawing/2014/main" id="{F3E0051E-7D09-499B-A02E-DAA7818E9A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6" y="2364"/>
              <a:ext cx="296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/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blipFill>
                  <a:blip r:embed="rId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/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1186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/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blipFill>
                  <a:blip r:embed="rId6"/>
                  <a:stretch>
                    <a:fillRect r="-1130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/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639" r="-188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/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r="-110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2" name="Oval 50">
              <a:extLst>
                <a:ext uri="{FF2B5EF4-FFF2-40B4-BE49-F238E27FC236}">
                  <a16:creationId xmlns:a16="http://schemas.microsoft.com/office/drawing/2014/main" id="{13ACE28E-4F7E-423E-BCF5-2175908C9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8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93" name="Line 51">
              <a:extLst>
                <a:ext uri="{FF2B5EF4-FFF2-40B4-BE49-F238E27FC236}">
                  <a16:creationId xmlns:a16="http://schemas.microsoft.com/office/drawing/2014/main" id="{0FFC2547-F073-4790-AACE-D8F0851DE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507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/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5" name="Line 53">
              <a:extLst>
                <a:ext uri="{FF2B5EF4-FFF2-40B4-BE49-F238E27FC236}">
                  <a16:creationId xmlns:a16="http://schemas.microsoft.com/office/drawing/2014/main" id="{60661A1D-F307-4ADB-B5E0-17B97ED529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665"/>
              <a:ext cx="34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6" name="Line 54">
              <a:extLst>
                <a:ext uri="{FF2B5EF4-FFF2-40B4-BE49-F238E27FC236}">
                  <a16:creationId xmlns:a16="http://schemas.microsoft.com/office/drawing/2014/main" id="{29E892A3-F344-4CBF-B73E-E160D737B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49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7" name="Line 55">
              <a:extLst>
                <a:ext uri="{FF2B5EF4-FFF2-40B4-BE49-F238E27FC236}">
                  <a16:creationId xmlns:a16="http://schemas.microsoft.com/office/drawing/2014/main" id="{0ED53A79-0D2C-4AC8-996B-53BF46351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2776E3DD-DFDE-46B5-BF33-1329C29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5877" name="Slide Number Placeholder 5">
            <a:extLst>
              <a:ext uri="{FF2B5EF4-FFF2-40B4-BE49-F238E27FC236}">
                <a16:creationId xmlns:a16="http://schemas.microsoft.com/office/drawing/2014/main" id="{3B26199B-4F54-4464-872B-3168E024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FCE5763-C660-4164-90F5-F23EE56700D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/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the data.  </a:t>
                </a: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blipFill>
                <a:blip r:embed="rId10"/>
                <a:stretch>
                  <a:fillRect l="-1474" t="-6369" r="-1404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4CCF123-0ADD-4774-A04C-AF572ACF6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180" y="-12035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Exponential Model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40CF8794-715F-434C-A242-A213291F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DCEC452F-88CB-4789-BF10-9A3A15483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2578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900"/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E12A4EDF-0AC5-49E3-A077-A2B33CBED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864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Exponential model of nonlinear regression for y vs. x data</a:t>
            </a:r>
            <a:endParaRPr lang="en-US" altLang="en-US" sz="1400" b="1"/>
          </a:p>
        </p:txBody>
      </p:sp>
      <p:sp>
        <p:nvSpPr>
          <p:cNvPr id="39948" name="Line 12">
            <a:extLst>
              <a:ext uri="{FF2B5EF4-FFF2-40B4-BE49-F238E27FC236}">
                <a16:creationId xmlns:a16="http://schemas.microsoft.com/office/drawing/2014/main" id="{E6ADFE12-ADE3-4DAE-85FD-0037D495C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6420" y="46470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39949" name="Group 14">
            <a:extLst>
              <a:ext uri="{FF2B5EF4-FFF2-40B4-BE49-F238E27FC236}">
                <a16:creationId xmlns:a16="http://schemas.microsoft.com/office/drawing/2014/main" id="{F1DEA0F7-1148-428E-BD0C-816896D30F7E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2547938"/>
            <a:ext cx="5943600" cy="3581400"/>
            <a:chOff x="847" y="1632"/>
            <a:chExt cx="3552" cy="2160"/>
          </a:xfrm>
        </p:grpSpPr>
        <p:sp>
          <p:nvSpPr>
            <p:cNvPr id="39953" name="AutoShape 15">
              <a:extLst>
                <a:ext uri="{FF2B5EF4-FFF2-40B4-BE49-F238E27FC236}">
                  <a16:creationId xmlns:a16="http://schemas.microsoft.com/office/drawing/2014/main" id="{D80E4241-C004-4F6B-BF3F-CA8F3BA77F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" y="1632"/>
              <a:ext cx="3552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4" name="Line 16">
              <a:extLst>
                <a:ext uri="{FF2B5EF4-FFF2-40B4-BE49-F238E27FC236}">
                  <a16:creationId xmlns:a16="http://schemas.microsoft.com/office/drawing/2014/main" id="{0B3F3A0C-A657-4114-A1CB-893A75F13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52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7">
              <a:extLst>
                <a:ext uri="{FF2B5EF4-FFF2-40B4-BE49-F238E27FC236}">
                  <a16:creationId xmlns:a16="http://schemas.microsoft.com/office/drawing/2014/main" id="{0932809A-E84A-4393-871C-067F0DB54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709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>
              <a:extLst>
                <a:ext uri="{FF2B5EF4-FFF2-40B4-BE49-F238E27FC236}">
                  <a16:creationId xmlns:a16="http://schemas.microsoft.com/office/drawing/2014/main" id="{B6A3947B-4499-47E2-A342-FD5781F2E67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491" y="2027"/>
              <a:ext cx="2287" cy="1168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9">
              <a:extLst>
                <a:ext uri="{FF2B5EF4-FFF2-40B4-BE49-F238E27FC236}">
                  <a16:creationId xmlns:a16="http://schemas.microsoft.com/office/drawing/2014/main" id="{9C71E319-622C-4E75-A67A-7CA37F04E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94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Oval 20">
              <a:extLst>
                <a:ext uri="{FF2B5EF4-FFF2-40B4-BE49-F238E27FC236}">
                  <a16:creationId xmlns:a16="http://schemas.microsoft.com/office/drawing/2014/main" id="{5A036FBE-E649-436D-8FCE-485E6035E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843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9" name="Oval 21">
              <a:extLst>
                <a:ext uri="{FF2B5EF4-FFF2-40B4-BE49-F238E27FC236}">
                  <a16:creationId xmlns:a16="http://schemas.microsoft.com/office/drawing/2014/main" id="{8A1261E6-B4A2-4911-BA3F-A7A040336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867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0" name="Oval 22">
              <a:extLst>
                <a:ext uri="{FF2B5EF4-FFF2-40B4-BE49-F238E27FC236}">
                  <a16:creationId xmlns:a16="http://schemas.microsoft.com/office/drawing/2014/main" id="{DEF9C3EB-E301-4F43-B807-80A9E5EC4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310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Oval 23">
              <a:extLst>
                <a:ext uri="{FF2B5EF4-FFF2-40B4-BE49-F238E27FC236}">
                  <a16:creationId xmlns:a16="http://schemas.microsoft.com/office/drawing/2014/main" id="{554B72A4-9E31-444D-A96A-14F73A0EE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3098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2" name="Line 24">
              <a:extLst>
                <a:ext uri="{FF2B5EF4-FFF2-40B4-BE49-F238E27FC236}">
                  <a16:creationId xmlns:a16="http://schemas.microsoft.com/office/drawing/2014/main" id="{813A43E9-F012-4EB2-97CD-E3A4F6E80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5" y="2071"/>
              <a:ext cx="822" cy="4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/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𝑏𝑥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/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64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/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blipFill>
                  <a:blip r:embed="rId6"/>
                  <a:stretch>
                    <a:fillRect l="-1653" r="-181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/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550" r="-1240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/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l="-1724" r="-163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68" name="Oval 30">
              <a:extLst>
                <a:ext uri="{FF2B5EF4-FFF2-40B4-BE49-F238E27FC236}">
                  <a16:creationId xmlns:a16="http://schemas.microsoft.com/office/drawing/2014/main" id="{4A10DE59-2292-4A19-8CD6-49DCF4A12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26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9" name="Line 31">
              <a:extLst>
                <a:ext uri="{FF2B5EF4-FFF2-40B4-BE49-F238E27FC236}">
                  <a16:creationId xmlns:a16="http://schemas.microsoft.com/office/drawing/2014/main" id="{91C91469-6E01-4D3D-B402-1B0809CE0F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4" y="2659"/>
              <a:ext cx="6" cy="2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/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71" name="Line 33">
              <a:extLst>
                <a:ext uri="{FF2B5EF4-FFF2-40B4-BE49-F238E27FC236}">
                  <a16:creationId xmlns:a16="http://schemas.microsoft.com/office/drawing/2014/main" id="{E5D5DE7E-2817-4415-BC33-530DA7449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5" y="2564"/>
              <a:ext cx="288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0" name="Line 34">
            <a:extLst>
              <a:ext uri="{FF2B5EF4-FFF2-40B4-BE49-F238E27FC236}">
                <a16:creationId xmlns:a16="http://schemas.microsoft.com/office/drawing/2014/main" id="{FAE91622-A188-443A-9023-4800C875C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263" y="4254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BA0868BA-5C96-406F-BB96-E3B9217B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9952" name="Slide Number Placeholder 5">
            <a:extLst>
              <a:ext uri="{FF2B5EF4-FFF2-40B4-BE49-F238E27FC236}">
                <a16:creationId xmlns:a16="http://schemas.microsoft.com/office/drawing/2014/main" id="{6D3D8C28-9001-470C-BEF8-EEA68BA2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E92E9C92-5796-4BF2-8693-9393D1D188F6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/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to the data.  The variables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are the constants of the exponential model. </a:t>
                </a:r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blipFill>
                <a:blip r:embed="rId10"/>
                <a:stretch>
                  <a:fillRect l="-1132" t="-353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2039595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2039595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8" name="Text Box 6">
            <a:extLst>
              <a:ext uri="{FF2B5EF4-FFF2-40B4-BE49-F238E27FC236}">
                <a16:creationId xmlns:a16="http://schemas.microsoft.com/office/drawing/2014/main" id="{C7BFB3BF-9895-44EE-AFE7-9ABD24DAD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40778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 dirty="0"/>
              <a:t>The sum of the square of the residuals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140075"/>
                <a:ext cx="8458200" cy="392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1900" i="1" dirty="0"/>
                  <a:t> </a:t>
                </a:r>
                <a:r>
                  <a:rPr lang="en-US" altLang="en-US" sz="1900" dirty="0"/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en-US" sz="1900" dirty="0"/>
                  <a:t>and put it equal to zero</a:t>
                </a:r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3140075"/>
                <a:ext cx="8458200" cy="392993"/>
              </a:xfrm>
              <a:prstGeom prst="rect">
                <a:avLst/>
              </a:prstGeom>
              <a:blipFill>
                <a:blip r:embed="rId5"/>
                <a:stretch>
                  <a:fillRect l="-648" t="-7692" b="-230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304800" y="3583424"/>
                <a:ext cx="4800600" cy="1022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83424"/>
                <a:ext cx="4800600" cy="10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/>
              <p:nvPr/>
            </p:nvSpPr>
            <p:spPr bwMode="auto">
              <a:xfrm>
                <a:off x="304800" y="4679512"/>
                <a:ext cx="5638800" cy="1098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679512"/>
                <a:ext cx="5638800" cy="10985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/>
              <p:nvPr/>
            </p:nvSpPr>
            <p:spPr bwMode="auto">
              <a:xfrm>
                <a:off x="5163424" y="3583424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424" y="3583424"/>
                <a:ext cx="4343400" cy="11715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/>
              <p:nvPr/>
            </p:nvSpPr>
            <p:spPr bwMode="auto">
              <a:xfrm>
                <a:off x="5163424" y="4675318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424" y="4675318"/>
                <a:ext cx="4191000" cy="10477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2399F05-DCB9-4B56-A980-C8F0E3CEA7CB}"/>
              </a:ext>
            </a:extLst>
          </p:cNvPr>
          <p:cNvCxnSpPr/>
          <p:nvPr/>
        </p:nvCxnSpPr>
        <p:spPr>
          <a:xfrm>
            <a:off x="4343400" y="5105400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7EE4A8-9771-41D9-AB4C-D38F989A0888}"/>
              </a:ext>
            </a:extLst>
          </p:cNvPr>
          <p:cNvCxnSpPr/>
          <p:nvPr/>
        </p:nvCxnSpPr>
        <p:spPr>
          <a:xfrm>
            <a:off x="4076700" y="4038600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/>
              <p:nvPr/>
            </p:nvSpPr>
            <p:spPr bwMode="auto">
              <a:xfrm>
                <a:off x="4895850" y="5151984"/>
                <a:ext cx="43815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5850" y="5151984"/>
                <a:ext cx="4381500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7" name="Rectangle 15">
            <a:extLst>
              <a:ext uri="{FF2B5EF4-FFF2-40B4-BE49-F238E27FC236}">
                <a16:creationId xmlns:a16="http://schemas.microsoft.com/office/drawing/2014/main" id="{4554F028-D4E9-4259-80DF-FC58BF0B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/>
              <p:nvPr/>
            </p:nvSpPr>
            <p:spPr bwMode="auto">
              <a:xfrm>
                <a:off x="4992847" y="2473417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2847" y="2473417"/>
                <a:ext cx="1936736" cy="8841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90" name="Text Box 19">
            <a:extLst>
              <a:ext uri="{FF2B5EF4-FFF2-40B4-BE49-F238E27FC236}">
                <a16:creationId xmlns:a16="http://schemas.microsoft.com/office/drawing/2014/main" id="{E611A1DE-7750-48BB-B322-1F306263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620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Solving the first equation for </a:t>
            </a:r>
            <a:r>
              <a:rPr lang="en-US" altLang="en-US" sz="2400" i="1">
                <a:latin typeface="Times New Roman" panose="02020603050405020304" pitchFamily="18" charset="0"/>
              </a:rPr>
              <a:t>a</a:t>
            </a:r>
            <a:r>
              <a:rPr lang="en-US" altLang="en-US" sz="2400"/>
              <a:t> yields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/>
              <p:nvPr/>
            </p:nvSpPr>
            <p:spPr bwMode="auto">
              <a:xfrm>
                <a:off x="522914" y="5112543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914" y="5112543"/>
                <a:ext cx="3352800" cy="8684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/>
              <p:nvPr/>
            </p:nvSpPr>
            <p:spPr bwMode="auto">
              <a:xfrm>
                <a:off x="522914" y="2470898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914" y="2470898"/>
                <a:ext cx="4343400" cy="1171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07C07FE-FE41-409F-9BC9-37C53B2694E6}"/>
              </a:ext>
            </a:extLst>
          </p:cNvPr>
          <p:cNvCxnSpPr/>
          <p:nvPr/>
        </p:nvCxnSpPr>
        <p:spPr>
          <a:xfrm>
            <a:off x="3723314" y="2895600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E707A69-3894-4941-939D-349D6C365580}"/>
              </a:ext>
            </a:extLst>
          </p:cNvPr>
          <p:cNvCxnSpPr/>
          <p:nvPr/>
        </p:nvCxnSpPr>
        <p:spPr>
          <a:xfrm>
            <a:off x="3723314" y="5537218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/>
              <p:nvPr/>
            </p:nvSpPr>
            <p:spPr bwMode="auto">
              <a:xfrm>
                <a:off x="522914" y="3805243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914" y="3805243"/>
                <a:ext cx="4191000" cy="10477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DFE3329-D664-4103-B886-A732FEC7DBB5}"/>
              </a:ext>
            </a:extLst>
          </p:cNvPr>
          <p:cNvCxnSpPr>
            <a:cxnSpLocks/>
          </p:cNvCxnSpPr>
          <p:nvPr/>
        </p:nvCxnSpPr>
        <p:spPr>
          <a:xfrm>
            <a:off x="2218539" y="4654520"/>
            <a:ext cx="0" cy="4580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0708BD-F547-4219-8638-EAFD10F8C844}"/>
              </a:ext>
            </a:extLst>
          </p:cNvPr>
          <p:cNvCxnSpPr/>
          <p:nvPr/>
        </p:nvCxnSpPr>
        <p:spPr>
          <a:xfrm>
            <a:off x="522914" y="3805243"/>
            <a:ext cx="7888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/>
              <p:nvPr/>
            </p:nvSpPr>
            <p:spPr bwMode="auto">
              <a:xfrm>
                <a:off x="621484" y="1300067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1484" y="1300067"/>
                <a:ext cx="4343400" cy="1171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6F6887-A17F-43B3-9CE5-A973E44DABEE}"/>
              </a:ext>
            </a:extLst>
          </p:cNvPr>
          <p:cNvCxnSpPr>
            <a:cxnSpLocks/>
          </p:cNvCxnSpPr>
          <p:nvPr/>
        </p:nvCxnSpPr>
        <p:spPr>
          <a:xfrm>
            <a:off x="1905000" y="2057400"/>
            <a:ext cx="0" cy="4580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E896494-5D29-4425-AC19-E9FACD60B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525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Example - Exponential Model</a:t>
            </a:r>
          </a:p>
        </p:txBody>
      </p:sp>
      <p:graphicFrame>
        <p:nvGraphicFramePr>
          <p:cNvPr id="53251" name="Group 3">
            <a:extLst>
              <a:ext uri="{FF2B5EF4-FFF2-40B4-BE49-F238E27FC236}">
                <a16:creationId xmlns:a16="http://schemas.microsoft.com/office/drawing/2014/main" id="{2B320700-69DB-4CBB-9CF4-436BC227C09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219200" y="4953000"/>
          <a:ext cx="6324600" cy="793750"/>
        </p:xfrm>
        <a:graphic>
          <a:graphicData uri="http://schemas.openxmlformats.org/drawingml/2006/table">
            <a:tbl>
              <a:tblPr/>
              <a:tblGrid>
                <a:gridCol w="849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3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719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t(hrs)</a:t>
                      </a: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0.891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0.708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0.562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0.447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0.355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157" name="Text Box 29">
            <a:extLst>
              <a:ext uri="{FF2B5EF4-FFF2-40B4-BE49-F238E27FC236}">
                <a16:creationId xmlns:a16="http://schemas.microsoft.com/office/drawing/2014/main" id="{598362BF-6CDE-42AF-B46F-0EF99C324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5943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/>
              <a:t>Many patients get concerned when a test involves injection of a radioactive material.  For example for scanning a gallbladder, a few drops of Technetium-99m isotope is used.  Half of the Technetium-99m would be gone in about 6 hours.  It, however, takes about 24 hours for the radiation levels to reach what we are exposed to in day-to-day activities.  Below is given the relative intensity of radiation as a function of time.</a:t>
            </a:r>
          </a:p>
        </p:txBody>
      </p:sp>
      <p:sp>
        <p:nvSpPr>
          <p:cNvPr id="48158" name="Text Box 30">
            <a:extLst>
              <a:ext uri="{FF2B5EF4-FFF2-40B4-BE49-F238E27FC236}">
                <a16:creationId xmlns:a16="http://schemas.microsoft.com/office/drawing/2014/main" id="{FDE24B02-D6FA-4CF4-8609-4A8A58723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672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 dirty="0"/>
              <a:t>Table.</a:t>
            </a:r>
            <a:r>
              <a:rPr lang="en-US" altLang="en-US" sz="2400" dirty="0"/>
              <a:t> Relative intensity of radiation as a function of time. </a:t>
            </a:r>
          </a:p>
        </p:txBody>
      </p:sp>
      <p:sp>
        <p:nvSpPr>
          <p:cNvPr id="48159" name="Rectangle 31">
            <a:extLst>
              <a:ext uri="{FF2B5EF4-FFF2-40B4-BE49-F238E27FC236}">
                <a16:creationId xmlns:a16="http://schemas.microsoft.com/office/drawing/2014/main" id="{EAA4FE1E-90E0-493D-904E-C6BB76B7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60" name="Object 32">
                <a:extLst>
                  <a:ext uri="{FF2B5EF4-FFF2-40B4-BE49-F238E27FC236}">
                    <a16:creationId xmlns:a16="http://schemas.microsoft.com/office/drawing/2014/main" id="{066459F1-05E3-478F-8951-2DE7D68DAB90}"/>
                  </a:ext>
                </a:extLst>
              </p:cNvPr>
              <p:cNvSpPr txBox="1"/>
              <p:nvPr/>
            </p:nvSpPr>
            <p:spPr bwMode="auto">
              <a:xfrm>
                <a:off x="1371600" y="5334000"/>
                <a:ext cx="3048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8160" name="Object 32">
                <a:extLst>
                  <a:ext uri="{FF2B5EF4-FFF2-40B4-BE49-F238E27FC236}">
                    <a16:creationId xmlns:a16="http://schemas.microsoft.com/office/drawing/2014/main" id="{066459F1-05E3-478F-8951-2DE7D68DA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5334000"/>
                <a:ext cx="304800" cy="400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61" name="Rectangle 34">
            <a:extLst>
              <a:ext uri="{FF2B5EF4-FFF2-40B4-BE49-F238E27FC236}">
                <a16:creationId xmlns:a16="http://schemas.microsoft.com/office/drawing/2014/main" id="{F9DFB130-B304-48BF-8B4C-45185D7B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F94A75-0337-4141-AEDB-CE2368C6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8163" name="Slide Number Placeholder 5">
            <a:extLst>
              <a:ext uri="{FF2B5EF4-FFF2-40B4-BE49-F238E27FC236}">
                <a16:creationId xmlns:a16="http://schemas.microsoft.com/office/drawing/2014/main" id="{B88E316D-F6F9-4C57-9386-6C716EAA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1866CE64-513E-447B-AA5F-EFE42F643C32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48164" name="Picture 37" descr="Technetium Atlas of technetium bone scans">
            <a:extLst>
              <a:ext uri="{FF2B5EF4-FFF2-40B4-BE49-F238E27FC236}">
                <a16:creationId xmlns:a16="http://schemas.microsoft.com/office/drawing/2014/main" id="{93A92012-5FAA-4BC1-B950-7E0608CA8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17709" r="16875" b="18111"/>
          <a:stretch>
            <a:fillRect/>
          </a:stretch>
        </p:blipFill>
        <p:spPr bwMode="auto">
          <a:xfrm>
            <a:off x="6553200" y="1447800"/>
            <a:ext cx="22526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E91A3B6-5264-40EF-B036-E0EF4199E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309" y="12776"/>
            <a:ext cx="822166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Example - Exponential Model (</a:t>
            </a:r>
            <a:r>
              <a:rPr lang="en-US" altLang="en-US" sz="4000" dirty="0" err="1"/>
              <a:t>contd</a:t>
            </a:r>
            <a:r>
              <a:rPr lang="en-US" altLang="en-US" sz="4000" dirty="0"/>
              <a:t>)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26C644DE-A986-4E93-A7EA-186EFE380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785DCE6C-4F7C-4F7D-8B6A-5A785631D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9" name="Rectangle 13">
            <a:extLst>
              <a:ext uri="{FF2B5EF4-FFF2-40B4-BE49-F238E27FC236}">
                <a16:creationId xmlns:a16="http://schemas.microsoft.com/office/drawing/2014/main" id="{1A85CA58-9380-4FCF-866A-14E42F2D7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20F2A87-A32F-482D-804E-10533509E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0192" name="Slide Number Placeholder 5">
            <a:extLst>
              <a:ext uri="{FF2B5EF4-FFF2-40B4-BE49-F238E27FC236}">
                <a16:creationId xmlns:a16="http://schemas.microsoft.com/office/drawing/2014/main" id="{FC366F9F-D1A1-4462-A475-6EE22FA3F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9C7A4C6-5F24-4392-B4AA-AB28A0960CBE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06EEEB-CC7B-492B-91B6-79528ECDA217}"/>
                  </a:ext>
                </a:extLst>
              </p:cNvPr>
              <p:cNvSpPr txBox="1"/>
              <p:nvPr/>
            </p:nvSpPr>
            <p:spPr>
              <a:xfrm>
                <a:off x="304800" y="1295399"/>
                <a:ext cx="8382000" cy="2812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If the level of the relative intensity of radiation is related to time via an exponential formula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𝛾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𝜆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find </a:t>
                </a:r>
              </a:p>
              <a:p>
                <a:pPr marR="0" lvl="0" algn="l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ts val="1200"/>
                  <a:tabLst>
                    <a:tab pos="457200" algn="l"/>
                  </a:tabLst>
                </a:pPr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a) the value of the regression constants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</a:p>
              <a:p>
                <a:pPr marR="0" lvl="0" algn="l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ts val="1200"/>
                  <a:tabLst>
                    <a:tab pos="457200" algn="l"/>
                  </a:tabLst>
                </a:pPr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b) the half-life of Technium-99m, and</a:t>
                </a:r>
              </a:p>
              <a:p>
                <a:pPr marR="0" lvl="0" algn="l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ts val="1200"/>
                  <a:tabLst>
                    <a:tab pos="457200" algn="l"/>
                  </a:tabLst>
                </a:pPr>
                <a:r>
                  <a:rPr lang="en-US" sz="24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c) the radiation intensity after 24 hours.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06EEEB-CC7B-492B-91B6-79528ECDA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95399"/>
                <a:ext cx="8382000" cy="2812950"/>
              </a:xfrm>
              <a:prstGeom prst="rect">
                <a:avLst/>
              </a:prstGeom>
              <a:blipFill>
                <a:blip r:embed="rId4"/>
                <a:stretch>
                  <a:fillRect l="-1091" r="-1091"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Group 3">
                <a:extLst>
                  <a:ext uri="{FF2B5EF4-FFF2-40B4-BE49-F238E27FC236}">
                    <a16:creationId xmlns:a16="http://schemas.microsoft.com/office/drawing/2014/main" id="{4AAFE928-3023-4F47-B17C-FE5F91623C3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13749313"/>
                  </p:ext>
                </p:extLst>
              </p:nvPr>
            </p:nvGraphicFramePr>
            <p:xfrm>
              <a:off x="609600" y="4953000"/>
              <a:ext cx="6934200" cy="1463188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(hrs)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Group 3">
                <a:extLst>
                  <a:ext uri="{FF2B5EF4-FFF2-40B4-BE49-F238E27FC236}">
                    <a16:creationId xmlns:a16="http://schemas.microsoft.com/office/drawing/2014/main" id="{4AAFE928-3023-4F47-B17C-FE5F91623C3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13749313"/>
                  </p:ext>
                </p:extLst>
              </p:nvPr>
            </p:nvGraphicFramePr>
            <p:xfrm>
              <a:off x="609600" y="4953000"/>
              <a:ext cx="6934200" cy="1463188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7011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143" t="-4348" r="-552000" b="-11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0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143" t="-95238" r="-552000" b="-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6" name="Text Box 30">
            <a:extLst>
              <a:ext uri="{FF2B5EF4-FFF2-40B4-BE49-F238E27FC236}">
                <a16:creationId xmlns:a16="http://schemas.microsoft.com/office/drawing/2014/main" id="{864F0B92-EBB5-4A0C-BF3D-52C345B78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672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 dirty="0"/>
              <a:t>Table.</a:t>
            </a:r>
            <a:r>
              <a:rPr lang="en-US" altLang="en-US" sz="2400" dirty="0"/>
              <a:t> Relative intensity of radiation as a function of time.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40E0C5B-A16C-4661-9655-B4A241D1E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4E3674B6-2FEB-49D0-A949-792757662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pic>
        <p:nvPicPr>
          <p:cNvPr id="52228" name="Picture 9" descr="rawdata_relative_intensity">
            <a:extLst>
              <a:ext uri="{FF2B5EF4-FFF2-40B4-BE49-F238E27FC236}">
                <a16:creationId xmlns:a16="http://schemas.microsoft.com/office/drawing/2014/main" id="{717F7F25-6C99-4D2B-8B4A-AB3B6104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0"/>
            <a:ext cx="630713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08649-7B0B-4EEB-986B-B71A26F5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DE9CCBBF-F3E6-4FC3-9129-32761C7C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10193B8-C78E-40B9-8EEF-036FB9D788E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BAB6C85-ABAB-4345-ACAB-E7236753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Constants of the Model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CF0A2586-2AB5-4AEB-9BD4-F1A8BA58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012490F5-AB16-4710-B481-4A5DCA732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7" name="Text Box 7">
            <a:extLst>
              <a:ext uri="{FF2B5EF4-FFF2-40B4-BE49-F238E27FC236}">
                <a16:creationId xmlns:a16="http://schemas.microsoft.com/office/drawing/2014/main" id="{4CC682D2-2AF7-403A-ACA0-9FE1017BE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88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The value of </a:t>
            </a:r>
            <a:r>
              <a:rPr lang="el-G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/>
              <a:t>is found by solving the nonlinear equation</a:t>
            </a:r>
          </a:p>
        </p:txBody>
      </p:sp>
      <p:sp>
        <p:nvSpPr>
          <p:cNvPr id="54278" name="Rectangle 8">
            <a:extLst>
              <a:ext uri="{FF2B5EF4-FFF2-40B4-BE49-F238E27FC236}">
                <a16:creationId xmlns:a16="http://schemas.microsoft.com/office/drawing/2014/main" id="{4ABC81D8-E498-4556-9D26-6F1E6A465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9" name="Object 9">
                <a:extLst>
                  <a:ext uri="{FF2B5EF4-FFF2-40B4-BE49-F238E27FC236}">
                    <a16:creationId xmlns:a16="http://schemas.microsoft.com/office/drawing/2014/main" id="{FBC3B377-CF50-43E6-B9B0-690E80F3060B}"/>
                  </a:ext>
                </a:extLst>
              </p:cNvPr>
              <p:cNvSpPr txBox="1"/>
              <p:nvPr/>
            </p:nvSpPr>
            <p:spPr bwMode="auto">
              <a:xfrm>
                <a:off x="228600" y="2477293"/>
                <a:ext cx="6400800" cy="1256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279" name="Object 9">
                <a:extLst>
                  <a:ext uri="{FF2B5EF4-FFF2-40B4-BE49-F238E27FC236}">
                    <a16:creationId xmlns:a16="http://schemas.microsoft.com/office/drawing/2014/main" id="{FBC3B377-CF50-43E6-B9B0-690E80F30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477293"/>
                <a:ext cx="6400800" cy="12565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0" name="Rectangle 11">
            <a:extLst>
              <a:ext uri="{FF2B5EF4-FFF2-40B4-BE49-F238E27FC236}">
                <a16:creationId xmlns:a16="http://schemas.microsoft.com/office/drawing/2014/main" id="{9E07B752-9D26-4FCF-B486-1395E0A2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/>
              <p:nvPr/>
            </p:nvSpPr>
            <p:spPr bwMode="auto">
              <a:xfrm>
                <a:off x="304800" y="3961610"/>
                <a:ext cx="1790700" cy="9286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961610"/>
                <a:ext cx="1790700" cy="9286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2" name="Rectangle 17">
            <a:extLst>
              <a:ext uri="{FF2B5EF4-FFF2-40B4-BE49-F238E27FC236}">
                <a16:creationId xmlns:a16="http://schemas.microsoft.com/office/drawing/2014/main" id="{B2882FF7-04A5-4F5E-B947-164D70E79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609600" y="1063991"/>
                <a:ext cx="2286000" cy="764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609600" y="1063991"/>
                <a:ext cx="2286000" cy="764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03E0DF4-A2EA-451E-8D12-FE431F8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4285" name="Slide Number Placeholder 5">
            <a:extLst>
              <a:ext uri="{FF2B5EF4-FFF2-40B4-BE49-F238E27FC236}">
                <a16:creationId xmlns:a16="http://schemas.microsoft.com/office/drawing/2014/main" id="{4B278C82-1B29-431F-8F23-1D44B4D9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39E941E-207D-4B89-8372-A892E9CDDE2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802F0BA-D560-4E63-8605-7F95CFE09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5">
                <a:extLst>
                  <a:ext uri="{FF2B5EF4-FFF2-40B4-BE49-F238E27FC236}">
                    <a16:creationId xmlns:a16="http://schemas.microsoft.com/office/drawing/2014/main" id="{C78C4042-DBF3-4D9E-9778-32CCB584314C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81000" y="762000"/>
                <a:ext cx="8305800" cy="1558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3" name="Object 5">
                <a:extLst>
                  <a:ext uri="{FF2B5EF4-FFF2-40B4-BE49-F238E27FC236}">
                    <a16:creationId xmlns:a16="http://schemas.microsoft.com/office/drawing/2014/main" id="{C78C4042-DBF3-4D9E-9778-32CCB5843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81000" y="762000"/>
                <a:ext cx="8305800" cy="1558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324" name="Picture 10" descr="flambdavslambda">
            <a:extLst>
              <a:ext uri="{FF2B5EF4-FFF2-40B4-BE49-F238E27FC236}">
                <a16:creationId xmlns:a16="http://schemas.microsoft.com/office/drawing/2014/main" id="{5E964568-1E6C-4211-9B2C-F5AF66566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38400"/>
            <a:ext cx="3228608" cy="242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975EAC-ABC1-4315-8094-F6596B39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6352" name="Slide Number Placeholder 5">
            <a:extLst>
              <a:ext uri="{FF2B5EF4-FFF2-40B4-BE49-F238E27FC236}">
                <a16:creationId xmlns:a16="http://schemas.microsoft.com/office/drawing/2014/main" id="{6D7B766D-ED00-4AB2-B34F-BABC5A8D5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9B4FC6E-C92B-476D-9E3B-E2FEC41E97D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A8528C7-864E-4C5B-A635-26F2B3FE00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3989312"/>
                  </p:ext>
                </p:extLst>
              </p:nvPr>
            </p:nvGraphicFramePr>
            <p:xfrm>
              <a:off x="1066800" y="5507572"/>
              <a:ext cx="6934200" cy="79375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653176044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1788469060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3039490587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3223365078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1786942050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724081866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1616389131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(hrs)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11912757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0992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A8528C7-864E-4C5B-A635-26F2B3FE00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3989312"/>
                  </p:ext>
                </p:extLst>
              </p:nvPr>
            </p:nvGraphicFramePr>
            <p:xfrm>
              <a:off x="1066800" y="5507572"/>
              <a:ext cx="6934200" cy="79375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653176044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1788469060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3039490587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3223365078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1786942050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724081866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1616389131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143" t="-7576" r="-552000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11912757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143" t="-109231" r="-55200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0992450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C499A89-D643-4F70-96C3-2B8DE1CA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F077376D-DD14-47C4-AA46-4882E7A9C14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200" y="990600"/>
                <a:ext cx="8229600" cy="1985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F077376D-DD14-47C4-AA46-4882E7A9C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200" y="990600"/>
                <a:ext cx="8229600" cy="19859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2" name="Rectangle 4">
            <a:extLst>
              <a:ext uri="{FF2B5EF4-FFF2-40B4-BE49-F238E27FC236}">
                <a16:creationId xmlns:a16="http://schemas.microsoft.com/office/drawing/2014/main" id="{2EB58A9E-23C5-4554-8469-A595E841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148893"/>
            <a:ext cx="6477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t=[0 1  3  5  7  9]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gamma=[1.000  0.891  0.708  0.562  0.447  0.355]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syms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lamda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sum1=sum(gamma.*t.*exp(</a:t>
            </a:r>
            <a:r>
              <a:rPr lang="en-US" altLang="en-US" sz="2000" dirty="0" err="1"/>
              <a:t>lamda</a:t>
            </a:r>
            <a:r>
              <a:rPr lang="en-US" altLang="en-US" sz="2000" dirty="0"/>
              <a:t>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sum2=sum(gamma.*exp(</a:t>
            </a:r>
            <a:r>
              <a:rPr lang="en-US" altLang="en-US" sz="2000" dirty="0" err="1"/>
              <a:t>lamda</a:t>
            </a:r>
            <a:r>
              <a:rPr lang="en-US" altLang="en-US" sz="2000" dirty="0"/>
              <a:t>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sum3=sum(exp(2*</a:t>
            </a:r>
            <a:r>
              <a:rPr lang="en-US" altLang="en-US" sz="2000" dirty="0" err="1"/>
              <a:t>lamda</a:t>
            </a:r>
            <a:r>
              <a:rPr lang="en-US" altLang="en-US" sz="2000" dirty="0"/>
              <a:t>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sum4=sum(t.*exp(2*</a:t>
            </a:r>
            <a:r>
              <a:rPr lang="en-US" altLang="en-US" sz="2000" dirty="0" err="1"/>
              <a:t>lamda</a:t>
            </a:r>
            <a:r>
              <a:rPr lang="en-US" altLang="en-US" sz="2000" dirty="0"/>
              <a:t>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f=sum1-sum2/sum3*sum4;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936421" y="2518568"/>
                <a:ext cx="2667000" cy="601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=−0.1151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936421" y="2518568"/>
                <a:ext cx="2667000" cy="601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E6EE4-0E19-40CF-A2F1-3138C302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8375" name="Slide Number Placeholder 5">
            <a:extLst>
              <a:ext uri="{FF2B5EF4-FFF2-40B4-BE49-F238E27FC236}">
                <a16:creationId xmlns:a16="http://schemas.microsoft.com/office/drawing/2014/main" id="{BE9C7916-21E4-448A-851C-21DEFB7F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5C46669-A5C5-40AF-B0A8-6F8B53566F09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F49A2C23-9407-4691-9A4E-2F52ED936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45463" cy="838200"/>
          </a:xfrm>
        </p:spPr>
        <p:txBody>
          <a:bodyPr/>
          <a:lstStyle/>
          <a:p>
            <a:pPr eaLnBrk="1" hangingPunct="1"/>
            <a:r>
              <a:rPr lang="en-US" altLang="en-US"/>
              <a:t>Calculating the Other Constant</a:t>
            </a:r>
            <a:endParaRPr lang="en-US" altLang="en-US" i="1"/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08900CB1-485F-49E6-ADA5-C3EEC7B8A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0" name="Text Box 6">
            <a:extLst>
              <a:ext uri="{FF2B5EF4-FFF2-40B4-BE49-F238E27FC236}">
                <a16:creationId xmlns:a16="http://schemas.microsoft.com/office/drawing/2014/main" id="{29910229-4428-456B-A2CD-686181685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7620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/>
              <a:t>The value of </a:t>
            </a:r>
            <a:r>
              <a:rPr lang="en-US" altLang="en-US" sz="2800" i="1" dirty="0"/>
              <a:t>𝐴 </a:t>
            </a:r>
            <a:r>
              <a:rPr lang="en-US" altLang="en-US" sz="2800" dirty="0"/>
              <a:t>can now be calculated</a:t>
            </a:r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12D554AF-1DAE-47D8-B5C9-2658283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/>
              <p:nvPr/>
            </p:nvSpPr>
            <p:spPr bwMode="auto">
              <a:xfrm>
                <a:off x="1151730" y="1991686"/>
                <a:ext cx="4868070" cy="9039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1730" y="1991686"/>
                <a:ext cx="4868070" cy="9039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3" name="Rectangle 10">
            <a:extLst>
              <a:ext uri="{FF2B5EF4-FFF2-40B4-BE49-F238E27FC236}">
                <a16:creationId xmlns:a16="http://schemas.microsoft.com/office/drawing/2014/main" id="{CFB4787E-A4EC-4694-A833-5203EF21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4" name="Rectangle 11">
            <a:extLst>
              <a:ext uri="{FF2B5EF4-FFF2-40B4-BE49-F238E27FC236}">
                <a16:creationId xmlns:a16="http://schemas.microsoft.com/office/drawing/2014/main" id="{BF902C30-25F9-40AB-93EF-98865819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5" name="Object 12">
            <a:extLst>
              <a:ext uri="{FF2B5EF4-FFF2-40B4-BE49-F238E27FC236}">
                <a16:creationId xmlns:a16="http://schemas.microsoft.com/office/drawing/2014/main" id="{2B590C20-B1B1-487D-A090-8B16940B25F0}"/>
              </a:ext>
            </a:extLst>
          </p:cNvPr>
          <p:cNvSpPr txBox="1"/>
          <p:nvPr/>
        </p:nvSpPr>
        <p:spPr bwMode="auto">
          <a:xfrm>
            <a:off x="2743200" y="2181226"/>
            <a:ext cx="1552575" cy="4635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0426" name="Text Box 13">
            <a:extLst>
              <a:ext uri="{FF2B5EF4-FFF2-40B4-BE49-F238E27FC236}">
                <a16:creationId xmlns:a16="http://schemas.microsoft.com/office/drawing/2014/main" id="{0B92E8DC-2A78-448D-8885-0A1225B76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909887"/>
            <a:ext cx="693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/>
              <a:t>The exponential regression model then is</a:t>
            </a:r>
          </a:p>
        </p:txBody>
      </p:sp>
      <p:sp>
        <p:nvSpPr>
          <p:cNvPr id="60427" name="Rectangle 14">
            <a:extLst>
              <a:ext uri="{FF2B5EF4-FFF2-40B4-BE49-F238E27FC236}">
                <a16:creationId xmlns:a16="http://schemas.microsoft.com/office/drawing/2014/main" id="{09C893F3-C32F-414C-888F-D3D1A76E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8" name="Object 15">
                <a:extLst>
                  <a:ext uri="{FF2B5EF4-FFF2-40B4-BE49-F238E27FC236}">
                    <a16:creationId xmlns:a16="http://schemas.microsoft.com/office/drawing/2014/main" id="{04430088-6157-4101-8CFD-0E24CE4CCB78}"/>
                  </a:ext>
                </a:extLst>
              </p:cNvPr>
              <p:cNvSpPr txBox="1"/>
              <p:nvPr/>
            </p:nvSpPr>
            <p:spPr bwMode="auto">
              <a:xfrm>
                <a:off x="1140545" y="3429000"/>
                <a:ext cx="2974256" cy="642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−0.1151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428" name="Object 15">
                <a:extLst>
                  <a:ext uri="{FF2B5EF4-FFF2-40B4-BE49-F238E27FC236}">
                    <a16:creationId xmlns:a16="http://schemas.microsoft.com/office/drawing/2014/main" id="{04430088-6157-4101-8CFD-0E24CE4CC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0545" y="3429000"/>
                <a:ext cx="2974256" cy="642921"/>
              </a:xfrm>
              <a:prstGeom prst="rect">
                <a:avLst/>
              </a:prstGeom>
              <a:blipFill>
                <a:blip r:embed="rId5"/>
                <a:stretch>
                  <a:fillRect l="-4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D2994-2C0D-4D34-B89F-73ED01E8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0430" name="Slide Number Placeholder 5">
            <a:extLst>
              <a:ext uri="{FF2B5EF4-FFF2-40B4-BE49-F238E27FC236}">
                <a16:creationId xmlns:a16="http://schemas.microsoft.com/office/drawing/2014/main" id="{54704334-8857-4341-9C97-34097FBA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A6B02D3-B61F-4E85-A752-86D5538678C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26A45-9963-4B2E-A2F1-3748837AC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 and regression curve</a:t>
            </a:r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5A47F037-E91F-4D66-9CDD-9011498F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581400" y="2286000"/>
                <a:ext cx="3124200" cy="631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−0.1151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581400" y="2286000"/>
                <a:ext cx="3124200" cy="631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69" name="Picture 17" descr="relative_intensity">
            <a:extLst>
              <a:ext uri="{FF2B5EF4-FFF2-40B4-BE49-F238E27FC236}">
                <a16:creationId xmlns:a16="http://schemas.microsoft.com/office/drawing/2014/main" id="{BCABB355-6777-4017-81B0-BF9FBA48F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002338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000D1-DA5F-4B6B-91B7-4F33C688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2471" name="Slide Number Placeholder 5">
            <a:extLst>
              <a:ext uri="{FF2B5EF4-FFF2-40B4-BE49-F238E27FC236}">
                <a16:creationId xmlns:a16="http://schemas.microsoft.com/office/drawing/2014/main" id="{42728016-656E-4A1E-ACDF-50C8ACE5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B092EC4-66F7-46BD-956F-FAE7E5C5C70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56829D4-7CCE-461E-A670-05A56FFB7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145463" cy="1143000"/>
          </a:xfrm>
        </p:spPr>
        <p:txBody>
          <a:bodyPr/>
          <a:lstStyle/>
          <a:p>
            <a:pPr eaLnBrk="1" hangingPunct="1"/>
            <a:r>
              <a:rPr lang="en-US" altLang="en-US"/>
              <a:t>Relative Intensity After 24 hrs</a:t>
            </a:r>
          </a:p>
        </p:txBody>
      </p:sp>
      <p:sp>
        <p:nvSpPr>
          <p:cNvPr id="64515" name="Rectangle 4">
            <a:extLst>
              <a:ext uri="{FF2B5EF4-FFF2-40B4-BE49-F238E27FC236}">
                <a16:creationId xmlns:a16="http://schemas.microsoft.com/office/drawing/2014/main" id="{3763AE7D-B2BF-402A-8423-BFCA3F1DB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4516" name="Rectangle 6">
            <a:extLst>
              <a:ext uri="{FF2B5EF4-FFF2-40B4-BE49-F238E27FC236}">
                <a16:creationId xmlns:a16="http://schemas.microsoft.com/office/drawing/2014/main" id="{B7DC3891-6781-4B73-A4D8-32BF5B1F1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8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Text Box 8">
                <a:extLst>
                  <a:ext uri="{FF2B5EF4-FFF2-40B4-BE49-F238E27FC236}">
                    <a16:creationId xmlns:a16="http://schemas.microsoft.com/office/drawing/2014/main" id="{995C72EF-41DE-4584-A188-2BBCD38701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200" y="1752600"/>
                <a:ext cx="6858000" cy="1053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Relative intensity of radiation after 24 hours </a:t>
                </a:r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=0.9998×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−0.1151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24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=6.3160×1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4517" name="Text Box 8">
                <a:extLst>
                  <a:ext uri="{FF2B5EF4-FFF2-40B4-BE49-F238E27FC236}">
                    <a16:creationId xmlns:a16="http://schemas.microsoft.com/office/drawing/2014/main" id="{995C72EF-41DE-4584-A188-2BBCD387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752600"/>
                <a:ext cx="6858000" cy="1053173"/>
              </a:xfrm>
              <a:prstGeom prst="rect">
                <a:avLst/>
              </a:prstGeom>
              <a:blipFill>
                <a:blip r:embed="rId4"/>
                <a:stretch>
                  <a:fillRect l="-1422" t="-5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18" name="Rectangle 9">
            <a:extLst>
              <a:ext uri="{FF2B5EF4-FFF2-40B4-BE49-F238E27FC236}">
                <a16:creationId xmlns:a16="http://schemas.microsoft.com/office/drawing/2014/main" id="{1EE443D5-70B3-4B14-AEE9-1207BAA44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4520" name="Rectangle 11">
            <a:extLst>
              <a:ext uri="{FF2B5EF4-FFF2-40B4-BE49-F238E27FC236}">
                <a16:creationId xmlns:a16="http://schemas.microsoft.com/office/drawing/2014/main" id="{2446B330-3656-47E0-BA69-2BD84FE86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22" name="Text Box 13">
                <a:extLst>
                  <a:ext uri="{FF2B5EF4-FFF2-40B4-BE49-F238E27FC236}">
                    <a16:creationId xmlns:a16="http://schemas.microsoft.com/office/drawing/2014/main" id="{E11156E5-7657-4558-9BD8-EBE7678474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200" y="3241122"/>
                <a:ext cx="7772400" cy="1326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Percentage radioactive intensity left after 24 hours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6.316×1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0.9998</m:t>
                        </m:r>
                      </m:den>
                    </m:f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×100=6.317%</m:t>
                    </m:r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  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64522" name="Text Box 13">
                <a:extLst>
                  <a:ext uri="{FF2B5EF4-FFF2-40B4-BE49-F238E27FC236}">
                    <a16:creationId xmlns:a16="http://schemas.microsoft.com/office/drawing/2014/main" id="{E11156E5-7657-4558-9BD8-EBE767847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241122"/>
                <a:ext cx="7772400" cy="1326517"/>
              </a:xfrm>
              <a:prstGeom prst="rect">
                <a:avLst/>
              </a:prstGeom>
              <a:blipFill>
                <a:blip r:embed="rId5"/>
                <a:stretch>
                  <a:fillRect l="-1255" t="-368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3" name="Rectangle 14">
            <a:extLst>
              <a:ext uri="{FF2B5EF4-FFF2-40B4-BE49-F238E27FC236}">
                <a16:creationId xmlns:a16="http://schemas.microsoft.com/office/drawing/2014/main" id="{684EF7D8-FB11-43B0-BE11-BCBB18FCA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0B31505-2FAD-49C0-8AAA-BEFE02DC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4527" name="Slide Number Placeholder 5">
            <a:extLst>
              <a:ext uri="{FF2B5EF4-FFF2-40B4-BE49-F238E27FC236}">
                <a16:creationId xmlns:a16="http://schemas.microsoft.com/office/drawing/2014/main" id="{D95FD3DE-D866-490C-AC04-6C3AAE507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A2203131-8ABA-438B-BC7A-1027C56700BE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B4D11BB-974A-4AB9-AC24-2DCDD38D0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Homework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219200"/>
                <a:ext cx="8534400" cy="2514600"/>
              </a:xfrm>
            </p:spPr>
            <p:txBody>
              <a:bodyPr/>
              <a:lstStyle/>
              <a:p>
                <a:pPr marL="609600" indent="-609600" eaLnBrk="1" hangingPunct="1">
                  <a:buFontTx/>
                  <a:buChar char="•"/>
                </a:pPr>
                <a:r>
                  <a:rPr lang="en-US" altLang="en-US" sz="2400" dirty="0"/>
                  <a:t>What is the half-life of Technetium-99m isotope?</a:t>
                </a:r>
              </a:p>
              <a:p>
                <a:pPr marL="609600" indent="-609600" eaLnBrk="1" hangingPunct="1">
                  <a:buFontTx/>
                  <a:buChar char="•"/>
                </a:pPr>
                <a:r>
                  <a:rPr lang="en-US" altLang="en-US" sz="2400" dirty="0"/>
                  <a:t>Write a program in the language of your choice to find the constants of the model.</a:t>
                </a:r>
              </a:p>
              <a:p>
                <a:pPr marL="609600" indent="-609600" eaLnBrk="1" hangingPunct="1">
                  <a:buFontTx/>
                  <a:buChar char="•"/>
                </a:pPr>
                <a:r>
                  <a:rPr lang="en-US" altLang="en-US" sz="2400" dirty="0"/>
                  <a:t>Compare the constants of this regression model with the one where the data is transformed.</a:t>
                </a:r>
              </a:p>
              <a:p>
                <a:pPr marL="609600" indent="-609600" eaLnBrk="1" hangingPunct="1">
                  <a:buFontTx/>
                  <a:buChar char="•"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What if the model was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219200"/>
                <a:ext cx="8534400" cy="2514600"/>
              </a:xfrm>
              <a:blipFill>
                <a:blip r:embed="rId4"/>
                <a:stretch>
                  <a:fillRect l="-643" t="-1937" r="-786" b="-5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910D82-CCDA-4439-BFFC-E833A5ED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6565" name="Slide Number Placeholder 5">
            <a:extLst>
              <a:ext uri="{FF2B5EF4-FFF2-40B4-BE49-F238E27FC236}">
                <a16:creationId xmlns:a16="http://schemas.microsoft.com/office/drawing/2014/main" id="{025D7F64-4B06-44D1-8C13-C402105F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BAF365B-4DA7-49C8-8416-5AD2C67F978F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467EFB-8615-4673-93FD-BE7FC1F12A9D}"/>
                  </a:ext>
                </a:extLst>
              </p:cNvPr>
              <p:cNvSpPr txBox="1"/>
              <p:nvPr/>
            </p:nvSpPr>
            <p:spPr>
              <a:xfrm>
                <a:off x="762000" y="4051947"/>
                <a:ext cx="7543800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out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γ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=0.9998 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−0.115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ith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: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  </m:t>
                      </m:r>
                      <m:r>
                        <m:rPr>
                          <m:sty m:val="p"/>
                        </m:rP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γ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=0.9997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−0.115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467EFB-8615-4673-93FD-BE7FC1F12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051947"/>
                <a:ext cx="7543800" cy="10502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E6C5-F33B-49B0-9FD3-FA2C702A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55803"/>
            <a:ext cx="8781288" cy="629997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Transformed vs Untransformed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6DD68C-957D-41A1-8CDB-8BBDFAB9E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81200"/>
            <a:ext cx="4110955" cy="3083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/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out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γ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=0.9998 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−0.115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ith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: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  </m:t>
                      </m:r>
                      <m:r>
                        <m:rPr>
                          <m:sty m:val="p"/>
                        </m:rP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γ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=0.9997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−0.115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079AA852-35E4-4A58-B778-053E8D2B1A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1171068"/>
                  </p:ext>
                </p:extLst>
              </p:nvPr>
            </p:nvGraphicFramePr>
            <p:xfrm>
              <a:off x="914400" y="838200"/>
              <a:ext cx="6934200" cy="79375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653176044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1788469060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3039490587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3223365078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1786942050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724081866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1616389131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(hrs)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11912757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0992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079AA852-35E4-4A58-B778-053E8D2B1A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1171068"/>
                  </p:ext>
                </p:extLst>
              </p:nvPr>
            </p:nvGraphicFramePr>
            <p:xfrm>
              <a:off x="914400" y="838200"/>
              <a:ext cx="6934200" cy="79375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653176044"/>
                        </a:ext>
                      </a:extLst>
                    </a:gridCol>
                    <a:gridCol w="852985">
                      <a:extLst>
                        <a:ext uri="{9D8B030D-6E8A-4147-A177-3AD203B41FA5}">
                          <a16:colId xmlns:a16="http://schemas.microsoft.com/office/drawing/2014/main" val="1788469060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3039490587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3223365078"/>
                        </a:ext>
                      </a:extLst>
                    </a:gridCol>
                    <a:gridCol w="959023">
                      <a:extLst>
                        <a:ext uri="{9D8B030D-6E8A-4147-A177-3AD203B41FA5}">
                          <a16:colId xmlns:a16="http://schemas.microsoft.com/office/drawing/2014/main" val="1786942050"/>
                        </a:ext>
                      </a:extLst>
                    </a:gridCol>
                    <a:gridCol w="1066934">
                      <a:extLst>
                        <a:ext uri="{9D8B030D-6E8A-4147-A177-3AD203B41FA5}">
                          <a16:colId xmlns:a16="http://schemas.microsoft.com/office/drawing/2014/main" val="2724081866"/>
                        </a:ext>
                      </a:extLst>
                    </a:gridCol>
                    <a:gridCol w="960762">
                      <a:extLst>
                        <a:ext uri="{9D8B030D-6E8A-4147-A177-3AD203B41FA5}">
                          <a16:colId xmlns:a16="http://schemas.microsoft.com/office/drawing/2014/main" val="1616389131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143" t="-7576" r="-552000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kumimoji="0" lang="en-US" sz="2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11912757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143" t="-109231" r="-55200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1.000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0.891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0.562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0.447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099245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53910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E6C5-F33B-49B0-9FD3-FA2C702A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55803"/>
            <a:ext cx="8781288" cy="814865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Transformed vs Untransformed Data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EE936A3-FD97-46CE-9311-E8557E554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862536"/>
              </p:ext>
            </p:extLst>
          </p:nvPr>
        </p:nvGraphicFramePr>
        <p:xfrm>
          <a:off x="439688" y="1737018"/>
          <a:ext cx="27432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00016368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53027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9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1.0000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8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0.8326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6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0.6738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2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0.5837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7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0.5150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0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0.4163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0.3219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05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3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 New Roman" panose="02020603050405020304" pitchFamily="18" charset="0"/>
                        </a:rPr>
                        <a:t>0.1803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3236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89D816-89F2-4DD8-AE1F-9C1AA8C6A66A}"/>
                  </a:ext>
                </a:extLst>
              </p:cNvPr>
              <p:cNvSpPr txBox="1"/>
              <p:nvPr/>
            </p:nvSpPr>
            <p:spPr>
              <a:xfrm>
                <a:off x="181356" y="870668"/>
                <a:ext cx="8781288" cy="656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89D816-89F2-4DD8-AE1F-9C1AA8C6A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56" y="870668"/>
                <a:ext cx="8781288" cy="6562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D2E70F7-94BA-44D1-9511-51EFAAA5C046}"/>
              </a:ext>
            </a:extLst>
          </p:cNvPr>
          <p:cNvGrpSpPr/>
          <p:nvPr/>
        </p:nvGrpSpPr>
        <p:grpSpPr>
          <a:xfrm>
            <a:off x="3557631" y="1595835"/>
            <a:ext cx="5611604" cy="4208703"/>
            <a:chOff x="3327271" y="1728437"/>
            <a:chExt cx="5611604" cy="42087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CCC6F91-7F8A-40F0-A2FF-59217B4D0EB4}"/>
                </a:ext>
              </a:extLst>
            </p:cNvPr>
            <p:cNvGrpSpPr/>
            <p:nvPr/>
          </p:nvGrpSpPr>
          <p:grpSpPr>
            <a:xfrm>
              <a:off x="3327271" y="1728437"/>
              <a:ext cx="5611604" cy="4208703"/>
              <a:chOff x="3429000" y="1658696"/>
              <a:chExt cx="5611604" cy="420870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A4DF50B-FFF2-4200-BF7E-674E936B4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29000" y="1658696"/>
                <a:ext cx="5611604" cy="4208703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FA7EFD7F-8E7A-4005-B7CC-2557EBA9D0B2}"/>
                      </a:ext>
                    </a:extLst>
                  </p:cNvPr>
                  <p:cNvSpPr txBox="1"/>
                  <p:nvPr/>
                </p:nvSpPr>
                <p:spPr>
                  <a:xfrm>
                    <a:off x="5452495" y="2880872"/>
                    <a:ext cx="160020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−0.02260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FA7EFD7F-8E7A-4005-B7CC-2557EBA9D0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52495" y="2880872"/>
                    <a:ext cx="1600200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81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F7ED35E4-FA7E-4BD0-B404-CE84E925FABC}"/>
                      </a:ext>
                    </a:extLst>
                  </p:cNvPr>
                  <p:cNvSpPr txBox="1"/>
                  <p:nvPr/>
                </p:nvSpPr>
                <p:spPr>
                  <a:xfrm>
                    <a:off x="4634602" y="4655000"/>
                    <a:ext cx="160020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−0.03071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F7ED35E4-FA7E-4BD0-B404-CE84E925FA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34602" y="4655000"/>
                    <a:ext cx="160020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81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8E92043-D05E-4C0E-83B9-6F340A8014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76725" y="3135279"/>
              <a:ext cx="307946" cy="2286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5BC3242-0504-4907-B42F-5B21092D67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6028" y="4605239"/>
              <a:ext cx="366843" cy="1511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FE7546-D1A6-439B-AAA6-6A055D6FFDE4}"/>
                  </a:ext>
                </a:extLst>
              </p:cNvPr>
              <p:cNvSpPr txBox="1"/>
              <p:nvPr/>
            </p:nvSpPr>
            <p:spPr>
              <a:xfrm>
                <a:off x="439688" y="5848967"/>
                <a:ext cx="5141438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out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−0.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03071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ith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Transformation</m:t>
                      </m:r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: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 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0.02260</m:t>
                          </m:r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FE7546-D1A6-439B-AAA6-6A055D6FF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88" y="5848967"/>
                <a:ext cx="5141438" cy="1050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675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5745</TotalTime>
  <Words>1032</Words>
  <Application>Microsoft Office PowerPoint</Application>
  <PresentationFormat>On-screen Show (4:3)</PresentationFormat>
  <Paragraphs>222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Nonlinear Regression Without Transformation of Data</vt:lpstr>
      <vt:lpstr>Nonlinear Regression</vt:lpstr>
      <vt:lpstr>Nonlinear Regression</vt:lpstr>
      <vt:lpstr>Exponential Model</vt:lpstr>
      <vt:lpstr>Finding Constants of Exponential Model</vt:lpstr>
      <vt:lpstr>Finding Constants of Exponential Model</vt:lpstr>
      <vt:lpstr>Example - Exponential Model</vt:lpstr>
      <vt:lpstr>Example - Exponential Model (contd)</vt:lpstr>
      <vt:lpstr>Plot of data</vt:lpstr>
      <vt:lpstr>Constants of the Model</vt:lpstr>
      <vt:lpstr>Setting up the Equation in MATLAB</vt:lpstr>
      <vt:lpstr>Setting up the Equation in MATLAB</vt:lpstr>
      <vt:lpstr>Calculating the Other Constant</vt:lpstr>
      <vt:lpstr>Plot of data and regression curve</vt:lpstr>
      <vt:lpstr>Relative Intensity After 24 hrs</vt:lpstr>
      <vt:lpstr>Homework</vt:lpstr>
      <vt:lpstr>Transformed vs Untransformed Data</vt:lpstr>
      <vt:lpstr>Transformed vs Untransformed Data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244</cp:revision>
  <dcterms:created xsi:type="dcterms:W3CDTF">2007-03-08T14:59:05Z</dcterms:created>
  <dcterms:modified xsi:type="dcterms:W3CDTF">2021-03-09T18:42:35Z</dcterms:modified>
</cp:coreProperties>
</file>