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4" r:id="rId1"/>
  </p:sldMasterIdLst>
  <p:notesMasterIdLst>
    <p:notesMasterId r:id="rId29"/>
  </p:notesMasterIdLst>
  <p:handoutMasterIdLst>
    <p:handoutMasterId r:id="rId30"/>
  </p:handoutMasterIdLst>
  <p:sldIdLst>
    <p:sldId id="424" r:id="rId2"/>
    <p:sldId id="425" r:id="rId3"/>
    <p:sldId id="495" r:id="rId4"/>
    <p:sldId id="426" r:id="rId5"/>
    <p:sldId id="427" r:id="rId6"/>
    <p:sldId id="428" r:id="rId7"/>
    <p:sldId id="429" r:id="rId8"/>
    <p:sldId id="498" r:id="rId9"/>
    <p:sldId id="499" r:id="rId10"/>
    <p:sldId id="501" r:id="rId11"/>
    <p:sldId id="455" r:id="rId12"/>
    <p:sldId id="456" r:id="rId13"/>
    <p:sldId id="502" r:id="rId14"/>
    <p:sldId id="459" r:id="rId15"/>
    <p:sldId id="460" r:id="rId16"/>
    <p:sldId id="465" r:id="rId17"/>
    <p:sldId id="466" r:id="rId18"/>
    <p:sldId id="475" r:id="rId19"/>
    <p:sldId id="478" r:id="rId20"/>
    <p:sldId id="469" r:id="rId21"/>
    <p:sldId id="491" r:id="rId22"/>
    <p:sldId id="488" r:id="rId23"/>
    <p:sldId id="489" r:id="rId24"/>
    <p:sldId id="490" r:id="rId25"/>
    <p:sldId id="504" r:id="rId26"/>
    <p:sldId id="452" r:id="rId27"/>
    <p:sldId id="503" r:id="rId28"/>
  </p:sldIdLst>
  <p:sldSz cx="9144000" cy="6858000" type="screen4x3"/>
  <p:notesSz cx="9601200" cy="7315200"/>
  <p:custDataLst>
    <p:tags r:id="rId3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304">
          <p15:clr>
            <a:srgbClr val="A4A3A4"/>
          </p15:clr>
        </p15:guide>
        <p15:guide id="2" pos="30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C0C0C0"/>
    <a:srgbClr val="996600"/>
    <a:srgbClr val="FF9900"/>
    <a:srgbClr val="663300"/>
    <a:srgbClr val="894400"/>
    <a:srgbClr val="A45100"/>
    <a:srgbClr val="B75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717" autoAdjust="0"/>
    <p:restoredTop sz="94686" autoAdjust="0"/>
  </p:normalViewPr>
  <p:slideViewPr>
    <p:cSldViewPr>
      <p:cViewPr varScale="1">
        <p:scale>
          <a:sx n="76" d="100"/>
          <a:sy n="76" d="100"/>
        </p:scale>
        <p:origin x="68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728" y="-90"/>
      </p:cViewPr>
      <p:guideLst>
        <p:guide orient="horz" pos="2304"/>
        <p:guide pos="30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kaw\My%20Documents\concept_inventory\computationalmethods\reg\Grades_regression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kaw\My%20Documents\concept_inventory\computationalmethods\reg\Grades_regression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Final Exam Grades</a:t>
            </a:r>
          </a:p>
        </c:rich>
      </c:tx>
      <c:layout>
        <c:manualLayout>
          <c:xMode val="edge"/>
          <c:yMode val="edge"/>
          <c:x val="0.38082907576156094"/>
          <c:y val="3.41366131255748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435235126908092"/>
          <c:y val="0.17670717382650494"/>
          <c:w val="0.83808303407390961"/>
          <c:h val="0.64658761331971248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Sheet1!$C$1:$C$55</c:f>
              <c:numCache>
                <c:formatCode>General</c:formatCode>
                <c:ptCount val="5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</c:numCache>
            </c:numRef>
          </c:xVal>
          <c:yVal>
            <c:numRef>
              <c:f>Sheet1!$E$1:$E$55</c:f>
              <c:numCache>
                <c:formatCode>General</c:formatCode>
                <c:ptCount val="55"/>
                <c:pt idx="0">
                  <c:v>57</c:v>
                </c:pt>
                <c:pt idx="1">
                  <c:v>82</c:v>
                </c:pt>
                <c:pt idx="2">
                  <c:v>76</c:v>
                </c:pt>
                <c:pt idx="3">
                  <c:v>51</c:v>
                </c:pt>
                <c:pt idx="4">
                  <c:v>60</c:v>
                </c:pt>
                <c:pt idx="5">
                  <c:v>60</c:v>
                </c:pt>
                <c:pt idx="6">
                  <c:v>63</c:v>
                </c:pt>
                <c:pt idx="7">
                  <c:v>66</c:v>
                </c:pt>
                <c:pt idx="8">
                  <c:v>95</c:v>
                </c:pt>
                <c:pt idx="9">
                  <c:v>82</c:v>
                </c:pt>
                <c:pt idx="10">
                  <c:v>91</c:v>
                </c:pt>
                <c:pt idx="11">
                  <c:v>79</c:v>
                </c:pt>
                <c:pt idx="12">
                  <c:v>79</c:v>
                </c:pt>
                <c:pt idx="13">
                  <c:v>85</c:v>
                </c:pt>
                <c:pt idx="14">
                  <c:v>48</c:v>
                </c:pt>
                <c:pt idx="15">
                  <c:v>82</c:v>
                </c:pt>
                <c:pt idx="16">
                  <c:v>48</c:v>
                </c:pt>
                <c:pt idx="17">
                  <c:v>73</c:v>
                </c:pt>
                <c:pt idx="18">
                  <c:v>76</c:v>
                </c:pt>
                <c:pt idx="19">
                  <c:v>60</c:v>
                </c:pt>
                <c:pt idx="20">
                  <c:v>51</c:v>
                </c:pt>
                <c:pt idx="21">
                  <c:v>66</c:v>
                </c:pt>
                <c:pt idx="22">
                  <c:v>63</c:v>
                </c:pt>
                <c:pt idx="23">
                  <c:v>63</c:v>
                </c:pt>
                <c:pt idx="24">
                  <c:v>63</c:v>
                </c:pt>
                <c:pt idx="25">
                  <c:v>91</c:v>
                </c:pt>
                <c:pt idx="26">
                  <c:v>66</c:v>
                </c:pt>
                <c:pt idx="27">
                  <c:v>63</c:v>
                </c:pt>
                <c:pt idx="28">
                  <c:v>51</c:v>
                </c:pt>
                <c:pt idx="29">
                  <c:v>70</c:v>
                </c:pt>
                <c:pt idx="30">
                  <c:v>51</c:v>
                </c:pt>
                <c:pt idx="31">
                  <c:v>63</c:v>
                </c:pt>
                <c:pt idx="32">
                  <c:v>76</c:v>
                </c:pt>
                <c:pt idx="33">
                  <c:v>82</c:v>
                </c:pt>
                <c:pt idx="34">
                  <c:v>66</c:v>
                </c:pt>
                <c:pt idx="35">
                  <c:v>57</c:v>
                </c:pt>
                <c:pt idx="36">
                  <c:v>45</c:v>
                </c:pt>
                <c:pt idx="37">
                  <c:v>76</c:v>
                </c:pt>
                <c:pt idx="38">
                  <c:v>41</c:v>
                </c:pt>
                <c:pt idx="39">
                  <c:v>85</c:v>
                </c:pt>
                <c:pt idx="40">
                  <c:v>57</c:v>
                </c:pt>
                <c:pt idx="41">
                  <c:v>104</c:v>
                </c:pt>
                <c:pt idx="42">
                  <c:v>85</c:v>
                </c:pt>
                <c:pt idx="43">
                  <c:v>76</c:v>
                </c:pt>
                <c:pt idx="44">
                  <c:v>51</c:v>
                </c:pt>
                <c:pt idx="45">
                  <c:v>48</c:v>
                </c:pt>
                <c:pt idx="46">
                  <c:v>82</c:v>
                </c:pt>
                <c:pt idx="47">
                  <c:v>98</c:v>
                </c:pt>
                <c:pt idx="48">
                  <c:v>73</c:v>
                </c:pt>
                <c:pt idx="49">
                  <c:v>82</c:v>
                </c:pt>
                <c:pt idx="50">
                  <c:v>91</c:v>
                </c:pt>
                <c:pt idx="51">
                  <c:v>79</c:v>
                </c:pt>
                <c:pt idx="52">
                  <c:v>82</c:v>
                </c:pt>
                <c:pt idx="53">
                  <c:v>66</c:v>
                </c:pt>
                <c:pt idx="54">
                  <c:v>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C0E-453F-97E6-2D9175B0E3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63594328"/>
        <c:axId val="563599032"/>
      </c:scatterChart>
      <c:valAx>
        <c:axId val="5635943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Student No</a:t>
                </a:r>
              </a:p>
            </c:rich>
          </c:tx>
          <c:layout>
            <c:manualLayout>
              <c:xMode val="edge"/>
              <c:yMode val="edge"/>
              <c:x val="0.4818653611676893"/>
              <c:y val="0.903616229794626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9032"/>
        <c:crosses val="autoZero"/>
        <c:crossBetween val="midCat"/>
      </c:valAx>
      <c:valAx>
        <c:axId val="563599032"/>
        <c:scaling>
          <c:orientation val="minMax"/>
          <c:max val="100"/>
          <c:min val="40"/>
        </c:scaling>
        <c:delete val="0"/>
        <c:axPos val="l"/>
        <c:majorGridlines>
          <c:spPr>
            <a:ln w="3175">
              <a:solidFill>
                <a:srgbClr val="FFFFFF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Final Exam Grade</a:t>
                </a:r>
              </a:p>
            </c:rich>
          </c:tx>
          <c:layout>
            <c:manualLayout>
              <c:xMode val="edge"/>
              <c:yMode val="edge"/>
              <c:x val="2.4611402855338908E-2"/>
              <c:y val="0.3795188165137442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4328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419152067308334"/>
          <c:y val="0.17670717382650494"/>
          <c:w val="0.83570544119595491"/>
          <c:h val="0.64658761331971226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1"/>
            <c:dispEq val="1"/>
            <c:trendlineLbl>
              <c:layout>
                <c:manualLayout>
                  <c:x val="0.15286624203821655"/>
                  <c:y val="-0.27230046528274876"/>
                </c:manualLayout>
              </c:layout>
              <c:tx>
                <c:rich>
                  <a:bodyPr/>
                  <a:lstStyle/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1800" baseline="0" dirty="0"/>
                      <a:t>y = 9.8669x + 41.75; R² = 0.2227</a:t>
                    </a:r>
                  </a:p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1800" baseline="0" dirty="0"/>
                      <a:t>R=0.4719</a:t>
                    </a:r>
                    <a:endParaRPr lang="en-US" sz="1800" dirty="0"/>
                  </a:p>
                </c:rich>
              </c:tx>
              <c:numFmt formatCode="General" sourceLinked="0"/>
              <c:spPr>
                <a:noFill/>
                <a:ln w="25400">
                  <a:noFill/>
                </a:ln>
              </c:spPr>
            </c:trendlineLbl>
          </c:trendline>
          <c:xVal>
            <c:numRef>
              <c:f>Sheet1!$D$1:$D$55</c:f>
              <c:numCache>
                <c:formatCode>General</c:formatCode>
                <c:ptCount val="55"/>
                <c:pt idx="0">
                  <c:v>2</c:v>
                </c:pt>
                <c:pt idx="1">
                  <c:v>3.75</c:v>
                </c:pt>
                <c:pt idx="2">
                  <c:v>3.25</c:v>
                </c:pt>
                <c:pt idx="3">
                  <c:v>2.5</c:v>
                </c:pt>
                <c:pt idx="4">
                  <c:v>2.75</c:v>
                </c:pt>
                <c:pt idx="5">
                  <c:v>2</c:v>
                </c:pt>
                <c:pt idx="6">
                  <c:v>2.75</c:v>
                </c:pt>
                <c:pt idx="7">
                  <c:v>2</c:v>
                </c:pt>
                <c:pt idx="8">
                  <c:v>3.25</c:v>
                </c:pt>
                <c:pt idx="9">
                  <c:v>2.5</c:v>
                </c:pt>
                <c:pt idx="10">
                  <c:v>4</c:v>
                </c:pt>
                <c:pt idx="11">
                  <c:v>2.5</c:v>
                </c:pt>
                <c:pt idx="12">
                  <c:v>2.5</c:v>
                </c:pt>
                <c:pt idx="13">
                  <c:v>3</c:v>
                </c:pt>
                <c:pt idx="14">
                  <c:v>2.75</c:v>
                </c:pt>
                <c:pt idx="15">
                  <c:v>3.25</c:v>
                </c:pt>
                <c:pt idx="16">
                  <c:v>2.75</c:v>
                </c:pt>
                <c:pt idx="17">
                  <c:v>2.5</c:v>
                </c:pt>
                <c:pt idx="18">
                  <c:v>2.5</c:v>
                </c:pt>
                <c:pt idx="19">
                  <c:v>1.25</c:v>
                </c:pt>
                <c:pt idx="20">
                  <c:v>3</c:v>
                </c:pt>
                <c:pt idx="21">
                  <c:v>1.5</c:v>
                </c:pt>
                <c:pt idx="22">
                  <c:v>2.25</c:v>
                </c:pt>
                <c:pt idx="23">
                  <c:v>3.5</c:v>
                </c:pt>
                <c:pt idx="24">
                  <c:v>2</c:v>
                </c:pt>
                <c:pt idx="25">
                  <c:v>3.5</c:v>
                </c:pt>
                <c:pt idx="26">
                  <c:v>3.5</c:v>
                </c:pt>
                <c:pt idx="27">
                  <c:v>1.75</c:v>
                </c:pt>
                <c:pt idx="28">
                  <c:v>2.25</c:v>
                </c:pt>
                <c:pt idx="29">
                  <c:v>4</c:v>
                </c:pt>
                <c:pt idx="30">
                  <c:v>2.25</c:v>
                </c:pt>
                <c:pt idx="31">
                  <c:v>4</c:v>
                </c:pt>
                <c:pt idx="32">
                  <c:v>3</c:v>
                </c:pt>
                <c:pt idx="33">
                  <c:v>2</c:v>
                </c:pt>
                <c:pt idx="34">
                  <c:v>3</c:v>
                </c:pt>
                <c:pt idx="35">
                  <c:v>3.5</c:v>
                </c:pt>
                <c:pt idx="36">
                  <c:v>2.5</c:v>
                </c:pt>
                <c:pt idx="37">
                  <c:v>2.25</c:v>
                </c:pt>
                <c:pt idx="38">
                  <c:v>2.25</c:v>
                </c:pt>
                <c:pt idx="39">
                  <c:v>4</c:v>
                </c:pt>
                <c:pt idx="40">
                  <c:v>3.5</c:v>
                </c:pt>
                <c:pt idx="41">
                  <c:v>4</c:v>
                </c:pt>
                <c:pt idx="42">
                  <c:v>2.75</c:v>
                </c:pt>
                <c:pt idx="43">
                  <c:v>2.5</c:v>
                </c:pt>
                <c:pt idx="44">
                  <c:v>2.25</c:v>
                </c:pt>
                <c:pt idx="45">
                  <c:v>2.25</c:v>
                </c:pt>
                <c:pt idx="46">
                  <c:v>3</c:v>
                </c:pt>
                <c:pt idx="47">
                  <c:v>4</c:v>
                </c:pt>
                <c:pt idx="48">
                  <c:v>4</c:v>
                </c:pt>
                <c:pt idx="49">
                  <c:v>3</c:v>
                </c:pt>
                <c:pt idx="50">
                  <c:v>3</c:v>
                </c:pt>
                <c:pt idx="51">
                  <c:v>2.75</c:v>
                </c:pt>
                <c:pt idx="52">
                  <c:v>4</c:v>
                </c:pt>
                <c:pt idx="53">
                  <c:v>3</c:v>
                </c:pt>
                <c:pt idx="54">
                  <c:v>2</c:v>
                </c:pt>
              </c:numCache>
            </c:numRef>
          </c:xVal>
          <c:yVal>
            <c:numRef>
              <c:f>Sheet1!$E$1:$E$55</c:f>
              <c:numCache>
                <c:formatCode>General</c:formatCode>
                <c:ptCount val="55"/>
                <c:pt idx="0">
                  <c:v>57</c:v>
                </c:pt>
                <c:pt idx="1">
                  <c:v>82</c:v>
                </c:pt>
                <c:pt idx="2">
                  <c:v>76</c:v>
                </c:pt>
                <c:pt idx="3">
                  <c:v>51</c:v>
                </c:pt>
                <c:pt idx="4">
                  <c:v>60</c:v>
                </c:pt>
                <c:pt idx="5">
                  <c:v>60</c:v>
                </c:pt>
                <c:pt idx="6">
                  <c:v>63</c:v>
                </c:pt>
                <c:pt idx="7">
                  <c:v>66</c:v>
                </c:pt>
                <c:pt idx="8">
                  <c:v>95</c:v>
                </c:pt>
                <c:pt idx="9">
                  <c:v>82</c:v>
                </c:pt>
                <c:pt idx="10">
                  <c:v>91</c:v>
                </c:pt>
                <c:pt idx="11">
                  <c:v>79</c:v>
                </c:pt>
                <c:pt idx="12">
                  <c:v>79</c:v>
                </c:pt>
                <c:pt idx="13">
                  <c:v>85</c:v>
                </c:pt>
                <c:pt idx="14">
                  <c:v>48</c:v>
                </c:pt>
                <c:pt idx="15">
                  <c:v>82</c:v>
                </c:pt>
                <c:pt idx="16">
                  <c:v>48</c:v>
                </c:pt>
                <c:pt idx="17">
                  <c:v>73</c:v>
                </c:pt>
                <c:pt idx="18">
                  <c:v>76</c:v>
                </c:pt>
                <c:pt idx="19">
                  <c:v>60</c:v>
                </c:pt>
                <c:pt idx="20">
                  <c:v>51</c:v>
                </c:pt>
                <c:pt idx="21">
                  <c:v>66</c:v>
                </c:pt>
                <c:pt idx="22">
                  <c:v>63</c:v>
                </c:pt>
                <c:pt idx="23">
                  <c:v>63</c:v>
                </c:pt>
                <c:pt idx="24">
                  <c:v>63</c:v>
                </c:pt>
                <c:pt idx="25">
                  <c:v>91</c:v>
                </c:pt>
                <c:pt idx="26">
                  <c:v>66</c:v>
                </c:pt>
                <c:pt idx="27">
                  <c:v>63</c:v>
                </c:pt>
                <c:pt idx="28">
                  <c:v>51</c:v>
                </c:pt>
                <c:pt idx="29">
                  <c:v>70</c:v>
                </c:pt>
                <c:pt idx="30">
                  <c:v>51</c:v>
                </c:pt>
                <c:pt idx="31">
                  <c:v>63</c:v>
                </c:pt>
                <c:pt idx="32">
                  <c:v>76</c:v>
                </c:pt>
                <c:pt idx="33">
                  <c:v>82</c:v>
                </c:pt>
                <c:pt idx="34">
                  <c:v>66</c:v>
                </c:pt>
                <c:pt idx="35">
                  <c:v>57</c:v>
                </c:pt>
                <c:pt idx="36">
                  <c:v>45</c:v>
                </c:pt>
                <c:pt idx="37">
                  <c:v>76</c:v>
                </c:pt>
                <c:pt idx="38">
                  <c:v>41</c:v>
                </c:pt>
                <c:pt idx="39">
                  <c:v>85</c:v>
                </c:pt>
                <c:pt idx="40">
                  <c:v>57</c:v>
                </c:pt>
                <c:pt idx="41">
                  <c:v>104</c:v>
                </c:pt>
                <c:pt idx="42">
                  <c:v>85</c:v>
                </c:pt>
                <c:pt idx="43">
                  <c:v>76</c:v>
                </c:pt>
                <c:pt idx="44">
                  <c:v>51</c:v>
                </c:pt>
                <c:pt idx="45">
                  <c:v>48</c:v>
                </c:pt>
                <c:pt idx="46">
                  <c:v>82</c:v>
                </c:pt>
                <c:pt idx="47">
                  <c:v>98</c:v>
                </c:pt>
                <c:pt idx="48">
                  <c:v>73</c:v>
                </c:pt>
                <c:pt idx="49">
                  <c:v>82</c:v>
                </c:pt>
                <c:pt idx="50">
                  <c:v>91</c:v>
                </c:pt>
                <c:pt idx="51">
                  <c:v>79</c:v>
                </c:pt>
                <c:pt idx="52">
                  <c:v>82</c:v>
                </c:pt>
                <c:pt idx="53">
                  <c:v>66</c:v>
                </c:pt>
                <c:pt idx="54">
                  <c:v>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625-45CB-AB14-19AECABD74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63596288"/>
        <c:axId val="563591584"/>
      </c:scatterChart>
      <c:valAx>
        <c:axId val="563596288"/>
        <c:scaling>
          <c:orientation val="minMax"/>
          <c:max val="5"/>
          <c:min val="1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Pre-Requisite GPA</a:t>
                </a:r>
              </a:p>
            </c:rich>
          </c:tx>
          <c:layout>
            <c:manualLayout>
              <c:xMode val="edge"/>
              <c:yMode val="edge"/>
              <c:x val="0.44372595407153576"/>
              <c:y val="0.9036162297946264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1584"/>
        <c:crosses val="autoZero"/>
        <c:crossBetween val="midCat"/>
      </c:valAx>
      <c:valAx>
        <c:axId val="563591584"/>
        <c:scaling>
          <c:orientation val="minMax"/>
          <c:max val="100"/>
          <c:min val="4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FInal Exam Scores</a:t>
                </a:r>
              </a:p>
            </c:rich>
          </c:tx>
          <c:layout>
            <c:manualLayout>
              <c:xMode val="edge"/>
              <c:yMode val="edge"/>
              <c:x val="2.4579571799881027E-2"/>
              <c:y val="0.3734947083151131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3596288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D551C19B-43AF-4F30-9969-7CA3B11F62E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2" tIns="48317" rIns="96632" bIns="48317" numCol="1" anchor="t" anchorCtr="0" compatLnSpc="1">
            <a:prstTxWarp prst="textNoShape">
              <a:avLst/>
            </a:prstTxWarp>
          </a:bodyPr>
          <a:lstStyle>
            <a:lvl1pPr algn="l" defTabSz="966393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F01537BF-4E98-4282-B5DD-EE3C6EF72E3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40363" y="0"/>
            <a:ext cx="4160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2" tIns="48317" rIns="96632" bIns="48317" numCol="1" anchor="t" anchorCtr="0" compatLnSpc="1">
            <a:prstTxWarp prst="textNoShape">
              <a:avLst/>
            </a:prstTxWarp>
          </a:bodyPr>
          <a:lstStyle>
            <a:lvl1pPr algn="r" defTabSz="966393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7A5E0AAC-190C-4EA4-B13A-D62D0A5A07C5}" type="datetime1">
              <a:rPr lang="en-US"/>
              <a:pPr>
                <a:defRPr/>
              </a:pPr>
              <a:t>10/19/2020</a:t>
            </a:fld>
            <a:endParaRPr lang="en-US"/>
          </a:p>
        </p:txBody>
      </p:sp>
      <p:sp>
        <p:nvSpPr>
          <p:cNvPr id="165892" name="Rectangle 4">
            <a:extLst>
              <a:ext uri="{FF2B5EF4-FFF2-40B4-BE49-F238E27FC236}">
                <a16:creationId xmlns:a16="http://schemas.microsoft.com/office/drawing/2014/main" id="{DD1FAB76-23EE-4012-8C05-D5AAD7D43CE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2" tIns="48317" rIns="96632" bIns="48317" numCol="1" anchor="b" anchorCtr="0" compatLnSpc="1">
            <a:prstTxWarp prst="textNoShape">
              <a:avLst/>
            </a:prstTxWarp>
          </a:bodyPr>
          <a:lstStyle>
            <a:lvl1pPr algn="l" defTabSz="966393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</p:txBody>
      </p:sp>
      <p:sp>
        <p:nvSpPr>
          <p:cNvPr id="165893" name="Rectangle 5">
            <a:extLst>
              <a:ext uri="{FF2B5EF4-FFF2-40B4-BE49-F238E27FC236}">
                <a16:creationId xmlns:a16="http://schemas.microsoft.com/office/drawing/2014/main" id="{7E5BB4BF-B3E0-4A1D-B02E-B96E26F9CBF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40363" y="6948488"/>
            <a:ext cx="4160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2" tIns="48317" rIns="96632" bIns="48317" numCol="1" anchor="b" anchorCtr="0" compatLnSpc="1">
            <a:prstTxWarp prst="textNoShape">
              <a:avLst/>
            </a:prstTxWarp>
          </a:bodyPr>
          <a:lstStyle>
            <a:lvl1pPr algn="r" defTabSz="965200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4C0D6E1-4EF0-4AD6-94C3-43E7EDBD13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73857D52-FA4C-41FF-B5D5-7F701B29A11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DB639AC5-E5AF-42BD-8FCD-809D9DD2AE38}" type="slidenum">
              <a:rPr lang="en-US" altLang="en-US" sz="2500"/>
              <a:pPr algn="ctr" eaLnBrk="1" hangingPunct="1"/>
              <a:t>1</a:t>
            </a:fld>
            <a:endParaRPr lang="en-US" altLang="en-US" sz="25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1795C77D-4578-4F89-ACEF-EF46B6DE01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40050" y="522288"/>
            <a:ext cx="3717925" cy="27876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4B28CD42-42E5-4613-8D22-F00B0F4F76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00163" y="3482975"/>
            <a:ext cx="7000875" cy="33099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3" rIns="91424" bIns="45713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3E57BF2-CFF6-4934-883A-D4BB76ABA9F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07D2EDC-1F0A-4BCF-AA80-9BC2573FBE0B}" type="slidenum">
              <a:rPr lang="en-US" altLang="en-US" sz="2500"/>
              <a:pPr algn="ctr" eaLnBrk="1" hangingPunct="1"/>
              <a:t>2</a:t>
            </a:fld>
            <a:endParaRPr lang="en-US" altLang="en-US" sz="25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C85EA5B6-AFE5-4B98-87C1-168A6B7CC3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A0EFDE48-754E-4EAE-97BB-BCFCBEC26C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F00B7088-7BDA-4F70-846D-8DE0DA91B6E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49BE30C9-05DA-446C-BB0A-37D294944901}" type="slidenum">
              <a:rPr lang="en-US" altLang="en-US" sz="2500"/>
              <a:pPr algn="ctr" eaLnBrk="1" hangingPunct="1"/>
              <a:t>3</a:t>
            </a:fld>
            <a:endParaRPr lang="en-US" altLang="en-US" sz="25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8B3890A-52B7-4030-AFED-173CF04F84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8A4A7489-EF58-408B-B5C2-588A4DEBDF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9765B280-47A1-41CD-9E5F-D7A37546081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62F23147-DE4B-41C0-9374-307EAF644866}" type="slidenum">
              <a:rPr lang="en-US" altLang="en-US" sz="2500"/>
              <a:pPr algn="ctr" eaLnBrk="1" hangingPunct="1"/>
              <a:t>4</a:t>
            </a:fld>
            <a:endParaRPr lang="en-US" altLang="en-US" sz="25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3846657E-1D0B-4820-BFEB-40D1EB893E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45E66F57-D6A9-47BC-B11F-58C4CDCB6E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DF66BA19-5A5A-4471-AC50-0868A7CBB75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190DC13A-CEDA-4F3D-B36D-F2DD4E277501}" type="slidenum">
              <a:rPr lang="en-US" altLang="en-US" sz="2500"/>
              <a:pPr algn="ctr" eaLnBrk="1" hangingPunct="1"/>
              <a:t>5</a:t>
            </a:fld>
            <a:endParaRPr lang="en-US" altLang="en-US" sz="25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1FB96A5B-06A2-4EA6-AAD5-0E7246C101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C1CE13E4-9A07-44FF-BEB6-0653D6EB0E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DF2C147E-1312-407B-971C-4479A4FD83E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89A2E41-72AD-494F-8EBC-28101373C182}" type="slidenum">
              <a:rPr lang="en-US" altLang="en-US" sz="2500"/>
              <a:pPr algn="ctr" eaLnBrk="1" hangingPunct="1"/>
              <a:t>6</a:t>
            </a:fld>
            <a:endParaRPr lang="en-US" altLang="en-US" sz="25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E88445C0-47E6-47CE-9611-86096FD799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B8F4F1B4-8E9A-4A6C-987C-D66DA13CAC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3583EED4-9538-4985-BD74-109793CDD64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C21C2D06-3629-44D3-8689-7392227A3D39}" type="slidenum">
              <a:rPr lang="en-US" altLang="en-US" sz="2500"/>
              <a:pPr algn="ctr" eaLnBrk="1" hangingPunct="1"/>
              <a:t>7</a:t>
            </a:fld>
            <a:endParaRPr lang="en-US" altLang="en-US" sz="25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41E3700C-B9CC-48AE-B981-3A424ED05E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EED6AE0A-80C7-4B66-8828-C0C1CE606E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5EDACCA9-D9CD-4C7C-9B58-1449CA6A900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49ACDC28-2B83-4FE9-BF44-665B7CA47231}" type="slidenum">
              <a:rPr lang="en-US" altLang="en-US" sz="2500"/>
              <a:pPr algn="ctr" eaLnBrk="1" hangingPunct="1"/>
              <a:t>8</a:t>
            </a:fld>
            <a:endParaRPr lang="en-US" altLang="en-US" sz="250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B18CBC2C-65D8-4432-83E8-688431DD4E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3B8B2B5D-88BF-4CB3-9A2A-3E119EC82A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6AD4840D-95EB-42AB-BA95-868AF200A83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8C50CB2-4DD8-456D-B0C0-F842DE5BC14F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26BA241C-6F76-454C-872A-AF0699222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9CF28BA5-B303-45F0-80EB-745EE876EE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0BF23A1F-3CF4-4C28-87F6-457DA020F61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08B2DA03-FBEF-4B05-81B2-A7664A4D16DB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62BD2B19-5F49-4901-B57F-018667BA3E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8A1885B7-34E9-42E4-B3A9-198B840FB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B528C902-1E31-42F3-8DFE-1F6D33F5F7E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020387E4-12F6-458D-B159-44A5845C5E6B}" type="slidenum">
              <a:rPr lang="en-US" altLang="en-US" sz="2500"/>
              <a:pPr algn="ctr" eaLnBrk="1" hangingPunct="1"/>
              <a:t>11</a:t>
            </a:fld>
            <a:endParaRPr lang="en-US" altLang="en-US" sz="2500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FAEF9C0F-4BC2-4EF9-873A-3E8C4DC3B3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621C769A-2609-4340-870E-C5E1ED791C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EACA124A-E6A8-4B15-ACBD-0E8850122B5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0084935-DA2A-4BF8-8A76-14C790074C28}" type="slidenum">
              <a:rPr lang="en-US" altLang="en-US" sz="2500"/>
              <a:pPr algn="ctr" eaLnBrk="1" hangingPunct="1"/>
              <a:t>12</a:t>
            </a:fld>
            <a:endParaRPr lang="en-US" altLang="en-US" sz="250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CE75D9D4-9F89-4A00-90CA-CB63CF1DA1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5A267CCF-2255-4FE2-B0F2-A2479B5B6C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F32A2AA5-2FE3-4A94-A48D-3B3ED8295DD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2B5DDCE-593D-4131-80EE-DC5C4878C378}" type="slidenum">
              <a:rPr lang="en-US" altLang="en-US" sz="2500"/>
              <a:pPr algn="ctr" eaLnBrk="1" hangingPunct="1"/>
              <a:t>13</a:t>
            </a:fld>
            <a:endParaRPr lang="en-US" altLang="en-US" sz="2500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5ACA96EF-FDDE-4F33-BBDA-51AED2850B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09860661-4064-45B8-AEBA-89BC28737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71A88FB3-C622-4788-B31C-1A642AF5519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2D7C95EF-B155-4DBD-8402-A8FF5CB68D61}" type="slidenum">
              <a:rPr lang="en-US" altLang="en-US" sz="2500"/>
              <a:pPr algn="ctr" eaLnBrk="1" hangingPunct="1"/>
              <a:t>14</a:t>
            </a:fld>
            <a:endParaRPr lang="en-US" altLang="en-US" sz="25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987D2497-2109-4801-A1E3-005F9ADE66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DAE5FA0E-AF55-4DF5-AD52-0FA2048995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26EA10DE-111B-4C35-89C4-8196C5D94F2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781A04EC-6282-41C2-A500-928953C54352}" type="slidenum">
              <a:rPr lang="en-US" altLang="en-US" sz="2500"/>
              <a:pPr algn="ctr" eaLnBrk="1" hangingPunct="1"/>
              <a:t>15</a:t>
            </a:fld>
            <a:endParaRPr lang="en-US" altLang="en-US" sz="2500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AFB922A1-9D94-4305-8CBC-DF26DAE736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4317BDC1-3771-4BC5-9C82-7E8AF8359B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8CC56220-BC4A-4AE6-8C5E-3A53A2A28FB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45BEEC4-8811-425C-9C61-ABA606AE65E7}" type="slidenum">
              <a:rPr lang="en-US" altLang="en-US" sz="2500"/>
              <a:pPr algn="ctr" eaLnBrk="1" hangingPunct="1"/>
              <a:t>16</a:t>
            </a:fld>
            <a:endParaRPr lang="en-US" altLang="en-US" sz="2500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55B69B5B-BC45-4419-80A2-FEBAB0BA7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B836D635-5EF5-4AED-85EE-436EFC8D6A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A11F392D-EDE7-48A3-87E7-5E44ABD486B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ABCAED5-9C21-43FC-80B6-8FAD1FF3F8B0}" type="slidenum">
              <a:rPr lang="en-US" altLang="en-US" sz="2500"/>
              <a:pPr algn="ctr" eaLnBrk="1" hangingPunct="1"/>
              <a:t>17</a:t>
            </a:fld>
            <a:endParaRPr lang="en-US" altLang="en-US" sz="2500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C5170C70-4D62-4A8C-84FC-692275EE78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4CB40A04-F182-47FD-B8F8-E460F3136E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D413DEF7-8D42-46AD-8E0A-E1D639470C6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B27BE47C-62AA-446E-8953-0BD1F1F77F1E}" type="slidenum">
              <a:rPr lang="en-US" altLang="en-US" sz="2500"/>
              <a:pPr algn="ctr" eaLnBrk="1" hangingPunct="1"/>
              <a:t>18</a:t>
            </a:fld>
            <a:endParaRPr lang="en-US" altLang="en-US" sz="2500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FA49619C-2335-4385-A243-F234296362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850A531A-94F5-4164-B608-6C827EAC10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70499295-B16F-48E5-AD01-DF6FA9BC7F6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FBC5C33F-E9A9-4748-9D9F-C185E3D97A0E}" type="slidenum">
              <a:rPr lang="en-US" altLang="en-US" sz="2500"/>
              <a:pPr algn="ctr" eaLnBrk="1" hangingPunct="1"/>
              <a:t>20</a:t>
            </a:fld>
            <a:endParaRPr lang="en-US" altLang="en-US" sz="250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EAFC74E5-A28B-4AD0-A144-A53275D974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C9292935-D3B5-4CA7-AB77-8E6E2A07B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02DAF03C-836F-4276-85C1-A0B023F4654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80766495-D5E0-4CC3-A4F7-5473170AE1AD}" type="slidenum">
              <a:rPr lang="en-US" altLang="en-US" sz="2500"/>
              <a:pPr algn="ctr" eaLnBrk="1" hangingPunct="1"/>
              <a:t>21</a:t>
            </a:fld>
            <a:endParaRPr lang="en-US" altLang="en-US" sz="250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F38D11DD-ED2E-4651-A980-ED4FF47F82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B51BDB56-0013-4BA6-BB7F-B785EA8D05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E9E5F807-786C-4C97-A95B-93A06115941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CF677A5B-28DC-4621-9DC9-FFC91F58707D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57CB0B94-2954-4218-ABDE-09BF878ABF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AF40FCAC-5E24-41DE-ACC6-128439809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7FE9A1D7-84E6-436C-98A3-103C22A6183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CC6FC728-769F-41CE-BB10-E1085168E65F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1273D167-FD54-456E-8563-1E2BEABBAF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02A32781-5456-4932-BB30-665AB4753C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CFCDFE1B-5A5F-4A8D-A5D0-300CBB1312E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C7857B05-5737-4334-A008-368291CEA018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554DB597-5CF7-4CCF-A90F-D1737212EA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1D1FEEF9-0EE7-46EF-B389-591C5B1028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865" tIns="43932" rIns="87865" bIns="43932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02DAF03C-836F-4276-85C1-A0B023F4654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80766495-D5E0-4CC3-A4F7-5473170AE1AD}" type="slidenum">
              <a:rPr lang="en-US" altLang="en-US" sz="2500"/>
              <a:pPr algn="ctr" eaLnBrk="1" hangingPunct="1"/>
              <a:t>25</a:t>
            </a:fld>
            <a:endParaRPr lang="en-US" altLang="en-US" sz="250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F38D11DD-ED2E-4651-A980-ED4FF47F82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B51BDB56-0013-4BA6-BB7F-B785EA8D05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11277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BC9F7775-B75F-4333-B73F-42F2289DB8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9E4CA5E0-7EFD-4EFB-BE01-B2A67B14A6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endParaRPr lang="en-US" altLang="en-US"/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09BA96F6-422B-44A4-8DE9-D0664C02CF4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E8EE616C-25F6-4D14-BD9D-025EBF918224}" type="slidenum">
              <a:rPr lang="en-US" altLang="en-US" sz="2500"/>
              <a:pPr algn="ctr" eaLnBrk="1" hangingPunct="1"/>
              <a:t>26</a:t>
            </a:fld>
            <a:endParaRPr lang="en-US" altLang="en-US" sz="2500"/>
          </a:p>
        </p:txBody>
      </p:sp>
    </p:spTree>
    <p:extLst>
      <p:ext uri="{BB962C8B-B14F-4D97-AF65-F5344CB8AC3E}">
        <p14:creationId xmlns:p14="http://schemas.microsoft.com/office/powerpoint/2010/main" val="38816681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37ECC119-A31A-41C4-87CD-E881F40D91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98F64D56-D640-4B03-B60C-5D4584AC65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endParaRPr lang="en-US" altLang="en-US"/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A92E27B5-8107-42DA-9000-C3B99405AB7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fld id="{D1CAA40B-AFE9-470F-A309-0D764CA1F29B}" type="slidenum">
              <a:rPr lang="en-US" altLang="en-US" sz="2500"/>
              <a:pPr algn="ctr" eaLnBrk="1" hangingPunct="1"/>
              <a:t>27</a:t>
            </a:fld>
            <a:endParaRPr lang="en-US" altLang="en-US" sz="2500"/>
          </a:p>
        </p:txBody>
      </p:sp>
    </p:spTree>
    <p:extLst>
      <p:ext uri="{BB962C8B-B14F-4D97-AF65-F5344CB8AC3E}">
        <p14:creationId xmlns:p14="http://schemas.microsoft.com/office/powerpoint/2010/main" val="2940804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BA749A2-8431-49CC-B8B7-9C4698E967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BDA8FC-E457-464F-B7BF-BCD8AD9E89C8}" type="datetime1">
              <a:rPr lang="en-US"/>
              <a:pPr>
                <a:defRPr/>
              </a:pPr>
              <a:t>10/19/2020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3A634C-133F-4A3A-9718-A199ED3D39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13E4BD-A083-4D1C-80DD-BFEB805BED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55BC0-AB0E-4BEA-BEA5-AEE0335622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7612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044057B-491C-437D-A71C-0E48DF178C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6C1370-48D1-4094-B7C4-6A39799E4052}" type="datetime1">
              <a:rPr lang="en-US"/>
              <a:pPr>
                <a:defRPr/>
              </a:pPr>
              <a:t>10/19/2020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F564E3-B30E-47FA-91CD-DE43048152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F7CFFB-236F-4995-9AFE-3ADDA19E38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D2BFC-D9EC-4771-B94F-F932D46F24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5656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EFF925-5AF4-47DA-A379-F8C76F641B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C0F30-D1DD-4AA0-B989-0221EEC4A824}" type="datetime1">
              <a:rPr lang="en-US"/>
              <a:pPr>
                <a:defRPr/>
              </a:pPr>
              <a:t>10/19/2020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26A546-F9B0-44BB-A9AD-107A3A9FD3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D08949D-81C7-46EC-8558-57FFE87D44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C9890-47EA-4F55-9639-2E635FE7B9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0755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42A2F8-3462-49A6-A563-3F8A474B89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B181E8-A364-4180-BA5F-F34A7EE70443}" type="datetime1">
              <a:rPr lang="en-US"/>
              <a:pPr>
                <a:defRPr/>
              </a:pPr>
              <a:t>10/19/2020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5ECD9-1857-424E-B6CD-D7CAF22BFE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BC27BF-10D6-4D16-AC00-EF6D1E942C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B72742-092B-4FE6-BB4C-1F0EA23B62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4921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B6A131F-2A6A-4008-80DB-7BF1234499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78F47-B722-40D8-81FB-9378C35BC5FF}" type="datetime1">
              <a:rPr lang="en-US"/>
              <a:pPr>
                <a:defRPr/>
              </a:pPr>
              <a:t>10/19/2020</a:t>
            </a:fld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38CA647-B5F8-4999-9C0B-656E12D619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E268D79-9D8D-43D8-94EA-5A6BFD747D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FE5A2-86D8-42A9-B6F6-BAD48DED98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4369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ECFDEA0-E8D2-4158-A228-1178429D54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F91F9-70D1-4068-BA51-B5CD9BDF6B0C}" type="datetime1">
              <a:rPr lang="en-US"/>
              <a:pPr>
                <a:defRPr/>
              </a:pPr>
              <a:t>10/19/2020</a:t>
            </a:fld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E470810-BA75-4C05-8871-CDE1D680C3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A8CAC49-73ED-45BC-9727-C8DF08E33F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940F3-9021-47C8-B83E-EFEBFDA6CC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934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98DDA9B-8ADE-42FA-B4CE-67A55851E0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4C0E1-F745-49AC-8040-B1CFA066223A}" type="datetime1">
              <a:rPr lang="en-US"/>
              <a:pPr>
                <a:defRPr/>
              </a:pPr>
              <a:t>10/19/2020</a:t>
            </a:fld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3480B7D-87E2-40D9-9098-C4E001B4ED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879385B-7BA7-4234-AA20-765FC79A50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9D575-5054-4575-8E9E-54C06771DE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0323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6F5B99-FAC6-44C0-9CA7-8DB51C2181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8FA88-DFF6-456C-95BE-1C310371EC3B}" type="datetime1">
              <a:rPr lang="en-US"/>
              <a:pPr>
                <a:defRPr/>
              </a:pPr>
              <a:t>10/19/2020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CD5F0C-5443-4776-8BA0-58030FF96E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2B3B12-D5CD-423A-91D2-B71B774480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10B73C-438E-403D-9878-B0AA29C0AF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4926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45F812-AD1B-4766-A98A-1AC4F293CD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22125-98B1-4B9B-86F8-F120A52C7380}" type="datetime1">
              <a:rPr lang="en-US"/>
              <a:pPr>
                <a:defRPr/>
              </a:pPr>
              <a:t>10/19/2020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1E3CAC-438C-4AEB-85E1-219D74ACA3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660CD9-7606-4603-9277-5764634481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7ECC-6617-4D2F-AEE1-116FAE100E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9923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2461B1-5738-436D-80D1-849F42787D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D0BE6-1856-4296-BFB0-10C727499AEB}" type="datetime1">
              <a:rPr lang="en-US"/>
              <a:pPr>
                <a:defRPr/>
              </a:pPr>
              <a:t>10/19/2020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FFEB594-0684-496E-9F8C-A0FEFB52A7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A679E5-1C7B-409C-A02F-1D897170E2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981C8-CDCF-4F92-BE48-8CE288AA23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586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BF69B7-EAC1-44CA-8104-E1C2D838D5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34833-5BCE-439C-9C28-BAADDF5CB319}" type="datetime1">
              <a:rPr lang="en-US"/>
              <a:pPr>
                <a:defRPr/>
              </a:pPr>
              <a:t>10/19/2020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49A7FC-1590-47CD-BE13-90736CF065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F56F348-95AC-4A54-8631-C4D5F59DFA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DAD21-4430-4B8B-92D0-EE58F11C2C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865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3">
            <a:extLst>
              <a:ext uri="{FF2B5EF4-FFF2-40B4-BE49-F238E27FC236}">
                <a16:creationId xmlns:a16="http://schemas.microsoft.com/office/drawing/2014/main" id="{AB3296B7-0653-420D-A6D9-E3D403CAF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6BCC81E5-1802-42F5-95AB-CD1019E15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1">
            <a:extLst>
              <a:ext uri="{FF2B5EF4-FFF2-40B4-BE49-F238E27FC236}">
                <a16:creationId xmlns:a16="http://schemas.microsoft.com/office/drawing/2014/main" id="{90ACF1C5-2EFC-42CB-BAA9-99F8E1F0E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18C29-E931-49A8-8ECE-164C49936B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0394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FF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E9B6B68-6388-46B5-ACF0-98EDB3CBB3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60EF072-77B0-441E-957C-E1685C221F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20836" name="Rectangle 4">
            <a:extLst>
              <a:ext uri="{FF2B5EF4-FFF2-40B4-BE49-F238E27FC236}">
                <a16:creationId xmlns:a16="http://schemas.microsoft.com/office/drawing/2014/main" id="{B10D15DA-FE81-4357-B896-A868B862131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594B46B3-412E-4AA9-94C9-468281AFFDE0}" type="datetime1">
              <a:rPr lang="en-US"/>
              <a:pPr>
                <a:defRPr/>
              </a:pPr>
              <a:t>10/19/2020</a:t>
            </a:fld>
            <a:endParaRPr lang="en-US"/>
          </a:p>
        </p:txBody>
      </p:sp>
      <p:sp>
        <p:nvSpPr>
          <p:cNvPr id="120837" name="Rectangle 5">
            <a:extLst>
              <a:ext uri="{FF2B5EF4-FFF2-40B4-BE49-F238E27FC236}">
                <a16:creationId xmlns:a16="http://schemas.microsoft.com/office/drawing/2014/main" id="{507788D3-F5B2-4103-9200-A56800718E4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8" name="Rectangle 6">
            <a:extLst>
              <a:ext uri="{FF2B5EF4-FFF2-40B4-BE49-F238E27FC236}">
                <a16:creationId xmlns:a16="http://schemas.microsoft.com/office/drawing/2014/main" id="{C2521408-3830-4FAA-86AF-1A5F339D3A5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22CB4B2-FD40-4DF5-B61D-10907961C8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hyperlink" Target="http://numericalmethods.eng.usf.ed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5" Type="http://schemas.openxmlformats.org/officeDocument/2006/relationships/image" Target="../media/image66.png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8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8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7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75.png"/><Relationship Id="rId5" Type="http://schemas.openxmlformats.org/officeDocument/2006/relationships/image" Target="../media/image2.emf"/><Relationship Id="rId4" Type="http://schemas.openxmlformats.org/officeDocument/2006/relationships/image" Target="../media/image1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6.xml"/><Relationship Id="rId4" Type="http://schemas.openxmlformats.org/officeDocument/2006/relationships/chart" Target="../charts/char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7.xml"/><Relationship Id="rId5" Type="http://schemas.openxmlformats.org/officeDocument/2006/relationships/image" Target="../media/image18.png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FC8EB-607A-427C-AA7C-7F1301F10F5B}"/>
              </a:ext>
            </a:extLst>
          </p:cNvPr>
          <p:cNvSpPr txBox="1">
            <a:spLocks noGrp="1"/>
          </p:cNvSpPr>
          <p:nvPr/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defRPr/>
            </a:pPr>
            <a:fld id="{E05D8F56-3335-4326-BC0F-1AB14F7E42E0}" type="datetime1">
              <a:rPr lang="en-US" sz="1400">
                <a:solidFill>
                  <a:schemeClr val="bg2"/>
                </a:solidFill>
                <a:latin typeface="+mn-lt"/>
              </a:rPr>
              <a:pPr algn="ctr" eaLnBrk="1" hangingPunct="1">
                <a:defRPr/>
              </a:pPr>
              <a:t>10/19/2020</a:t>
            </a:fld>
            <a:endParaRPr lang="en-US" sz="1400">
              <a:solidFill>
                <a:schemeClr val="bg2"/>
              </a:solidFill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4605C-5FD0-4733-91C6-EA82869F3E46}"/>
              </a:ext>
            </a:extLst>
          </p:cNvPr>
          <p:cNvSpPr txBox="1">
            <a:spLocks noGrp="1"/>
          </p:cNvSpPr>
          <p:nvPr/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defRPr/>
            </a:pPr>
            <a:r>
              <a:rPr lang="en-US" sz="1200">
                <a:solidFill>
                  <a:schemeClr val="bg2"/>
                </a:solidFill>
                <a:latin typeface="+mn-lt"/>
              </a:rPr>
              <a:t>http://numericalmethods.eng.usf.edu</a:t>
            </a:r>
          </a:p>
        </p:txBody>
      </p:sp>
      <p:sp>
        <p:nvSpPr>
          <p:cNvPr id="4100" name="Slide Number Placeholder 5">
            <a:extLst>
              <a:ext uri="{FF2B5EF4-FFF2-40B4-BE49-F238E27FC236}">
                <a16:creationId xmlns:a16="http://schemas.microsoft.com/office/drawing/2014/main" id="{BE7AC4D2-8BFD-419A-8C42-E708549456CF}"/>
              </a:ext>
            </a:extLst>
          </p:cNvPr>
          <p:cNvSpPr txBox="1">
            <a:spLocks noGrp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C7952E4-CEFF-404E-A423-76F412BA29D3}" type="slidenum">
              <a:rPr lang="en-US" altLang="en-US" sz="1400">
                <a:solidFill>
                  <a:schemeClr val="bg2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>
              <a:solidFill>
                <a:schemeClr val="bg2"/>
              </a:solidFill>
            </a:endParaRPr>
          </a:p>
        </p:txBody>
      </p:sp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69D364A1-81E5-430C-9CE9-0E09777136D0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838200" y="1371600"/>
            <a:ext cx="8305800" cy="1066800"/>
          </a:xfrm>
        </p:spPr>
        <p:txBody>
          <a:bodyPr anchor="b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Adequacy of Linear Regression Models</a:t>
            </a:r>
          </a:p>
        </p:txBody>
      </p:sp>
      <p:sp>
        <p:nvSpPr>
          <p:cNvPr id="4102" name="Rectangle 1027">
            <a:extLst>
              <a:ext uri="{FF2B5EF4-FFF2-40B4-BE49-F238E27FC236}">
                <a16:creationId xmlns:a16="http://schemas.microsoft.com/office/drawing/2014/main" id="{7AAB2FF9-6A88-428E-B397-4A7B5077352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2366963" y="4724400"/>
            <a:ext cx="6777037" cy="1257300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US" altLang="en-US" sz="2400"/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US" altLang="en-US" sz="2800">
                <a:solidFill>
                  <a:srgbClr val="808080"/>
                </a:solidFill>
                <a:hlinkClick r:id="rId4"/>
              </a:rPr>
              <a:t>http://numericalmethods.eng.usf.edu</a:t>
            </a:r>
            <a:endParaRPr lang="en-US" altLang="en-US" sz="2800">
              <a:solidFill>
                <a:srgbClr val="808080"/>
              </a:solidFill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US" altLang="en-US" sz="1800"/>
              <a:t>Transforming Numerical Methods Education for STEM Undergraduates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DD5F148-534B-46EB-8FC0-A3B90CB3E8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Data</a:t>
            </a:r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07837F7A-FE39-4EC1-AE0E-BA50C7B99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295400"/>
            <a:ext cx="38957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FCB8D16-BF08-45B0-B5E5-83008384C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>
                <a:solidFill>
                  <a:schemeClr val="tx2">
                    <a:satMod val="130000"/>
                  </a:schemeClr>
                </a:solidFill>
              </a:rPr>
              <a:t>Therm exp coeff vs temperature</a:t>
            </a:r>
          </a:p>
        </p:txBody>
      </p:sp>
      <p:graphicFrame>
        <p:nvGraphicFramePr>
          <p:cNvPr id="6" name="Group 342">
            <a:extLst>
              <a:ext uri="{FF2B5EF4-FFF2-40B4-BE49-F238E27FC236}">
                <a16:creationId xmlns:a16="http://schemas.microsoft.com/office/drawing/2014/main" id="{41CBFAB9-63BF-4914-8944-AD4F455822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5194692"/>
              </p:ext>
            </p:extLst>
          </p:nvPr>
        </p:nvGraphicFramePr>
        <p:xfrm>
          <a:off x="990600" y="990600"/>
          <a:ext cx="1668462" cy="5533261"/>
        </p:xfrm>
        <a:graphic>
          <a:graphicData uri="http://schemas.openxmlformats.org/drawingml/2006/table">
            <a:tbl>
              <a:tblPr/>
              <a:tblGrid>
                <a:gridCol w="71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6.47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44727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6.36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6.24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6.12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5.86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5.58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5.43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-100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2488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5.09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267309"/>
                  </a:ext>
                </a:extLst>
              </a:tr>
            </a:tbl>
          </a:graphicData>
        </a:graphic>
      </p:graphicFrame>
      <p:graphicFrame>
        <p:nvGraphicFramePr>
          <p:cNvPr id="7" name="Group 343">
            <a:extLst>
              <a:ext uri="{FF2B5EF4-FFF2-40B4-BE49-F238E27FC236}">
                <a16:creationId xmlns:a16="http://schemas.microsoft.com/office/drawing/2014/main" id="{80E6EA24-9451-44A2-9B01-DF6578CC98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9882373"/>
              </p:ext>
            </p:extLst>
          </p:nvPr>
        </p:nvGraphicFramePr>
        <p:xfrm>
          <a:off x="3733800" y="1017900"/>
          <a:ext cx="1676400" cy="5478659"/>
        </p:xfrm>
        <a:graphic>
          <a:graphicData uri="http://schemas.openxmlformats.org/drawingml/2006/table">
            <a:tbl>
              <a:tblPr/>
              <a:tblGrid>
                <a:gridCol w="758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4.91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4.72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4.52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4.30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4.08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3.58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435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04159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3.07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394995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2.76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84233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17522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186FBF9-8C76-4112-B65B-A4070F7A4B0A}"/>
              </a:ext>
            </a:extLst>
          </p:cNvPr>
          <p:cNvSpPr txBox="1"/>
          <p:nvPr/>
        </p:nvSpPr>
        <p:spPr>
          <a:xfrm>
            <a:off x="5898805" y="914400"/>
            <a:ext cx="22461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 is in </a:t>
            </a:r>
            <a:r>
              <a:rPr lang="en-US" baseline="30000" dirty="0" err="1"/>
              <a:t>o</a:t>
            </a:r>
            <a:r>
              <a:rPr lang="en-US" dirty="0" err="1"/>
              <a:t>F</a:t>
            </a:r>
            <a:endParaRPr lang="en-US" dirty="0"/>
          </a:p>
          <a:p>
            <a:r>
              <a:rPr lang="el-GR" dirty="0">
                <a:latin typeface="Arial" charset="0"/>
                <a:cs typeface="Arial" charset="0"/>
              </a:rPr>
              <a:t>α</a:t>
            </a:r>
            <a:r>
              <a:rPr lang="en-US" dirty="0">
                <a:latin typeface="Arial" charset="0"/>
                <a:cs typeface="Arial" charset="0"/>
              </a:rPr>
              <a:t> is in </a:t>
            </a:r>
            <a:r>
              <a:rPr lang="el-GR" dirty="0">
                <a:latin typeface="Arial" charset="0"/>
                <a:cs typeface="Arial" charset="0"/>
              </a:rPr>
              <a:t>μ</a:t>
            </a:r>
            <a:r>
              <a:rPr lang="en-US" dirty="0">
                <a:latin typeface="Arial" charset="0"/>
                <a:cs typeface="Arial" charset="0"/>
              </a:rPr>
              <a:t>in/in/</a:t>
            </a:r>
            <a:r>
              <a:rPr lang="en-US" baseline="30000" dirty="0"/>
              <a:t> </a:t>
            </a:r>
            <a:r>
              <a:rPr lang="en-US" baseline="30000" dirty="0" err="1"/>
              <a:t>o</a:t>
            </a:r>
            <a:r>
              <a:rPr lang="en-US" dirty="0" err="1"/>
              <a:t>F</a:t>
            </a:r>
            <a:endParaRPr lang="el-GR" dirty="0">
              <a:latin typeface="Arial" charset="0"/>
              <a:cs typeface="Arial" charset="0"/>
            </a:endParaRPr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A4E455F-5664-4FE4-BE24-F858982501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Is this adequate?</a:t>
            </a:r>
          </a:p>
        </p:txBody>
      </p:sp>
      <p:sp>
        <p:nvSpPr>
          <p:cNvPr id="10243" name="Rectangle 5">
            <a:extLst>
              <a:ext uri="{FF2B5EF4-FFF2-40B4-BE49-F238E27FC236}">
                <a16:creationId xmlns:a16="http://schemas.microsoft.com/office/drawing/2014/main" id="{9B25FD9D-A091-466D-A844-AAD4EE108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chemeClr val="tx2"/>
                </a:solidFill>
                <a:latin typeface="Tahoma" panose="020B0604030504040204" pitchFamily="34" charset="0"/>
              </a:rPr>
              <a:t>Straight Line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CA91F1-0CF0-4B20-BC97-C5B9C52F2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1066800"/>
            <a:ext cx="4572000" cy="343334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E0A2705-DC6E-4E53-B672-6B9EF46966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Quality of Fitted Data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67106E3-EA0F-406A-A4AB-DC5F3190F7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Does the model describe the data adequately?</a:t>
            </a:r>
          </a:p>
          <a:p>
            <a:pPr eaLnBrk="1" hangingPunct="1"/>
            <a:endParaRPr lang="en-US" altLang="en-US" b="1"/>
          </a:p>
          <a:p>
            <a:pPr eaLnBrk="1" hangingPunct="1"/>
            <a:r>
              <a:rPr lang="en-US" altLang="en-US" b="1"/>
              <a:t>How well does the model predict the response variable predictably?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61440D3-1E1B-4AD5-AE8D-C789FEA107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Linear Regression Models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3033BE0-BC30-442D-9603-0B1E73E846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Limit our discussion to adequacy of straight-line regression models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4BC5825-AE6C-41F5-A4F6-74C93A78B2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1905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Four checks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1C79A16-2696-4D5C-8644-7CB840ABD4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" y="990600"/>
            <a:ext cx="8915400" cy="5638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Does the model look like it explains the data?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 95%of the residuals fall with ±2 standard error of estimate?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Is the coefficient of determination acceptable?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4000" dirty="0"/>
              <a:t>Does the model meet the assumption of random errors?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53797FCA-E600-4C6F-81DF-7A1D0F4888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-2286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Check 1:Plot Model and Data</a:t>
            </a:r>
          </a:p>
        </p:txBody>
      </p:sp>
      <p:graphicFrame>
        <p:nvGraphicFramePr>
          <p:cNvPr id="120150" name="Group 342">
            <a:extLst>
              <a:ext uri="{FF2B5EF4-FFF2-40B4-BE49-F238E27FC236}">
                <a16:creationId xmlns:a16="http://schemas.microsoft.com/office/drawing/2014/main" id="{240EB7EC-27A4-4DC8-AD9C-ADA2178B489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99195963"/>
              </p:ext>
            </p:extLst>
          </p:nvPr>
        </p:nvGraphicFramePr>
        <p:xfrm>
          <a:off x="198438" y="796925"/>
          <a:ext cx="1668462" cy="5533261"/>
        </p:xfrm>
        <a:graphic>
          <a:graphicData uri="http://schemas.openxmlformats.org/drawingml/2006/table">
            <a:tbl>
              <a:tblPr/>
              <a:tblGrid>
                <a:gridCol w="71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6.47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44727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6.36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6.24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6.12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6.00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5.86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-60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5.58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-80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5.43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-100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5.28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24882"/>
                  </a:ext>
                </a:extLst>
              </a:tr>
              <a:tr h="4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-120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5.09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267309"/>
                  </a:ext>
                </a:extLst>
              </a:tr>
            </a:tbl>
          </a:graphicData>
        </a:graphic>
      </p:graphicFrame>
      <p:graphicFrame>
        <p:nvGraphicFramePr>
          <p:cNvPr id="120151" name="Group 343">
            <a:extLst>
              <a:ext uri="{FF2B5EF4-FFF2-40B4-BE49-F238E27FC236}">
                <a16:creationId xmlns:a16="http://schemas.microsoft.com/office/drawing/2014/main" id="{897E6C20-A0F9-49F1-ADDC-060DABAB3FB1}"/>
              </a:ext>
            </a:extLst>
          </p:cNvPr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400693900"/>
              </p:ext>
            </p:extLst>
          </p:nvPr>
        </p:nvGraphicFramePr>
        <p:xfrm>
          <a:off x="1981200" y="798513"/>
          <a:ext cx="1676400" cy="5478659"/>
        </p:xfrm>
        <a:graphic>
          <a:graphicData uri="http://schemas.openxmlformats.org/drawingml/2006/table">
            <a:tbl>
              <a:tblPr/>
              <a:tblGrid>
                <a:gridCol w="758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α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4.91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4.72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4.52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4.30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4.08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-260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3.58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4350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-280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04159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-300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3.07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3949955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-320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2.76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842336"/>
                  </a:ext>
                </a:extLst>
              </a:tr>
              <a:tr h="462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-340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175228"/>
                  </a:ext>
                </a:extLst>
              </a:tr>
            </a:tbl>
          </a:graphicData>
        </a:graphic>
      </p:graphicFrame>
      <p:pic>
        <p:nvPicPr>
          <p:cNvPr id="63572" name="Picture 3">
            <a:extLst>
              <a:ext uri="{FF2B5EF4-FFF2-40B4-BE49-F238E27FC236}">
                <a16:creationId xmlns:a16="http://schemas.microsoft.com/office/drawing/2014/main" id="{EF9DC31C-2AB0-454C-A4A4-41C374C68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84297"/>
            <a:ext cx="5675313" cy="426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3573" name="Object 5">
                <a:extLst>
                  <a:ext uri="{FF2B5EF4-FFF2-40B4-BE49-F238E27FC236}">
                    <a16:creationId xmlns:a16="http://schemas.microsoft.com/office/drawing/2014/main" id="{5AEC5602-B07F-4EC3-89D8-08A539862B23}"/>
                  </a:ext>
                </a:extLst>
              </p:cNvPr>
              <p:cNvSpPr txBox="1"/>
              <p:nvPr/>
            </p:nvSpPr>
            <p:spPr bwMode="auto">
              <a:xfrm>
                <a:off x="6019800" y="3427413"/>
                <a:ext cx="2801938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=6.0248+0.0093868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573" name="Object 5">
                <a:extLst>
                  <a:ext uri="{FF2B5EF4-FFF2-40B4-BE49-F238E27FC236}">
                    <a16:creationId xmlns:a16="http://schemas.microsoft.com/office/drawing/2014/main" id="{5AEC5602-B07F-4EC3-89D8-08A539862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19800" y="3427413"/>
                <a:ext cx="2801938" cy="3063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428E005B-5AD3-4ECB-A86F-ABCF6EE2CA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2: Using Standard Error of Estimate</a:t>
            </a:r>
          </a:p>
        </p:txBody>
      </p:sp>
      <p:sp>
        <p:nvSpPr>
          <p:cNvPr id="65539" name="Rectangle 6">
            <a:extLst>
              <a:ext uri="{FF2B5EF4-FFF2-40B4-BE49-F238E27FC236}">
                <a16:creationId xmlns:a16="http://schemas.microsoft.com/office/drawing/2014/main" id="{BD6F55EC-3AD8-40C2-9B8B-11FF09A6A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pic>
        <p:nvPicPr>
          <p:cNvPr id="65540" name="Picture 1">
            <a:extLst>
              <a:ext uri="{FF2B5EF4-FFF2-40B4-BE49-F238E27FC236}">
                <a16:creationId xmlns:a16="http://schemas.microsoft.com/office/drawing/2014/main" id="{EA6484A7-4BF3-453E-BAE2-BA8056258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17638"/>
            <a:ext cx="558165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2B79E2-D46F-4220-B7B8-362CFC96570A}"/>
                  </a:ext>
                </a:extLst>
              </p:cNvPr>
              <p:cNvSpPr txBox="1"/>
              <p:nvPr/>
            </p:nvSpPr>
            <p:spPr>
              <a:xfrm>
                <a:off x="3124200" y="5791200"/>
                <a:ext cx="1808316" cy="4024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0.1700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2B79E2-D46F-4220-B7B8-362CFC965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5791200"/>
                <a:ext cx="1808316" cy="402482"/>
              </a:xfrm>
              <a:prstGeom prst="rect">
                <a:avLst/>
              </a:prstGeom>
              <a:blipFill>
                <a:blip r:embed="rId5"/>
                <a:stretch>
                  <a:fillRect l="-4392" t="-25758" r="-878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8F9CD3C8-14E7-443C-A0D2-39CAAAB801A7}"/>
                  </a:ext>
                </a:extLst>
              </p:cNvPr>
              <p:cNvSpPr txBox="1"/>
              <p:nvPr/>
            </p:nvSpPr>
            <p:spPr bwMode="auto">
              <a:xfrm>
                <a:off x="6367462" y="2311400"/>
                <a:ext cx="2801938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=6.0248+0.0093868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8F9CD3C8-14E7-443C-A0D2-39CAAAB80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7462" y="2311400"/>
                <a:ext cx="2801938" cy="3063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C33BF0D8-ECB6-4D98-8C76-7F482D910C68}"/>
                  </a:ext>
                </a:extLst>
              </p:cNvPr>
              <p:cNvSpPr txBox="1"/>
              <p:nvPr/>
            </p:nvSpPr>
            <p:spPr bwMode="auto">
              <a:xfrm>
                <a:off x="4011425" y="3929856"/>
                <a:ext cx="2801938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=(6.0248−2∗0.1700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)+0.0093868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C33BF0D8-ECB6-4D98-8C76-7F482D910C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1425" y="3929856"/>
                <a:ext cx="2801938" cy="3063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5">
                <a:extLst>
                  <a:ext uri="{FF2B5EF4-FFF2-40B4-BE49-F238E27FC236}">
                    <a16:creationId xmlns:a16="http://schemas.microsoft.com/office/drawing/2014/main" id="{D359F3B2-652F-48C4-857B-19D743F1A03B}"/>
                  </a:ext>
                </a:extLst>
              </p:cNvPr>
              <p:cNvSpPr txBox="1"/>
              <p:nvPr/>
            </p:nvSpPr>
            <p:spPr bwMode="auto">
              <a:xfrm>
                <a:off x="2627389" y="2786856"/>
                <a:ext cx="2801938" cy="3063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=(6.0248+2∗0.1700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)+0.0093868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Object 5">
                <a:extLst>
                  <a:ext uri="{FF2B5EF4-FFF2-40B4-BE49-F238E27FC236}">
                    <a16:creationId xmlns:a16="http://schemas.microsoft.com/office/drawing/2014/main" id="{D359F3B2-652F-48C4-857B-19D743F1A0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27389" y="2786856"/>
                <a:ext cx="2801938" cy="3063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>
            <a:extLst>
              <a:ext uri="{FF2B5EF4-FFF2-40B4-BE49-F238E27FC236}">
                <a16:creationId xmlns:a16="http://schemas.microsoft.com/office/drawing/2014/main" id="{0DA38DDD-3E81-4715-83DB-D201333EE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3: Using Coefficient of Determination</a:t>
            </a:r>
          </a:p>
        </p:txBody>
      </p:sp>
      <p:sp>
        <p:nvSpPr>
          <p:cNvPr id="67587" name="Rectangle 5">
            <a:extLst>
              <a:ext uri="{FF2B5EF4-FFF2-40B4-BE49-F238E27FC236}">
                <a16:creationId xmlns:a16="http://schemas.microsoft.com/office/drawing/2014/main" id="{C1F7BAAF-B9EC-468B-BC07-9CA9D10C1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67588" name="Rectangle 7">
            <a:extLst>
              <a:ext uri="{FF2B5EF4-FFF2-40B4-BE49-F238E27FC236}">
                <a16:creationId xmlns:a16="http://schemas.microsoft.com/office/drawing/2014/main" id="{ED7098AD-0DE0-4449-B1EE-8BD0032C5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2E5AC3-1BC1-43E6-B593-5374A75AA742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00400" y="1556754"/>
            <a:ext cx="2493137" cy="224234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76096F-2950-48B7-9B2C-E71D3FCB8859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00400" y="1556754"/>
            <a:ext cx="2493137" cy="113434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9845FD-56BD-438F-A085-78B00DDD7CDA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76600" y="3115390"/>
            <a:ext cx="3303969" cy="1902829"/>
          </a:xfrm>
          <a:prstGeom prst="rect">
            <a:avLst/>
          </a:prstGeom>
          <a:blipFill>
            <a:blip r:embed="rId6"/>
            <a:stretch>
              <a:fillRect t="-2244" b="-1378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ACBE6E4B-8627-4662-A31D-AA5D14ECEA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0"/>
            <a:ext cx="8686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Check 4. Does the </a:t>
            </a: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model meet assumption of random errors?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6FB3740-7F67-4F6F-A819-DD6ECCF321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satMod val="130000"/>
                  </a:schemeClr>
                </a:solidFill>
              </a:rPr>
              <a:t>Model meets assumption of random errors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6BE90E33-0636-48C8-BF1C-A25FFF5826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2895600"/>
          </a:xfrm>
        </p:spPr>
        <p:txBody>
          <a:bodyPr/>
          <a:lstStyle/>
          <a:p>
            <a:pPr marL="609600" indent="-609600" eaLnBrk="1" hangingPunct="1"/>
            <a:r>
              <a:rPr lang="en-US" altLang="en-US"/>
              <a:t>Residuals are negative as well as positive</a:t>
            </a:r>
          </a:p>
          <a:p>
            <a:pPr marL="609600" indent="-609600" eaLnBrk="1" hangingPunct="1"/>
            <a:r>
              <a:rPr lang="en-US" altLang="en-US"/>
              <a:t>Variation of residuals as a function of the independent variable is random</a:t>
            </a:r>
          </a:p>
          <a:p>
            <a:pPr marL="609600" indent="-609600" eaLnBrk="1" hangingPunct="1"/>
            <a:r>
              <a:rPr lang="en-US" altLang="en-US"/>
              <a:t>Residuals follow a normal distribution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9282EA-6C72-4417-B380-6B056AE2C15D}"/>
              </a:ext>
            </a:extLst>
          </p:cNvPr>
          <p:cNvSpPr/>
          <p:nvPr/>
        </p:nvSpPr>
        <p:spPr>
          <a:xfrm>
            <a:off x="457200" y="4506884"/>
            <a:ext cx="8001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609600" indent="-6096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200" strike="dblStrike" dirty="0">
                <a:latin typeface="+mn-lt"/>
              </a:rPr>
              <a:t>There is no autocorrelation between the data points.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D667C428-A11A-45ED-A30A-2745AF1E47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Are residuals negative and positive?</a:t>
            </a:r>
          </a:p>
        </p:txBody>
      </p:sp>
      <p:pic>
        <p:nvPicPr>
          <p:cNvPr id="73731" name="Picture 5">
            <a:extLst>
              <a:ext uri="{FF2B5EF4-FFF2-40B4-BE49-F238E27FC236}">
                <a16:creationId xmlns:a16="http://schemas.microsoft.com/office/drawing/2014/main" id="{7A2A25EE-4D48-48DB-8D7C-30D1854C9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0" y="1676400"/>
            <a:ext cx="3683000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48F4389-24A5-4549-891C-EB0B5B3CB5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Is variation of residuals as a function of independent variable random?</a:t>
            </a:r>
          </a:p>
        </p:txBody>
      </p:sp>
      <p:pic>
        <p:nvPicPr>
          <p:cNvPr id="75779" name="Picture 5">
            <a:extLst>
              <a:ext uri="{FF2B5EF4-FFF2-40B4-BE49-F238E27FC236}">
                <a16:creationId xmlns:a16="http://schemas.microsoft.com/office/drawing/2014/main" id="{4075D88D-C910-4C44-9A47-5B1736E1C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0" y="1905000"/>
            <a:ext cx="3683000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80519BD8-F742-46D5-B087-7731996E6B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Do the residuals follow normal distribution?</a:t>
            </a:r>
          </a:p>
        </p:txBody>
      </p:sp>
      <p:pic>
        <p:nvPicPr>
          <p:cNvPr id="77827" name="Picture 4" descr="Figure5">
            <a:extLst>
              <a:ext uri="{FF2B5EF4-FFF2-40B4-BE49-F238E27FC236}">
                <a16:creationId xmlns:a16="http://schemas.microsoft.com/office/drawing/2014/main" id="{52E4A064-230A-49C2-AF0C-64AD9BE30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4648200" cy="348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B414C0B-65DC-46DE-BC49-9F49AFCDF6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6670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>
                <a:solidFill>
                  <a:schemeClr val="tx2">
                    <a:satMod val="130000"/>
                  </a:schemeClr>
                </a:solidFill>
              </a:rPr>
              <a:t>END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6B90DD24-759E-4237-A8F1-AD14B3994C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0"/>
            <a:ext cx="8686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What polynomial model to choose if one needs to be chosen?</a:t>
            </a:r>
            <a:endParaRPr lang="en-US" sz="4000" b="1">
              <a:solidFill>
                <a:schemeClr val="tx2">
                  <a:satMod val="13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8A165AF-D860-443D-AE8A-11DC19788C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Which model to choose?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B6D867-05E2-48B5-B22C-00D8DA164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2125133"/>
            <a:ext cx="4464737" cy="335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110A60-5E6E-4CD7-86B7-4BF36B493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99733"/>
            <a:ext cx="4572000" cy="34333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A3AFE1-A048-4490-B805-5756A1E2FF0A}"/>
                  </a:ext>
                </a:extLst>
              </p:cNvPr>
              <p:cNvSpPr txBox="1"/>
              <p:nvPr/>
            </p:nvSpPr>
            <p:spPr>
              <a:xfrm>
                <a:off x="4038600" y="5563409"/>
                <a:ext cx="57912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−0.000012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28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+0.006196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+6.015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A3AFE1-A048-4490-B805-5756A1E2F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563409"/>
                <a:ext cx="5791200" cy="276999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9C0A5A7-2324-43EC-8CE9-44A9D3448664}"/>
                  </a:ext>
                </a:extLst>
              </p:cNvPr>
              <p:cNvSpPr/>
              <p:nvPr/>
            </p:nvSpPr>
            <p:spPr>
              <a:xfrm>
                <a:off x="685800" y="5497272"/>
                <a:ext cx="35052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=0.00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9387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+6.025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9C0A5A7-2324-43EC-8CE9-44A9D34486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497272"/>
                <a:ext cx="350520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id="{966DCA6E-CB08-43C7-BBC8-6AFE8230D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altLang="en-US" sz="4000" dirty="0"/>
              <a:t>Optimum Polynomial: Wrong Criterion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AF8591-8C99-4EAA-B0D2-20ADDC784C40}"/>
              </a:ext>
            </a:extLst>
          </p:cNvPr>
          <p:cNvSpPr txBox="1"/>
          <p:nvPr/>
        </p:nvSpPr>
        <p:spPr>
          <a:xfrm>
            <a:off x="609600" y="53340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Both graphs are same</a:t>
            </a:r>
          </a:p>
          <a:p>
            <a:r>
              <a:rPr lang="en-US" dirty="0"/>
              <a:t>Left one starts at m=1 </a:t>
            </a:r>
          </a:p>
          <a:p>
            <a:r>
              <a:rPr lang="en-US" dirty="0"/>
              <a:t>Right one starts at m=</a:t>
            </a:r>
            <a:r>
              <a:rPr lang="en-US"/>
              <a:t>2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BB32D-EA35-4FDC-AD31-F037A3E18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107" y="1600200"/>
            <a:ext cx="3751242" cy="2817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6590C6-AB32-4F0F-9537-9A4272845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16" y="1643062"/>
            <a:ext cx="3954184" cy="2969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567F468A-670A-4AEA-9541-45347C61FE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chemeClr val="tx2">
                    <a:satMod val="130000"/>
                  </a:schemeClr>
                </a:solidFill>
              </a:rPr>
              <a:t>Optimum Polynomial: Correct Criterion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03B7A1-467A-4CB1-8496-262C1D9BC99B}"/>
              </a:ext>
            </a:extLst>
          </p:cNvPr>
          <p:cNvSpPr txBox="1"/>
          <p:nvPr/>
        </p:nvSpPr>
        <p:spPr>
          <a:xfrm>
            <a:off x="342900" y="54102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Both graphs are same</a:t>
            </a:r>
          </a:p>
          <a:p>
            <a:r>
              <a:rPr lang="en-US" dirty="0"/>
              <a:t>Left one starts at m=1 </a:t>
            </a:r>
          </a:p>
          <a:p>
            <a:r>
              <a:rPr lang="en-US" dirty="0"/>
              <a:t>Right one starts at m=2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D05FDF-8B12-404C-9020-2E363D011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19200"/>
            <a:ext cx="3950988" cy="2967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59AE50-A6A3-498F-9F5D-B265DCD27A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" y="1219200"/>
            <a:ext cx="3855909" cy="2895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96181B65-436A-4A51-82C3-D4E9C0AAF7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6670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>
                <a:solidFill>
                  <a:schemeClr val="tx2">
                    <a:satMod val="130000"/>
                  </a:schemeClr>
                </a:solidFill>
              </a:rPr>
              <a:t>END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60DA2804-9AA5-4EE2-BFD4-79E9A08E1C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0"/>
            <a:ext cx="8686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tx2">
                    <a:satMod val="130000"/>
                  </a:schemeClr>
                </a:solidFill>
              </a:rPr>
              <a:t>Effect of an Outlier</a:t>
            </a:r>
            <a:endParaRPr lang="en-US" sz="4000" b="1">
              <a:solidFill>
                <a:schemeClr val="tx2">
                  <a:satMod val="13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>
            <a:extLst>
              <a:ext uri="{FF2B5EF4-FFF2-40B4-BE49-F238E27FC236}">
                <a16:creationId xmlns:a16="http://schemas.microsoft.com/office/drawing/2014/main" id="{C964EAF6-4A54-4F29-90FC-36ABCEB06C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tx2">
                    <a:satMod val="130000"/>
                  </a:schemeClr>
                </a:solidFill>
              </a:rPr>
              <a:t>Effect of Outlier</a:t>
            </a:r>
          </a:p>
        </p:txBody>
      </p:sp>
      <p:graphicFrame>
        <p:nvGraphicFramePr>
          <p:cNvPr id="93187" name="Object 4">
            <a:extLst>
              <a:ext uri="{FF2B5EF4-FFF2-40B4-BE49-F238E27FC236}">
                <a16:creationId xmlns:a16="http://schemas.microsoft.com/office/drawing/2014/main" id="{7B4AB432-801C-4564-A10E-E70609AE401C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241550" y="2119313"/>
          <a:ext cx="5886450" cy="345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97" name="Chart" r:id="rId5" imgW="5886236" imgH="3457432" progId="Excel.Sheet.8">
                  <p:embed/>
                </p:oleObj>
              </mc:Choice>
              <mc:Fallback>
                <p:oleObj name="Chart" r:id="rId5" imgW="5886236" imgH="3457432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1550" y="2119313"/>
                        <a:ext cx="5886450" cy="345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>
            <a:extLst>
              <a:ext uri="{FF2B5EF4-FFF2-40B4-BE49-F238E27FC236}">
                <a16:creationId xmlns:a16="http://schemas.microsoft.com/office/drawing/2014/main" id="{D55CF5E6-0038-4626-8571-4633817AA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tx2">
                    <a:satMod val="130000"/>
                  </a:schemeClr>
                </a:solidFill>
              </a:rPr>
              <a:t>Effect of Outlier</a:t>
            </a:r>
          </a:p>
        </p:txBody>
      </p:sp>
      <p:graphicFrame>
        <p:nvGraphicFramePr>
          <p:cNvPr id="95235" name="Object 4">
            <a:extLst>
              <a:ext uri="{FF2B5EF4-FFF2-40B4-BE49-F238E27FC236}">
                <a16:creationId xmlns:a16="http://schemas.microsoft.com/office/drawing/2014/main" id="{9C0096E1-9F86-4854-9EDC-C491BB45530A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241550" y="2119313"/>
          <a:ext cx="5886450" cy="345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5" name="Chart" r:id="rId5" imgW="5886236" imgH="3457432" progId="Excel.Sheet.8">
                  <p:embed/>
                </p:oleObj>
              </mc:Choice>
              <mc:Fallback>
                <p:oleObj name="Chart" r:id="rId5" imgW="5886236" imgH="3457432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1550" y="2119313"/>
                        <a:ext cx="5886450" cy="345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96181B65-436A-4A51-82C3-D4E9C0AAF7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6670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>
                <a:solidFill>
                  <a:schemeClr val="tx2">
                    <a:satMod val="130000"/>
                  </a:schemeClr>
                </a:solidFill>
              </a:rPr>
              <a:t>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0518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0A20EE4C-11B8-4E2D-BEE7-F209C9062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r>
              <a:rPr lang="en-US" altLang="en-US"/>
              <a:t>Final Exam Grade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5C7B7A5-C440-4F14-91DA-A98116DE6AB1}"/>
              </a:ext>
            </a:extLst>
          </p:cNvPr>
          <p:cNvGraphicFramePr>
            <a:graphicFrameLocks/>
          </p:cNvGraphicFramePr>
          <p:nvPr/>
        </p:nvGraphicFramePr>
        <p:xfrm>
          <a:off x="2971800" y="1417638"/>
          <a:ext cx="46482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858A0BD-9346-49BC-8D80-9EE5B2691CAD}"/>
              </a:ext>
            </a:extLst>
          </p:cNvPr>
          <p:cNvCxnSpPr/>
          <p:nvPr/>
        </p:nvCxnSpPr>
        <p:spPr>
          <a:xfrm>
            <a:off x="3505200" y="2938463"/>
            <a:ext cx="39624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511210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118B1-B46F-4BA0-9593-86E3E54AF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Final Exam Grade </a:t>
            </a:r>
            <a:r>
              <a:rPr lang="en-US" dirty="0" err="1"/>
              <a:t>vs</a:t>
            </a:r>
            <a:r>
              <a:rPr lang="en-US" dirty="0"/>
              <a:t> Pre-</a:t>
            </a:r>
            <a:r>
              <a:rPr lang="en-US" dirty="0" err="1"/>
              <a:t>Req</a:t>
            </a:r>
            <a:r>
              <a:rPr lang="en-US" dirty="0"/>
              <a:t> GPA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EE99FFB-DF74-4D13-A96E-CED6AF43ED85}"/>
              </a:ext>
            </a:extLst>
          </p:cNvPr>
          <p:cNvGraphicFramePr>
            <a:graphicFrameLocks/>
          </p:cNvGraphicFramePr>
          <p:nvPr/>
        </p:nvGraphicFramePr>
        <p:xfrm>
          <a:off x="2590800" y="1676400"/>
          <a:ext cx="4486275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Arrow: Right 5">
            <a:extLst>
              <a:ext uri="{FF2B5EF4-FFF2-40B4-BE49-F238E27FC236}">
                <a16:creationId xmlns:a16="http://schemas.microsoft.com/office/drawing/2014/main" id="{3C60E9D9-3C91-4553-8F1F-044B7AF24CAE}"/>
              </a:ext>
            </a:extLst>
          </p:cNvPr>
          <p:cNvSpPr/>
          <p:nvPr/>
        </p:nvSpPr>
        <p:spPr bwMode="auto">
          <a:xfrm rot="1526396">
            <a:off x="3605330" y="2678594"/>
            <a:ext cx="457200" cy="21461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B05476-2976-4A9F-A31B-CA27088465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166294">
            <a:off x="5906041" y="3702779"/>
            <a:ext cx="475529" cy="2605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90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SKIPREMAININGRACESLIDES" val="True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PRRESPONSE4" val="7"/>
  <p:tag name="PRRESPONSE8" val="3"/>
  <p:tag name="BULLETTYPE" val="3"/>
  <p:tag name="RESPCOUNTERFORMAT" val="0"/>
  <p:tag name="BACKUPSESSIONS" val="True"/>
  <p:tag name="ROTATIONINTERVAL" val="2"/>
  <p:tag name="RACEANIMATIONSPEED" val="3"/>
  <p:tag name="BUBBLESIZEVISIBLE" val="True"/>
  <p:tag name="CUSTOMCELLFORECOLOR" val="-16777216"/>
  <p:tag name="USESCHEMECOLORS" val="True"/>
  <p:tag name="AUTOSIZEGRID" val="True"/>
  <p:tag name="CHARTLABELS" val="1"/>
  <p:tag name="INCLUDEPPT" val="True"/>
  <p:tag name="ZEROBASED" val="False"/>
  <p:tag name="FIBNUMRESULTS" val="5"/>
  <p:tag name="PRRESPONSE3" val="8"/>
  <p:tag name="PRRESPONSE9" val="2"/>
  <p:tag name="SHOWBARVISIBLE" val="True"/>
  <p:tag name="RESPCOUNTERSTYLE" val="-1"/>
  <p:tag name="BACKUPMAINTENANCE" val="7"/>
  <p:tag name="RACEENDPOINTS" val="100"/>
  <p:tag name="MAXRESPONDERS" val="5"/>
  <p:tag name="CUSTOMCELLBACKCOLOR1" val="-657956"/>
  <p:tag name="DISPLAYDEVICEID" val="True"/>
  <p:tag name="CHARTCOLORS" val="0"/>
  <p:tag name="CORRECTPOINTVALUE" val="100"/>
  <p:tag name="CHARTSCALE" val="True"/>
  <p:tag name="PRRESPONSE2" val="9"/>
  <p:tag name="PRRESPONSE10" val="1"/>
  <p:tag name="ANSWERNOWSTYLE" val="-1"/>
  <p:tag name="NUMRESPONSES" val="1"/>
  <p:tag name="RACERSMAXDISPLAYED" val="5"/>
  <p:tag name="BUBBLEGROUPING" val="3"/>
  <p:tag name="DISPLAYDEVICENUMBER" val="True"/>
  <p:tag name="RESETCHARTS" val="True"/>
  <p:tag name="REALTIMEBACKUP" val="False"/>
  <p:tag name="PRRESPONSE1" val="10"/>
  <p:tag name="SHOWFLASHWARNING" val="True"/>
  <p:tag name="COUNTDOWNSECONDS" val="10"/>
  <p:tag name="AUTOUPDATEALIASES" val="True"/>
  <p:tag name="CUSTOMGRIDBACKCOLOR" val="-2830136"/>
  <p:tag name="GRIDSIZE" val="{Width=800, Height=600}"/>
  <p:tag name="INCORRECTPOINTVALUE" val="0"/>
  <p:tag name="PRRESPONSE5" val="6"/>
  <p:tag name="USESECONDARYMONITOR" val="True"/>
  <p:tag name="REVIEWONLY" val="False"/>
  <p:tag name="CUSTOMCELLBACKCOLOR3" val="-268652"/>
  <p:tag name="MULTIRESPDIVISOR" val="1"/>
  <p:tag name="FIBINCLUDEOTHER" val="True"/>
  <p:tag name="COUNTDOWNSTYLE" val="-1"/>
  <p:tag name="TEAMSINLEADERBOARD" val="5"/>
  <p:tag name="GRIDPOSITION" val="1"/>
  <p:tag name="PRRESPONSE6" val="5"/>
  <p:tag name="CHARTVALUEFORMAT" val="0%"/>
  <p:tag name="GRIDOPACITY" val="90"/>
  <p:tag name="PRRESPONSE7" val="4"/>
  <p:tag name="BUBBLEVALUEFORMAT" val="0.0"/>
  <p:tag name="FIBDISPLAYRESULTS" val="True"/>
  <p:tag name="CUSTOMCELLBACKCOLOR4" val="-8355712"/>
  <p:tag name="INPUTSOURCE" val="1"/>
  <p:tag name="POWERPOINTVERSION" val="12.0"/>
  <p:tag name="PARTICIPANTSINLEADERBOARD" val="5"/>
  <p:tag name="AUTOADJUSTPARTRANGE" val="True"/>
  <p:tag name="PARTLISTDEFAULT" val="1"/>
  <p:tag name="DELIMITERS" val="3.1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powerpoint_template</Template>
  <TotalTime>6459</TotalTime>
  <Words>537</Words>
  <Application>Microsoft Office PowerPoint</Application>
  <PresentationFormat>On-screen Show (4:3)</PresentationFormat>
  <Paragraphs>191</Paragraphs>
  <Slides>27</Slides>
  <Notes>26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Cambria Math</vt:lpstr>
      <vt:lpstr>Tahoma</vt:lpstr>
      <vt:lpstr>Times New Roman</vt:lpstr>
      <vt:lpstr>Default Design</vt:lpstr>
      <vt:lpstr>Chart</vt:lpstr>
      <vt:lpstr>Adequacy of Linear Regression Models</vt:lpstr>
      <vt:lpstr>Data</vt:lpstr>
      <vt:lpstr>Therm exp coeff vs temperature</vt:lpstr>
      <vt:lpstr>Is this adequate?</vt:lpstr>
      <vt:lpstr>Quality of Fitted Data</vt:lpstr>
      <vt:lpstr>Linear Regression Models</vt:lpstr>
      <vt:lpstr>Four checks</vt:lpstr>
      <vt:lpstr>Check 1:Plot Model and Data</vt:lpstr>
      <vt:lpstr>Check 2: Using Standard Error of Estimate</vt:lpstr>
      <vt:lpstr>Check 3: Using Coefficient of Determination</vt:lpstr>
      <vt:lpstr>Check 4. Does the model meet assumption of random errors?</vt:lpstr>
      <vt:lpstr>Model meets assumption of random errors</vt:lpstr>
      <vt:lpstr>Are residuals negative and positive?</vt:lpstr>
      <vt:lpstr>Is variation of residuals as a function of independent variable random?</vt:lpstr>
      <vt:lpstr>Do the residuals follow normal distribution?</vt:lpstr>
      <vt:lpstr>END</vt:lpstr>
      <vt:lpstr>What polynomial model to choose if one needs to be chosen?</vt:lpstr>
      <vt:lpstr>Which model to choose?</vt:lpstr>
      <vt:lpstr>Optimum Polynomial: Wrong Criterion</vt:lpstr>
      <vt:lpstr>Optimum Polynomial: Correct Criterion</vt:lpstr>
      <vt:lpstr>END</vt:lpstr>
      <vt:lpstr>Effect of an Outlier</vt:lpstr>
      <vt:lpstr>Effect of Outlier</vt:lpstr>
      <vt:lpstr>Effect of Outlier</vt:lpstr>
      <vt:lpstr>END</vt:lpstr>
      <vt:lpstr>Final Exam Grade</vt:lpstr>
      <vt:lpstr>Final Exam Grade vs Pre-Req GPA</vt:lpstr>
    </vt:vector>
  </TitlesOfParts>
  <Manager>Autar kaw</Manager>
  <Company>Holistic Numerical Methods Institute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Differentiation of continuous function</dc:title>
  <dc:subject>Differentiation</dc:subject>
  <dc:creator>Autar Kaw, Sri Harsha Garapati</dc:creator>
  <cp:keywords>Power Point Differentiation, Differentiation, Continuous function, General Engineering</cp:keywords>
  <dc:description>A power point presentation to show how Differentiation of Continuous function works.</dc:description>
  <cp:lastModifiedBy>Autar Kaw</cp:lastModifiedBy>
  <cp:revision>298</cp:revision>
  <cp:lastPrinted>2019-10-31T17:45:06Z</cp:lastPrinted>
  <dcterms:created xsi:type="dcterms:W3CDTF">1998-11-18T16:33:10Z</dcterms:created>
  <dcterms:modified xsi:type="dcterms:W3CDTF">2020-10-19T17:07:52Z</dcterms:modified>
  <cp:category>General Engineering</cp:category>
</cp:coreProperties>
</file>