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4008" r:id="rId1"/>
  </p:sldMasterIdLst>
  <p:notesMasterIdLst>
    <p:notesMasterId r:id="rId14"/>
  </p:notesMasterIdLst>
  <p:sldIdLst>
    <p:sldId id="256" r:id="rId2"/>
    <p:sldId id="339" r:id="rId3"/>
    <p:sldId id="325" r:id="rId4"/>
    <p:sldId id="324" r:id="rId5"/>
    <p:sldId id="278" r:id="rId6"/>
    <p:sldId id="286" r:id="rId7"/>
    <p:sldId id="334" r:id="rId8"/>
    <p:sldId id="365" r:id="rId9"/>
    <p:sldId id="344" r:id="rId10"/>
    <p:sldId id="352" r:id="rId11"/>
    <p:sldId id="359" r:id="rId12"/>
    <p:sldId id="360" r:id="rId13"/>
  </p:sldIdLst>
  <p:sldSz cx="9144000" cy="6858000" type="screen4x3"/>
  <p:notesSz cx="9601200" cy="73152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1" autoAdjust="0"/>
    <p:restoredTop sz="94643" autoAdjust="0"/>
  </p:normalViewPr>
  <p:slideViewPr>
    <p:cSldViewPr>
      <p:cViewPr varScale="1">
        <p:scale>
          <a:sx n="113" d="100"/>
          <a:sy n="113" d="100"/>
        </p:scale>
        <p:origin x="154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CDA73907-49FB-4437-AACB-65FE755F3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4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73C69F3-B318-45C3-9A29-F6CC28CE102B}" type="slidenum">
              <a:rPr lang="en-US" altLang="en-US" smtClean="0"/>
              <a:pPr eaLnBrk="1" hangingPunct="1"/>
              <a:t>1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36897821-5B8A-4741-9AFF-B2F939AE92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08982B-0B26-45E3-9F5A-659D3050AC86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E8644FF4-5950-4F90-A3AC-A558CECCC0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DBE50907-1DDC-4847-A425-7B6BA0AE94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C3D666FA-76CE-4B44-B65B-A43E4CCA85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0FE54F-0AF4-4DFE-8324-44F0E954E6CA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39486A28-8E6B-4D71-8A5D-C7847906CB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E62BDD0F-F644-48F2-8EDD-3D6030AD5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AD836B6-2AA3-4466-A8FC-93001CCB43FB}" type="slidenum">
              <a:rPr lang="en-US" altLang="en-US" smtClean="0"/>
              <a:pPr eaLnBrk="1" hangingPunct="1"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9D7782D-0AA3-404C-9C6E-4A16AF9A80EF}" type="slidenum">
              <a:rPr lang="en-US" altLang="en-US" smtClean="0"/>
              <a:pPr eaLnBrk="1" hangingPunct="1"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1F44117-BE52-4554-9E7F-9DB6DC48B1F5}" type="slidenum">
              <a:rPr lang="en-US" altLang="en-US" smtClean="0"/>
              <a:pPr eaLnBrk="1" hangingPunct="1"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9D7782D-0AA3-404C-9C6E-4A16AF9A80EF}" type="slidenum">
              <a:rPr lang="en-US" altLang="en-US" smtClean="0"/>
              <a:pPr eaLnBrk="1" hangingPunct="1"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2010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583363"/>
            <a:ext cx="2743200" cy="274637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AD74-8550-4540-BB94-B9A5FA2CA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137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1A0E3-6C31-46A9-8A7B-EB5313779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34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D0798-2147-4A2B-BA2E-607290A2E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48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DDAF0-5C11-4DD9-AB15-6FEC0F1DD5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5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21674-1FA2-4446-81F1-E333ED7E1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0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75EB3-74C5-4C16-9B7C-0F3F3C018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0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1B1CB-C798-43E9-8021-F01825C5B1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1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3CAB4-F677-42CF-83C6-FDA45AB2D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02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6DEBC-B26A-4718-9B9F-B403BFCE8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14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F730F-6AA4-43BB-A6FF-E8193EE01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44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F0104-4315-4043-908B-19678DD16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6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277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05D5EE4B-C264-437D-9E73-5831B9CDD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17" r:id="rId2"/>
    <p:sldLayoutId id="2147484423" r:id="rId3"/>
    <p:sldLayoutId id="2147484418" r:id="rId4"/>
    <p:sldLayoutId id="2147484419" r:id="rId5"/>
    <p:sldLayoutId id="2147484420" r:id="rId6"/>
    <p:sldLayoutId id="2147484424" r:id="rId7"/>
    <p:sldLayoutId id="2147484425" r:id="rId8"/>
    <p:sldLayoutId id="2147484426" r:id="rId9"/>
    <p:sldLayoutId id="2147484421" r:id="rId10"/>
    <p:sldLayoutId id="21474844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hyperlink" Target="http://nm.mathforcollege.com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52400"/>
            <a:ext cx="8991600" cy="167335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/>
              <a:t>Adequacy of Solutions</a:t>
            </a:r>
            <a:endParaRPr lang="en-US" sz="4000" dirty="0">
              <a:solidFill>
                <a:schemeClr val="accent1">
                  <a:satMod val="1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258824"/>
            <a:ext cx="8077200" cy="1673352"/>
          </a:xfrm>
        </p:spPr>
        <p:txBody>
          <a:bodyPr/>
          <a:lstStyle/>
          <a:p>
            <a:pPr algn="ctr" eaLnBrk="1" hangingPunct="1"/>
            <a:r>
              <a:rPr lang="en-US" altLang="en-US" sz="3600" dirty="0" err="1"/>
              <a:t>Autar</a:t>
            </a:r>
            <a:r>
              <a:rPr lang="en-US" altLang="en-US" sz="3600" dirty="0"/>
              <a:t>   Kaw</a:t>
            </a:r>
          </a:p>
          <a:p>
            <a:pPr algn="ctr" eaLnBrk="1" hangingPunct="1"/>
            <a:r>
              <a:rPr lang="en-US" altLang="en-US" sz="3600" dirty="0"/>
              <a:t>Humberto </a:t>
            </a:r>
            <a:r>
              <a:rPr lang="en-US" altLang="en-US" sz="3600" dirty="0" err="1"/>
              <a:t>Isaza</a:t>
            </a:r>
            <a:endParaRPr lang="en-US" altLang="en-US" sz="3600" dirty="0"/>
          </a:p>
          <a:p>
            <a:pPr algn="ctr" eaLnBrk="1" hangingPunct="1"/>
            <a:endParaRPr lang="en-US" altLang="en-US" dirty="0"/>
          </a:p>
          <a:p>
            <a:pPr algn="ctr" eaLnBrk="1" hangingPunct="1"/>
            <a:endParaRPr lang="en-US" altLang="en-US" dirty="0"/>
          </a:p>
        </p:txBody>
      </p:sp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571500" y="5867400"/>
            <a:ext cx="815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SzPct val="80000"/>
            </a:pPr>
            <a:r>
              <a:rPr lang="en-US" altLang="en-US" dirty="0">
                <a:solidFill>
                  <a:schemeClr val="bg1"/>
                </a:solidFill>
                <a:latin typeface="Corbel" pitchFamily="34" charset="0"/>
                <a:hlinkClick r:id="rId4"/>
              </a:rPr>
              <a:t>http://nm.MathForCollege.com</a:t>
            </a:r>
            <a:endParaRPr lang="en-US" altLang="en-US" dirty="0">
              <a:solidFill>
                <a:schemeClr val="bg1"/>
              </a:solidFill>
              <a:latin typeface="Corbel" pitchFamily="34" charset="0"/>
            </a:endParaRPr>
          </a:p>
          <a:p>
            <a:pPr algn="ctr" eaLnBrk="1" hangingPunct="1">
              <a:buSzPct val="80000"/>
            </a:pPr>
            <a:r>
              <a:rPr lang="en-US" altLang="en-US" dirty="0">
                <a:latin typeface="Corbel" pitchFamily="34" charset="0"/>
              </a:rPr>
              <a:t>Transforming Numerical Methods Education for STEM Undergraduates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3C17A1-EDA6-4894-997A-E10D1E42FBBA}"/>
              </a:ext>
            </a:extLst>
          </p:cNvPr>
          <p:cNvSpPr/>
          <p:nvPr/>
        </p:nvSpPr>
        <p:spPr>
          <a:xfrm>
            <a:off x="304800" y="2940643"/>
            <a:ext cx="8839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“the magnitude of the determinant is an indication of </a:t>
            </a:r>
            <a:r>
              <a:rPr lang="en-US" sz="2800" u="sng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neither</a:t>
            </a: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the condition of the matrix </a:t>
            </a:r>
            <a:r>
              <a:rPr lang="en-US" sz="2800" u="sng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nor</a:t>
            </a: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the accuracy of the solution" - Henry </a:t>
            </a:r>
            <a:r>
              <a:rPr lang="en-US" sz="2800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Thacher</a:t>
            </a: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Norm of a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74861"/>
            <a:ext cx="8229600" cy="1882775"/>
          </a:xfrm>
        </p:spPr>
        <p:txBody>
          <a:bodyPr/>
          <a:lstStyle/>
          <a:p>
            <a:pPr marL="119062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row sum norm of the following matrix </a:t>
            </a: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/>
              <p:cNvSpPr txBox="1"/>
              <p:nvPr/>
            </p:nvSpPr>
            <p:spPr bwMode="auto">
              <a:xfrm>
                <a:off x="5027244" y="2410702"/>
                <a:ext cx="2175933" cy="1082740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2.099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7244" y="2410702"/>
                <a:ext cx="2175933" cy="10827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8"/>
              <p:cNvSpPr txBox="1"/>
              <p:nvPr/>
            </p:nvSpPr>
            <p:spPr bwMode="auto">
              <a:xfrm>
                <a:off x="1990725" y="4211193"/>
                <a:ext cx="7077075" cy="68986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max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−7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2.099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d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0725" y="4211193"/>
                <a:ext cx="7077075" cy="6898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0"/>
              <p:cNvSpPr txBox="1"/>
              <p:nvPr/>
            </p:nvSpPr>
            <p:spPr bwMode="auto">
              <a:xfrm>
                <a:off x="1990725" y="4901057"/>
                <a:ext cx="5248275" cy="52260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10+7+0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3+2.099+6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5+1+5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0725" y="4901057"/>
                <a:ext cx="5248275" cy="5226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2"/>
              <p:cNvSpPr txBox="1"/>
              <p:nvPr/>
            </p:nvSpPr>
            <p:spPr bwMode="auto">
              <a:xfrm>
                <a:off x="1990725" y="5510657"/>
                <a:ext cx="2124075" cy="432943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17,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11.099,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0725" y="5510657"/>
                <a:ext cx="2124075" cy="4329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4"/>
              <p:cNvSpPr txBox="1"/>
              <p:nvPr/>
            </p:nvSpPr>
            <p:spPr bwMode="auto">
              <a:xfrm>
                <a:off x="2028825" y="6048121"/>
                <a:ext cx="1019175" cy="432943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=17.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28825" y="6048121"/>
                <a:ext cx="1019175" cy="4329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4434B37A-AF2E-40F2-9F76-381111151115}"/>
                  </a:ext>
                </a:extLst>
              </p:cNvPr>
              <p:cNvSpPr txBox="1"/>
              <p:nvPr/>
            </p:nvSpPr>
            <p:spPr bwMode="auto">
              <a:xfrm>
                <a:off x="2083540" y="1546690"/>
                <a:ext cx="6374660" cy="961961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𝐼𝑓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⨯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𝑚𝑎𝑡𝑟𝑖𝑥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</m:mr>
                        <m:mr>
                          <m:e>
                            <m:func>
                              <m:funcPr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𝑖𝑗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nary>
                                  </m:e>
                                </m:d>
                              </m:e>
                            </m:func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bar>
                              <m:bar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</m:e>
                            </m:ba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bar>
                              <m:bar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ba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4434B37A-AF2E-40F2-9F76-381111151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3540" y="1546690"/>
                <a:ext cx="6374660" cy="9619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15">
                <a:extLst>
                  <a:ext uri="{FF2B5EF4-FFF2-40B4-BE49-F238E27FC236}">
                    <a16:creationId xmlns:a16="http://schemas.microsoft.com/office/drawing/2014/main" id="{E401B5D2-A93D-48CD-8181-FB68321417AD}"/>
                  </a:ext>
                </a:extLst>
              </p:cNvPr>
              <p:cNvSpPr txBox="1"/>
              <p:nvPr/>
            </p:nvSpPr>
            <p:spPr bwMode="auto">
              <a:xfrm>
                <a:off x="1521406" y="3162237"/>
                <a:ext cx="3812593" cy="961961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,1</m:t>
                      </m:r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</m:e>
                      </m:ba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ba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15">
                <a:extLst>
                  <a:ext uri="{FF2B5EF4-FFF2-40B4-BE49-F238E27FC236}">
                    <a16:creationId xmlns:a16="http://schemas.microsoft.com/office/drawing/2014/main" id="{E401B5D2-A93D-48CD-8181-FB6832141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1406" y="3162237"/>
                <a:ext cx="3812593" cy="9619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5609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18EE497A-9F7D-4562-AB7B-A5047AE08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Accuracy of Solution</a:t>
            </a:r>
            <a:endParaRPr lang="en-US" altLang="en-US" sz="4400" dirty="0"/>
          </a:p>
        </p:txBody>
      </p:sp>
      <p:graphicFrame>
        <p:nvGraphicFramePr>
          <p:cNvPr id="26627" name="Object 3">
            <a:extLst>
              <a:ext uri="{FF2B5EF4-FFF2-40B4-BE49-F238E27FC236}">
                <a16:creationId xmlns:a16="http://schemas.microsoft.com/office/drawing/2014/main" id="{8DD3C4DC-ECDD-4206-880E-B74D715C8074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03688823"/>
              </p:ext>
            </p:extLst>
          </p:nvPr>
        </p:nvGraphicFramePr>
        <p:xfrm>
          <a:off x="1600200" y="1651000"/>
          <a:ext cx="53340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4" imgW="2133600" imgH="711200" progId="Equation.3">
                  <p:embed/>
                </p:oleObj>
              </mc:Choice>
              <mc:Fallback>
                <p:oleObj name="Equation" r:id="rId4" imgW="2133600" imgH="711200" progId="Equation.3">
                  <p:embed/>
                  <p:pic>
                    <p:nvPicPr>
                      <p:cNvPr id="26627" name="Object 3">
                        <a:extLst>
                          <a:ext uri="{FF2B5EF4-FFF2-40B4-BE49-F238E27FC236}">
                            <a16:creationId xmlns:a16="http://schemas.microsoft.com/office/drawing/2014/main" id="{8DD3C4DC-ECDD-4206-880E-B74D715C80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651000"/>
                        <a:ext cx="5334000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 Box 4">
            <a:extLst>
              <a:ext uri="{FF2B5EF4-FFF2-40B4-BE49-F238E27FC236}">
                <a16:creationId xmlns:a16="http://schemas.microsoft.com/office/drawing/2014/main" id="{65B6D934-1CB8-409E-8E3D-F97695CF7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3528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it on a computer using </a:t>
            </a:r>
            <a:r>
              <a:rPr lang="en-US" altLang="en-US" sz="4400"/>
              <a:t>6</a:t>
            </a:r>
            <a:r>
              <a:rPr lang="en-US" altLang="en-US" sz="2400"/>
              <a:t> significant digits with chopping</a:t>
            </a:r>
          </a:p>
        </p:txBody>
      </p:sp>
      <p:graphicFrame>
        <p:nvGraphicFramePr>
          <p:cNvPr id="26629" name="Object 5">
            <a:extLst>
              <a:ext uri="{FF2B5EF4-FFF2-40B4-BE49-F238E27FC236}">
                <a16:creationId xmlns:a16="http://schemas.microsoft.com/office/drawing/2014/main" id="{D5D60FB1-78DE-4046-A66D-89E1D5828C67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971800" y="4343400"/>
          <a:ext cx="3027363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6" imgW="1193800" imgH="711200" progId="Equation.3">
                  <p:embed/>
                </p:oleObj>
              </mc:Choice>
              <mc:Fallback>
                <p:oleObj name="Equation" r:id="rId6" imgW="1193800" imgH="711200" progId="Equation.3">
                  <p:embed/>
                  <p:pic>
                    <p:nvPicPr>
                      <p:cNvPr id="26629" name="Object 5">
                        <a:extLst>
                          <a:ext uri="{FF2B5EF4-FFF2-40B4-BE49-F238E27FC236}">
                            <a16:creationId xmlns:a16="http://schemas.microsoft.com/office/drawing/2014/main" id="{D5D60FB1-78DE-4046-A66D-89E1D5828C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343400"/>
                        <a:ext cx="3027363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5DDE1731-4EBE-4204-92BA-788E90F3D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Accuracy of Solution</a:t>
            </a:r>
            <a:endParaRPr lang="en-US" altLang="en-US" sz="4400" dirty="0"/>
          </a:p>
        </p:txBody>
      </p:sp>
      <p:graphicFrame>
        <p:nvGraphicFramePr>
          <p:cNvPr id="28675" name="Object 3">
            <a:extLst>
              <a:ext uri="{FF2B5EF4-FFF2-40B4-BE49-F238E27FC236}">
                <a16:creationId xmlns:a16="http://schemas.microsoft.com/office/drawing/2014/main" id="{2B5AD3B5-E8A7-4903-ADB3-685AC387EE27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90339069"/>
              </p:ext>
            </p:extLst>
          </p:nvPr>
        </p:nvGraphicFramePr>
        <p:xfrm>
          <a:off x="1600200" y="1600200"/>
          <a:ext cx="53340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4" imgW="2133600" imgH="711200" progId="Equation.3">
                  <p:embed/>
                </p:oleObj>
              </mc:Choice>
              <mc:Fallback>
                <p:oleObj name="Equation" r:id="rId4" imgW="2133600" imgH="711200" progId="Equation.3">
                  <p:embed/>
                  <p:pic>
                    <p:nvPicPr>
                      <p:cNvPr id="28675" name="Object 3">
                        <a:extLst>
                          <a:ext uri="{FF2B5EF4-FFF2-40B4-BE49-F238E27FC236}">
                            <a16:creationId xmlns:a16="http://schemas.microsoft.com/office/drawing/2014/main" id="{2B5AD3B5-E8A7-4903-ADB3-685AC387EE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600200"/>
                        <a:ext cx="5334000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Text Box 4">
            <a:extLst>
              <a:ext uri="{FF2B5EF4-FFF2-40B4-BE49-F238E27FC236}">
                <a16:creationId xmlns:a16="http://schemas.microsoft.com/office/drawing/2014/main" id="{C27E4BEB-2B94-4555-B875-32D5EED32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2004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Solve it on a computer using </a:t>
            </a:r>
            <a:r>
              <a:rPr lang="en-US" altLang="en-US" sz="4400"/>
              <a:t>5</a:t>
            </a:r>
            <a:r>
              <a:rPr lang="en-US" altLang="en-US" sz="2400"/>
              <a:t> significant digits with chopping</a:t>
            </a:r>
          </a:p>
        </p:txBody>
      </p:sp>
      <p:graphicFrame>
        <p:nvGraphicFramePr>
          <p:cNvPr id="28677" name="Object 5">
            <a:extLst>
              <a:ext uri="{FF2B5EF4-FFF2-40B4-BE49-F238E27FC236}">
                <a16:creationId xmlns:a16="http://schemas.microsoft.com/office/drawing/2014/main" id="{081B0C04-61C8-4E55-9C2E-A7FA1E91A6BC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895600" y="4038600"/>
          <a:ext cx="2833688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6" imgW="1117600" imgH="711200" progId="Equation.3">
                  <p:embed/>
                </p:oleObj>
              </mc:Choice>
              <mc:Fallback>
                <p:oleObj name="Equation" r:id="rId6" imgW="1117600" imgH="711200" progId="Equation.3">
                  <p:embed/>
                  <p:pic>
                    <p:nvPicPr>
                      <p:cNvPr id="28677" name="Object 5">
                        <a:extLst>
                          <a:ext uri="{FF2B5EF4-FFF2-40B4-BE49-F238E27FC236}">
                            <a16:creationId xmlns:a16="http://schemas.microsoft.com/office/drawing/2014/main" id="{081B0C04-61C8-4E55-9C2E-A7FA1E91A6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038600"/>
                        <a:ext cx="2833688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000" dirty="0">
                <a:latin typeface="+mj-lt"/>
              </a:rPr>
              <a:t>Well-conditioned and ill-conditioned</a:t>
            </a:r>
          </a:p>
        </p:txBody>
      </p:sp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30" name="TextBox 2"/>
          <p:cNvSpPr txBox="1">
            <a:spLocks noChangeArrowheads="1"/>
          </p:cNvSpPr>
          <p:nvPr/>
        </p:nvSpPr>
        <p:spPr bwMode="auto">
          <a:xfrm>
            <a:off x="533400" y="1676400"/>
            <a:ext cx="822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 you mean by ill-conditioned and well-conditioned system of equations?</a:t>
            </a: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533400" y="2667000"/>
            <a:ext cx="80010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system of equations is considered to be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well-conditioned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a small change in the coefficient matrix or a small change in the right hand side results in a small change in the solution vector.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system of equations is considered to be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ill-conditioned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a small change in the coefficient matrix or a small change in the right hand side results in a large change in the solution vector.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system of equations well-conditioned or ill-conditioned?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0" name="Object 2049"/>
              <p:cNvSpPr txBox="1"/>
              <p:nvPr/>
            </p:nvSpPr>
            <p:spPr bwMode="auto">
              <a:xfrm>
                <a:off x="533400" y="2193522"/>
                <a:ext cx="2867025" cy="760316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3.999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7.999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50" name="Object 20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193522"/>
                <a:ext cx="2867025" cy="7603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6BB3AFE9-45CB-4C45-B941-13D6678452AE}"/>
                  </a:ext>
                </a:extLst>
              </p:cNvPr>
              <p:cNvSpPr txBox="1"/>
              <p:nvPr/>
            </p:nvSpPr>
            <p:spPr bwMode="auto">
              <a:xfrm>
                <a:off x="3904721" y="2192592"/>
                <a:ext cx="1200679" cy="791188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6BB3AFE9-45CB-4C45-B941-13D667845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4721" y="2192592"/>
                <a:ext cx="1200679" cy="7911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59372EFE-48AF-4529-8FD0-5DB8DBA8521C}"/>
                  </a:ext>
                </a:extLst>
              </p:cNvPr>
              <p:cNvSpPr txBox="1"/>
              <p:nvPr/>
            </p:nvSpPr>
            <p:spPr bwMode="auto">
              <a:xfrm>
                <a:off x="645374" y="3429000"/>
                <a:ext cx="2771984" cy="760316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3.999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4.001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7.998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59372EFE-48AF-4529-8FD0-5DB8DBA85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5374" y="3429000"/>
                <a:ext cx="2771984" cy="7603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BC248FD7-92E2-4E76-82A5-459223335993}"/>
                  </a:ext>
                </a:extLst>
              </p:cNvPr>
              <p:cNvSpPr txBox="1"/>
              <p:nvPr/>
            </p:nvSpPr>
            <p:spPr bwMode="auto">
              <a:xfrm>
                <a:off x="3962400" y="3429000"/>
                <a:ext cx="1524000" cy="760316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−3.999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BC248FD7-92E2-4E76-82A5-4592233359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3429000"/>
                <a:ext cx="1524000" cy="7603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F767BB8D-E074-41E2-A9AA-9B91FC8CBA62}"/>
                  </a:ext>
                </a:extLst>
              </p:cNvPr>
              <p:cNvSpPr txBox="1"/>
              <p:nvPr/>
            </p:nvSpPr>
            <p:spPr bwMode="auto">
              <a:xfrm>
                <a:off x="697866" y="4495800"/>
                <a:ext cx="3035934" cy="1000584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1.001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2.001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2.001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3.998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7.999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F767BB8D-E074-41E2-A9AA-9B91FC8CBA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866" y="4495800"/>
                <a:ext cx="3035934" cy="10005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0">
                <a:extLst>
                  <a:ext uri="{FF2B5EF4-FFF2-40B4-BE49-F238E27FC236}">
                    <a16:creationId xmlns:a16="http://schemas.microsoft.com/office/drawing/2014/main" id="{4DE573B5-9744-47A9-88BF-718DA4B2B979}"/>
                  </a:ext>
                </a:extLst>
              </p:cNvPr>
              <p:cNvSpPr txBox="1"/>
              <p:nvPr/>
            </p:nvSpPr>
            <p:spPr bwMode="auto">
              <a:xfrm>
                <a:off x="3953933" y="4476111"/>
                <a:ext cx="1837267" cy="857889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3.994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0.001388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Object 10">
                <a:extLst>
                  <a:ext uri="{FF2B5EF4-FFF2-40B4-BE49-F238E27FC236}">
                    <a16:creationId xmlns:a16="http://schemas.microsoft.com/office/drawing/2014/main" id="{4DE573B5-9744-47A9-88BF-718DA4B2B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3933" y="4476111"/>
                <a:ext cx="1837267" cy="85788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system of equations well-conditioned or ill-conditioned?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8" name="Object 1"/>
              <p:cNvSpPr txBox="1"/>
              <p:nvPr/>
            </p:nvSpPr>
            <p:spPr bwMode="auto">
              <a:xfrm>
                <a:off x="0" y="0"/>
                <a:ext cx="114300" cy="12382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098" name="Object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14300" cy="123825"/>
              </a:xfrm>
              <a:prstGeom prst="rect">
                <a:avLst/>
              </a:prstGeom>
              <a:blipFill>
                <a:blip r:embed="rId3"/>
                <a:stretch>
                  <a:fillRect r="-5263" b="-5000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Object 4"/>
              <p:cNvSpPr txBox="1"/>
              <p:nvPr/>
            </p:nvSpPr>
            <p:spPr bwMode="auto">
              <a:xfrm>
                <a:off x="0" y="0"/>
                <a:ext cx="114300" cy="12382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 fontScale="2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099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14300" cy="123825"/>
              </a:xfrm>
              <a:prstGeom prst="rect">
                <a:avLst/>
              </a:prstGeom>
              <a:blipFill>
                <a:blip r:embed="rId3"/>
                <a:stretch>
                  <a:fillRect r="-5263" b="-5000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6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4107" name="Rectangle 14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410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9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096" name="Rectangle 6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/>
              <p:cNvSpPr txBox="1"/>
              <p:nvPr/>
            </p:nvSpPr>
            <p:spPr bwMode="auto">
              <a:xfrm>
                <a:off x="685800" y="2683133"/>
                <a:ext cx="2133600" cy="85344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683133"/>
                <a:ext cx="2133600" cy="8534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8">
                <a:extLst>
                  <a:ext uri="{FF2B5EF4-FFF2-40B4-BE49-F238E27FC236}">
                    <a16:creationId xmlns:a16="http://schemas.microsoft.com/office/drawing/2014/main" id="{6A717F69-D797-445A-9690-71C30DDD48D4}"/>
                  </a:ext>
                </a:extLst>
              </p:cNvPr>
              <p:cNvSpPr txBox="1"/>
              <p:nvPr/>
            </p:nvSpPr>
            <p:spPr bwMode="auto">
              <a:xfrm>
                <a:off x="3464512" y="2660227"/>
                <a:ext cx="1259888" cy="7866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18">
                <a:extLst>
                  <a:ext uri="{FF2B5EF4-FFF2-40B4-BE49-F238E27FC236}">
                    <a16:creationId xmlns:a16="http://schemas.microsoft.com/office/drawing/2014/main" id="{6A717F69-D797-445A-9690-71C30DDD4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4512" y="2660227"/>
                <a:ext cx="1259888" cy="786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19">
                <a:extLst>
                  <a:ext uri="{FF2B5EF4-FFF2-40B4-BE49-F238E27FC236}">
                    <a16:creationId xmlns:a16="http://schemas.microsoft.com/office/drawing/2014/main" id="{0CE4A866-1D26-40C0-96ED-4C97821CDA4D}"/>
                  </a:ext>
                </a:extLst>
              </p:cNvPr>
              <p:cNvSpPr txBox="1"/>
              <p:nvPr/>
            </p:nvSpPr>
            <p:spPr bwMode="auto">
              <a:xfrm>
                <a:off x="743812" y="3611203"/>
                <a:ext cx="2227988" cy="853440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4.001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7.001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19">
                <a:extLst>
                  <a:ext uri="{FF2B5EF4-FFF2-40B4-BE49-F238E27FC236}">
                    <a16:creationId xmlns:a16="http://schemas.microsoft.com/office/drawing/2014/main" id="{0CE4A866-1D26-40C0-96ED-4C97821CD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812" y="3611203"/>
                <a:ext cx="2227988" cy="8534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1AAB1482-44F0-4A63-AD62-289A416434F8}"/>
                  </a:ext>
                </a:extLst>
              </p:cNvPr>
              <p:cNvSpPr txBox="1"/>
              <p:nvPr/>
            </p:nvSpPr>
            <p:spPr bwMode="auto">
              <a:xfrm>
                <a:off x="3426942" y="3611203"/>
                <a:ext cx="1754658" cy="85344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1.999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1.001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1AAB1482-44F0-4A63-AD62-289A41643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6942" y="3611203"/>
                <a:ext cx="1754658" cy="8534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CD27CFA1-CA38-4F6C-9B05-5DF64D072F0C}"/>
                  </a:ext>
                </a:extLst>
              </p:cNvPr>
              <p:cNvSpPr txBox="1"/>
              <p:nvPr/>
            </p:nvSpPr>
            <p:spPr bwMode="auto">
              <a:xfrm>
                <a:off x="743812" y="4539272"/>
                <a:ext cx="2683130" cy="853439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1.001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2.001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2.001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3.001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CD27CFA1-CA38-4F6C-9B05-5DF64D072F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812" y="4539272"/>
                <a:ext cx="2683130" cy="85343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2">
                <a:extLst>
                  <a:ext uri="{FF2B5EF4-FFF2-40B4-BE49-F238E27FC236}">
                    <a16:creationId xmlns:a16="http://schemas.microsoft.com/office/drawing/2014/main" id="{C8ECECDF-BF2B-40A8-A3AC-7D77AEA7E2E6}"/>
                  </a:ext>
                </a:extLst>
              </p:cNvPr>
              <p:cNvSpPr txBox="1"/>
              <p:nvPr/>
            </p:nvSpPr>
            <p:spPr bwMode="auto">
              <a:xfrm>
                <a:off x="3464982" y="4562178"/>
                <a:ext cx="1640417" cy="771821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2.003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2">
                <a:extLst>
                  <a:ext uri="{FF2B5EF4-FFF2-40B4-BE49-F238E27FC236}">
                    <a16:creationId xmlns:a16="http://schemas.microsoft.com/office/drawing/2014/main" id="{C8ECECDF-BF2B-40A8-A3AC-7D77AEA7E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4982" y="4562178"/>
                <a:ext cx="1640417" cy="7718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8426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610600" cy="1396630"/>
          </a:xfrm>
        </p:spPr>
        <p:txBody>
          <a:bodyPr>
            <a:noAutofit/>
          </a:bodyPr>
          <a:lstStyle/>
          <a:p>
            <a:br>
              <a:rPr lang="en-US" sz="4000" dirty="0"/>
            </a:br>
            <a:r>
              <a:rPr lang="en-US" sz="4000" dirty="0"/>
              <a:t>How does norm help in finding conditioning of the matrix? </a:t>
            </a:r>
            <a:br>
              <a:rPr lang="en-US" sz="4000" dirty="0"/>
            </a:br>
            <a:endParaRPr lang="en-US" sz="40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0" name="Object 2049"/>
              <p:cNvSpPr txBox="1"/>
              <p:nvPr/>
            </p:nvSpPr>
            <p:spPr bwMode="auto">
              <a:xfrm>
                <a:off x="423333" y="1792292"/>
                <a:ext cx="2867025" cy="760316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3.999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7.999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  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50" name="Object 20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333" y="1792292"/>
                <a:ext cx="2867025" cy="7603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6BB3AFE9-45CB-4C45-B941-13D6678452AE}"/>
                  </a:ext>
                </a:extLst>
              </p:cNvPr>
              <p:cNvSpPr txBox="1"/>
              <p:nvPr/>
            </p:nvSpPr>
            <p:spPr bwMode="auto">
              <a:xfrm>
                <a:off x="3248025" y="1798288"/>
                <a:ext cx="1138434" cy="749361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6BB3AFE9-45CB-4C45-B941-13D667845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8025" y="1798288"/>
                <a:ext cx="1138434" cy="7493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BC248FD7-92E2-4E76-82A5-459223335993}"/>
                  </a:ext>
                </a:extLst>
              </p:cNvPr>
              <p:cNvSpPr txBox="1"/>
              <p:nvPr/>
            </p:nvSpPr>
            <p:spPr bwMode="auto">
              <a:xfrm>
                <a:off x="3290358" y="2803934"/>
                <a:ext cx="1538281" cy="716421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−3.999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BC248FD7-92E2-4E76-82A5-4592233359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90358" y="2803934"/>
                <a:ext cx="1538281" cy="7164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2A089C00-E14F-4B0F-8488-7E2FF87548C8}"/>
                  </a:ext>
                </a:extLst>
              </p:cNvPr>
              <p:cNvSpPr txBox="1"/>
              <p:nvPr/>
            </p:nvSpPr>
            <p:spPr bwMode="auto">
              <a:xfrm>
                <a:off x="6324600" y="1917685"/>
                <a:ext cx="1138434" cy="533400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2A089C00-E14F-4B0F-8488-7E2FF8754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4600" y="1917685"/>
                <a:ext cx="1138434" cy="533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087856FD-1E39-4ADD-B974-2E94A8E19F29}"/>
                  </a:ext>
                </a:extLst>
              </p:cNvPr>
              <p:cNvSpPr txBox="1"/>
              <p:nvPr/>
            </p:nvSpPr>
            <p:spPr bwMode="auto">
              <a:xfrm>
                <a:off x="4701117" y="1918503"/>
                <a:ext cx="1413933" cy="453034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=7.999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087856FD-1E39-4ADD-B974-2E94A8E19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01117" y="1918503"/>
                <a:ext cx="1413933" cy="45303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A22EEC6B-19D7-4A1E-A24C-06643C55FF8B}"/>
                  </a:ext>
                </a:extLst>
              </p:cNvPr>
              <p:cNvSpPr txBox="1"/>
              <p:nvPr/>
            </p:nvSpPr>
            <p:spPr bwMode="auto">
              <a:xfrm>
                <a:off x="3860800" y="3729623"/>
                <a:ext cx="1447802" cy="415262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=0.001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A22EEC6B-19D7-4A1E-A24C-06643C55F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0800" y="3729623"/>
                <a:ext cx="1447802" cy="4152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9346ADC0-29D9-43B2-9BAB-27242F37609B}"/>
                  </a:ext>
                </a:extLst>
              </p:cNvPr>
              <p:cNvSpPr txBox="1"/>
              <p:nvPr/>
            </p:nvSpPr>
            <p:spPr bwMode="auto">
              <a:xfrm>
                <a:off x="3860801" y="4511425"/>
                <a:ext cx="1447801" cy="415261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=5.999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9346ADC0-29D9-43B2-9BAB-27242F376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0801" y="4511425"/>
                <a:ext cx="1447801" cy="4152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9EE9CA1F-AB1F-4E15-9126-8D64A209FEB3}"/>
                  </a:ext>
                </a:extLst>
              </p:cNvPr>
              <p:cNvSpPr txBox="1"/>
              <p:nvPr/>
            </p:nvSpPr>
            <p:spPr bwMode="auto">
              <a:xfrm>
                <a:off x="431800" y="2803934"/>
                <a:ext cx="2771984" cy="760316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3.999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4.001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7.998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9EE9CA1F-AB1F-4E15-9126-8D64A209FE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800" y="2803934"/>
                <a:ext cx="2771984" cy="76031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8">
                <a:extLst>
                  <a:ext uri="{FF2B5EF4-FFF2-40B4-BE49-F238E27FC236}">
                    <a16:creationId xmlns:a16="http://schemas.microsoft.com/office/drawing/2014/main" id="{94E77750-A0B2-4BC8-8F9A-DD65DDD4562B}"/>
                  </a:ext>
                </a:extLst>
              </p:cNvPr>
              <p:cNvSpPr txBox="1"/>
              <p:nvPr/>
            </p:nvSpPr>
            <p:spPr bwMode="auto">
              <a:xfrm>
                <a:off x="431800" y="3659818"/>
                <a:ext cx="2286001" cy="745419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4.001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7.998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7.999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28">
                <a:extLst>
                  <a:ext uri="{FF2B5EF4-FFF2-40B4-BE49-F238E27FC236}">
                    <a16:creationId xmlns:a16="http://schemas.microsoft.com/office/drawing/2014/main" id="{94E77750-A0B2-4BC8-8F9A-DD65DDD456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800" y="3659818"/>
                <a:ext cx="2286001" cy="74541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9">
                <a:extLst>
                  <a:ext uri="{FF2B5EF4-FFF2-40B4-BE49-F238E27FC236}">
                    <a16:creationId xmlns:a16="http://schemas.microsoft.com/office/drawing/2014/main" id="{5FFA4A8C-931B-457B-B81B-D0DD0599315A}"/>
                  </a:ext>
                </a:extLst>
              </p:cNvPr>
              <p:cNvSpPr txBox="1"/>
              <p:nvPr/>
            </p:nvSpPr>
            <p:spPr bwMode="auto">
              <a:xfrm>
                <a:off x="2551275" y="3626768"/>
                <a:ext cx="1066801" cy="620972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−0.001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29">
                <a:extLst>
                  <a:ext uri="{FF2B5EF4-FFF2-40B4-BE49-F238E27FC236}">
                    <a16:creationId xmlns:a16="http://schemas.microsoft.com/office/drawing/2014/main" id="{5FFA4A8C-931B-457B-B81B-D0DD05993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1275" y="3626768"/>
                <a:ext cx="1066801" cy="62097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30">
                <a:extLst>
                  <a:ext uri="{FF2B5EF4-FFF2-40B4-BE49-F238E27FC236}">
                    <a16:creationId xmlns:a16="http://schemas.microsoft.com/office/drawing/2014/main" id="{5091FCBD-3AE7-48F2-9468-D0E089179D20}"/>
                  </a:ext>
                </a:extLst>
              </p:cNvPr>
              <p:cNvSpPr txBox="1"/>
              <p:nvPr/>
            </p:nvSpPr>
            <p:spPr bwMode="auto">
              <a:xfrm>
                <a:off x="462766" y="4405237"/>
                <a:ext cx="2088509" cy="649737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−3.999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4.000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30">
                <a:extLst>
                  <a:ext uri="{FF2B5EF4-FFF2-40B4-BE49-F238E27FC236}">
                    <a16:creationId xmlns:a16="http://schemas.microsoft.com/office/drawing/2014/main" id="{5091FCBD-3AE7-48F2-9468-D0E089179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766" y="4405237"/>
                <a:ext cx="2088509" cy="64973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0215FB2C-D449-4ADE-B464-1DF1BE9B3BAE}"/>
                  </a:ext>
                </a:extLst>
              </p:cNvPr>
              <p:cNvSpPr txBox="1"/>
              <p:nvPr/>
            </p:nvSpPr>
            <p:spPr bwMode="auto">
              <a:xfrm>
                <a:off x="2421569" y="4444955"/>
                <a:ext cx="1063189" cy="548203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−5.999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0215FB2C-D449-4ADE-B464-1DF1BE9B3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21569" y="4444955"/>
                <a:ext cx="1063189" cy="54820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01C6D70B-BF0D-454F-B3EB-91EC954F4220}"/>
                  </a:ext>
                </a:extLst>
              </p:cNvPr>
              <p:cNvSpPr txBox="1"/>
              <p:nvPr/>
            </p:nvSpPr>
            <p:spPr bwMode="auto">
              <a:xfrm>
                <a:off x="4762500" y="5447688"/>
                <a:ext cx="2780183" cy="7392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5.999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=2.9995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01C6D70B-BF0D-454F-B3EB-91EC954F4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2500" y="5447688"/>
                <a:ext cx="2780183" cy="7392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33">
                <a:extLst>
                  <a:ext uri="{FF2B5EF4-FFF2-40B4-BE49-F238E27FC236}">
                    <a16:creationId xmlns:a16="http://schemas.microsoft.com/office/drawing/2014/main" id="{97E97A2A-924F-4C0B-BB0F-626DCF37091C}"/>
                  </a:ext>
                </a:extLst>
              </p:cNvPr>
              <p:cNvSpPr txBox="1"/>
              <p:nvPr/>
            </p:nvSpPr>
            <p:spPr bwMode="auto">
              <a:xfrm>
                <a:off x="616841" y="5447688"/>
                <a:ext cx="3421758" cy="7392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0.001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7.999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=1.250×1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Object 33">
                <a:extLst>
                  <a:ext uri="{FF2B5EF4-FFF2-40B4-BE49-F238E27FC236}">
                    <a16:creationId xmlns:a16="http://schemas.microsoft.com/office/drawing/2014/main" id="{97E97A2A-924F-4C0B-BB0F-626DCF370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6841" y="5447688"/>
                <a:ext cx="3421758" cy="7392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16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024128"/>
          </a:xfrm>
        </p:spPr>
        <p:txBody>
          <a:bodyPr>
            <a:noAutofit/>
          </a:bodyPr>
          <a:lstStyle/>
          <a:p>
            <a:br>
              <a:rPr lang="en-US" sz="3600" dirty="0">
                <a:latin typeface="+mj-lt"/>
              </a:rPr>
            </a:br>
            <a:br>
              <a:rPr lang="en-US" sz="3600" dirty="0">
                <a:latin typeface="+mj-lt"/>
              </a:rPr>
            </a:b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>How does norm help in finding conditioning of the matrix? </a:t>
            </a:r>
            <a:br>
              <a:rPr lang="en-US" sz="3600" dirty="0">
                <a:latin typeface="+mj-lt"/>
              </a:rPr>
            </a:br>
            <a:br>
              <a:rPr lang="en-US" sz="3600" dirty="0">
                <a:latin typeface="+mj-lt"/>
              </a:rPr>
            </a:br>
            <a:br>
              <a:rPr lang="en-US" sz="3600" dirty="0">
                <a:latin typeface="+mj-lt"/>
              </a:rPr>
            </a:br>
            <a:endParaRPr lang="en-US" sz="36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/>
              <p:cNvSpPr txBox="1"/>
              <p:nvPr/>
            </p:nvSpPr>
            <p:spPr bwMode="auto">
              <a:xfrm>
                <a:off x="2395538" y="1812925"/>
                <a:ext cx="3243262" cy="123507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2.9995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1.250×1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95538" y="1812925"/>
                <a:ext cx="3243262" cy="12350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/>
              <p:cNvSpPr txBox="1"/>
              <p:nvPr/>
            </p:nvSpPr>
            <p:spPr bwMode="auto">
              <a:xfrm>
                <a:off x="3945467" y="2590800"/>
                <a:ext cx="1676400" cy="5334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=23993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5467" y="2590800"/>
                <a:ext cx="1676400" cy="533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6712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relationship that exists between</a:t>
            </a: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between</a:t>
            </a: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relationships are</a:t>
            </a: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/>
              <p:cNvSpPr txBox="1"/>
              <p:nvPr/>
            </p:nvSpPr>
            <p:spPr bwMode="auto">
              <a:xfrm>
                <a:off x="1676400" y="2438400"/>
                <a:ext cx="1385596" cy="685800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2438400"/>
                <a:ext cx="1385596" cy="685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/>
              <p:cNvSpPr txBox="1"/>
              <p:nvPr/>
            </p:nvSpPr>
            <p:spPr bwMode="auto">
              <a:xfrm>
                <a:off x="1704392" y="3657600"/>
                <a:ext cx="1343608" cy="685800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04392" y="3657600"/>
                <a:ext cx="1343608" cy="685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8"/>
              <p:cNvSpPr txBox="1"/>
              <p:nvPr/>
            </p:nvSpPr>
            <p:spPr bwMode="auto">
              <a:xfrm>
                <a:off x="1676399" y="5077408"/>
                <a:ext cx="2407299" cy="713792"/>
              </a:xfrm>
              <a:prstGeom prst="rect">
                <a:avLst/>
              </a:prstGeom>
              <a:noFill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≤ 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399" y="5077408"/>
                <a:ext cx="2407299" cy="7137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52728"/>
          </a:xfrm>
        </p:spPr>
        <p:txBody>
          <a:bodyPr>
            <a:noAutofit/>
          </a:bodyPr>
          <a:lstStyle/>
          <a:p>
            <a:r>
              <a:rPr lang="en-US" sz="3600" dirty="0">
                <a:latin typeface="+mj-lt"/>
              </a:rPr>
              <a:t>Identifying well-conditioned and ill conditioned system of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DEE62226-ECFD-4007-BDDB-D16B44A4B11A}"/>
                  </a:ext>
                </a:extLst>
              </p:cNvPr>
              <p:cNvSpPr txBox="1"/>
              <p:nvPr/>
            </p:nvSpPr>
            <p:spPr bwMode="auto">
              <a:xfrm>
                <a:off x="5302897" y="5129504"/>
                <a:ext cx="1704392" cy="609600"/>
              </a:xfrm>
              <a:prstGeom prst="rect">
                <a:avLst/>
              </a:prstGeom>
              <a:noFill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den>
                      </m:f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</m:e>
                      </m:ba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DEE62226-ECFD-4007-BDDB-D16B44A4B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02897" y="5129504"/>
                <a:ext cx="1704392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5047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j-lt"/>
              </a:rPr>
              <a:t>How many sig digits can I trust in my solution?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/>
              <p:cNvSpPr txBox="1"/>
              <p:nvPr/>
            </p:nvSpPr>
            <p:spPr bwMode="auto">
              <a:xfrm>
                <a:off x="1447800" y="3303372"/>
                <a:ext cx="1578920" cy="659028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3.999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3303372"/>
                <a:ext cx="1578920" cy="65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8"/>
              <p:cNvSpPr txBox="1"/>
              <p:nvPr/>
            </p:nvSpPr>
            <p:spPr bwMode="auto">
              <a:xfrm>
                <a:off x="3581400" y="3303373"/>
                <a:ext cx="2320326" cy="659027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−3999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3303373"/>
                <a:ext cx="2320326" cy="6590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9"/>
              <p:cNvSpPr txBox="1"/>
              <p:nvPr/>
            </p:nvSpPr>
            <p:spPr bwMode="auto">
              <a:xfrm>
                <a:off x="1499975" y="3962399"/>
                <a:ext cx="1526745" cy="489637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=5.999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Object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9975" y="3962399"/>
                <a:ext cx="1526745" cy="4896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0"/>
              <p:cNvSpPr txBox="1"/>
              <p:nvPr/>
            </p:nvSpPr>
            <p:spPr bwMode="auto">
              <a:xfrm>
                <a:off x="1561070" y="4519082"/>
                <a:ext cx="1526745" cy="489637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=5999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1070" y="4519082"/>
                <a:ext cx="1526745" cy="4896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11"/>
              <p:cNvSpPr txBox="1"/>
              <p:nvPr/>
            </p:nvSpPr>
            <p:spPr bwMode="auto">
              <a:xfrm>
                <a:off x="1561070" y="5074707"/>
                <a:ext cx="2590801" cy="574491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𝐶𝑜𝑛𝑑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1070" y="5074707"/>
                <a:ext cx="2590801" cy="5744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2"/>
              <p:cNvSpPr txBox="1"/>
              <p:nvPr/>
            </p:nvSpPr>
            <p:spPr bwMode="auto">
              <a:xfrm>
                <a:off x="2477258" y="5649198"/>
                <a:ext cx="1789942" cy="370602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=5.999×5999.4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7258" y="5649198"/>
                <a:ext cx="1789942" cy="3706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3"/>
              <p:cNvSpPr txBox="1"/>
              <p:nvPr/>
            </p:nvSpPr>
            <p:spPr bwMode="auto">
              <a:xfrm>
                <a:off x="2502658" y="6147990"/>
                <a:ext cx="1078742" cy="370602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=35990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2658" y="6147990"/>
                <a:ext cx="1078742" cy="3706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0" y="7143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A3E848CF-630C-46D1-878E-B275E6781859}"/>
                  </a:ext>
                </a:extLst>
              </p:cNvPr>
              <p:cNvSpPr txBox="1"/>
              <p:nvPr/>
            </p:nvSpPr>
            <p:spPr bwMode="auto">
              <a:xfrm>
                <a:off x="2477258" y="1801597"/>
                <a:ext cx="2014538" cy="685800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3.999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A3E848CF-630C-46D1-878E-B275E6781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7258" y="1801597"/>
                <a:ext cx="2014538" cy="6858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61976AD0-FC34-4E7D-BB74-5C509A1A458E}"/>
              </a:ext>
            </a:extLst>
          </p:cNvPr>
          <p:cNvSpPr/>
          <p:nvPr/>
        </p:nvSpPr>
        <p:spPr>
          <a:xfrm>
            <a:off x="304800" y="2416384"/>
            <a:ext cx="84247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2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significant digits can I trust in the solution of the above system of equations?</a:t>
            </a:r>
          </a:p>
        </p:txBody>
      </p:sp>
    </p:spTree>
    <p:extLst>
      <p:ext uri="{BB962C8B-B14F-4D97-AF65-F5344CB8AC3E}">
        <p14:creationId xmlns:p14="http://schemas.microsoft.com/office/powerpoint/2010/main" val="1977919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many sig digits can I trust in my solution?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Assuming single precision with 23 bits used for the magnitude of mantissa for real numbers, the machine epsilon is</a:t>
            </a: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Comparing it with</a:t>
            </a: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two significant digits are at least correct in the solution vector as  </a:t>
            </a: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06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/>
              <p:cNvSpPr txBox="1"/>
              <p:nvPr/>
            </p:nvSpPr>
            <p:spPr bwMode="auto">
              <a:xfrm>
                <a:off x="1606550" y="2597149"/>
                <a:ext cx="3575050" cy="74612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𝑚𝑎𝑐h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=0.119209×1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6550" y="2597149"/>
                <a:ext cx="3575050" cy="7461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/>
              <p:cNvSpPr txBox="1"/>
              <p:nvPr/>
            </p:nvSpPr>
            <p:spPr bwMode="auto">
              <a:xfrm>
                <a:off x="1606550" y="3048001"/>
                <a:ext cx="6546850" cy="60007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𝐶𝑜𝑛𝑑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𝑚𝑎𝑐h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=35990×0.119209×1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=0.4290×1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6550" y="3048001"/>
                <a:ext cx="6546850" cy="6000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1609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2"/>
              <p:cNvSpPr txBox="1"/>
              <p:nvPr/>
            </p:nvSpPr>
            <p:spPr bwMode="auto">
              <a:xfrm>
                <a:off x="2362200" y="3736805"/>
                <a:ext cx="1697546" cy="44767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3736805"/>
                <a:ext cx="1697546" cy="4476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3"/>
              <p:cNvSpPr txBox="1"/>
              <p:nvPr/>
            </p:nvSpPr>
            <p:spPr bwMode="auto">
              <a:xfrm>
                <a:off x="1623482" y="4168182"/>
                <a:ext cx="2872318" cy="467061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0.4290×1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≤0.5×1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3482" y="4168182"/>
                <a:ext cx="2872318" cy="4670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4"/>
              <p:cNvSpPr txBox="1"/>
              <p:nvPr/>
            </p:nvSpPr>
            <p:spPr bwMode="auto">
              <a:xfrm>
                <a:off x="1752600" y="4924171"/>
                <a:ext cx="838200" cy="44767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</m:e>
                      </m:ba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924171"/>
                <a:ext cx="838200" cy="4476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0" y="657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863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TPVERSION" val="2008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OWERPOINTVERSION" val="12.0"/>
  <p:tag name="PARTICIPANTSINLEADERBOARD" val="5"/>
  <p:tag name="AUTOADJUSTPARTRANGE" val="True"/>
  <p:tag name="PARTLISTDEFAULT" val="1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3275</TotalTime>
  <Words>440</Words>
  <Application>Microsoft Office PowerPoint</Application>
  <PresentationFormat>On-screen Show (4:3)</PresentationFormat>
  <Paragraphs>114</Paragraphs>
  <Slides>12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Cambria Math</vt:lpstr>
      <vt:lpstr>Corbel</vt:lpstr>
      <vt:lpstr>Tahoma</vt:lpstr>
      <vt:lpstr>Times New Roman</vt:lpstr>
      <vt:lpstr>Wingdings</vt:lpstr>
      <vt:lpstr>Wingdings 2</vt:lpstr>
      <vt:lpstr>Wingdings 3</vt:lpstr>
      <vt:lpstr>Module</vt:lpstr>
      <vt:lpstr>Equation</vt:lpstr>
      <vt:lpstr>Adequacy of Solutions</vt:lpstr>
      <vt:lpstr>Norm of a matrix</vt:lpstr>
      <vt:lpstr>PowerPoint Presentation</vt:lpstr>
      <vt:lpstr>PowerPoint Presentation</vt:lpstr>
      <vt:lpstr>Well-conditioned and ill-conditioned</vt:lpstr>
      <vt:lpstr>Is this system of equations well-conditioned or ill-conditioned?</vt:lpstr>
      <vt:lpstr>Is this system of equations well-conditioned or ill-conditioned?</vt:lpstr>
      <vt:lpstr> How does norm help in finding conditioning of the matrix?  </vt:lpstr>
      <vt:lpstr>   How does norm help in finding conditioning of the matrix?    </vt:lpstr>
      <vt:lpstr>Identifying well-conditioned and ill conditioned system of equations</vt:lpstr>
      <vt:lpstr>How many sig digits can I trust in my solution?</vt:lpstr>
      <vt:lpstr>How many sig digits can I trust in my solution? (cont)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Putting AudioVisual Lectures on YouTube</dc:title>
  <dc:creator>Autar K Kaw</dc:creator>
  <cp:lastModifiedBy>Kaw, Autar</cp:lastModifiedBy>
  <cp:revision>177</cp:revision>
  <cp:lastPrinted>2019-10-06T13:23:48Z</cp:lastPrinted>
  <dcterms:created xsi:type="dcterms:W3CDTF">2010-03-25T21:52:13Z</dcterms:created>
  <dcterms:modified xsi:type="dcterms:W3CDTF">2019-10-08T17:41:40Z</dcterms:modified>
</cp:coreProperties>
</file>