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</p:sldMasterIdLst>
  <p:notesMasterIdLst>
    <p:notesMasterId r:id="rId21"/>
  </p:notesMasterIdLst>
  <p:handoutMasterIdLst>
    <p:handoutMasterId r:id="rId22"/>
  </p:handoutMasterIdLst>
  <p:sldIdLst>
    <p:sldId id="257" r:id="rId3"/>
    <p:sldId id="262" r:id="rId4"/>
    <p:sldId id="272" r:id="rId5"/>
    <p:sldId id="305" r:id="rId6"/>
    <p:sldId id="293" r:id="rId7"/>
    <p:sldId id="263" r:id="rId8"/>
    <p:sldId id="306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264" r:id="rId19"/>
    <p:sldId id="294" r:id="rId20"/>
  </p:sldIdLst>
  <p:sldSz cx="9144000" cy="6858000" type="screen4x3"/>
  <p:notesSz cx="9601200" cy="7315200"/>
  <p:custDataLst>
    <p:tags r:id="rId2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7" autoAdjust="0"/>
    <p:restoredTop sz="94660"/>
  </p:normalViewPr>
  <p:slideViewPr>
    <p:cSldViewPr>
      <p:cViewPr varScale="1">
        <p:scale>
          <a:sx n="114" d="100"/>
          <a:sy n="114" d="100"/>
        </p:scale>
        <p:origin x="151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F7C2FFC3-FC89-43BB-94A4-DCB84048BDD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A56EC669-654D-4672-9689-03333C8F224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0" name="Rectangle 4">
            <a:extLst>
              <a:ext uri="{FF2B5EF4-FFF2-40B4-BE49-F238E27FC236}">
                <a16:creationId xmlns:a16="http://schemas.microsoft.com/office/drawing/2014/main" id="{14433A95-E41F-425E-AB0A-083F9969487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5315838E-F3A2-4B08-B3F3-EB0516F983F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88084F5-AB09-4688-9941-5F6CBE81F6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0FB8236-B6F3-4B5C-BC85-8F1EFD3530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26FC706-79CB-4089-B57B-6C86E00F1ED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26376557-E9D1-4E8F-B6F5-C9AF24395F3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48C7398-C2C6-43A2-9834-C3157888C80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9B8B781F-05EC-40CC-93F6-2E9C264C6A9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9B2EE685-AE78-4F1D-9000-A7786218F9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86B95E6-C636-4039-A7E4-B8D3F74A7B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1DFA0457-B946-43A0-A479-B3551F1F6E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1C4760-EBC2-4FBE-8D22-8442286567E5}" type="slidenum">
              <a:rPr lang="en-US" altLang="en-US" sz="1300" smtClean="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D1ECDC89-968C-4E17-986D-C3F0E58B3E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1638" y="522288"/>
            <a:ext cx="3716337" cy="2787650"/>
          </a:xfrm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8E477B83-1250-46E0-A4CB-FFBE606FBC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00163" y="3482975"/>
            <a:ext cx="700087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B9C0734A-99B3-4F48-AAD4-A56FC93F36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D89EAA4-7616-4A32-A848-FE29A706F81A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6C9C301A-F19A-4EE4-AA3F-5B652EDC28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7FBD4A3C-4ABC-40BF-92C0-2CD42B0A8F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2098F311-BDE8-4127-ACEC-5680389BFC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589443-5B66-4CE1-B91F-7D96FB0F914D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D38DCC3E-0A19-4C09-A3ED-2D777FD388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95ED1ED2-64AA-4D7A-9D60-A2AB5E9C1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20264DC-9DB9-4E93-BCE5-79AA1F5356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41FFDD-F02F-4543-BCAA-018A7C8769DE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DF33626-CC2F-44CF-9F71-448D5EFD68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05DA7063-A6CE-473F-AA2A-E5689DFCA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DB64FFA4-2DC9-4C0B-9C55-BD254968B8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B86CBD-6E09-44A9-A8B2-FB23DBD67ED7}" type="slidenum">
              <a:rPr lang="en-US" altLang="en-US" sz="1300" smtClean="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A770631C-AC05-4D26-8F5D-817452BC18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ED355F0A-4A95-493A-B629-969D7060D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0AB9DF7-D43E-43C1-AFDB-0BF73379C0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99FF31-4330-4283-9CB2-7DAE8A36A1A1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46BEB2DB-B8D3-49F5-A20E-67A4C8B283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0238223-BF1B-41A5-9682-691066D884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92CEC1C2-88F9-47BC-8215-C6815464E4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44148C67-0B30-4B57-A4B2-5024901F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384F98CB-92AA-46AB-B319-4A9E68787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82638" indent="-300038"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206500" indent="-239713"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89100" indent="-239713"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73288" indent="-239713" defTabSz="101917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630488" indent="-239713" defTabSz="101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87688" indent="-239713" defTabSz="101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44888" indent="-239713" defTabSz="101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002088" indent="-239713" defTabSz="101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5C81658-8D4D-4746-AF76-22914659FEFD}" type="slidenum">
              <a:rPr lang="en-US" altLang="en-US" sz="1300" smtClean="0">
                <a:latin typeface="Arial" panose="020B0604020202020204" pitchFamily="34" charset="0"/>
              </a:rPr>
              <a:pPr/>
              <a:t>7</a:t>
            </a:fld>
            <a:endParaRPr lang="en-US" altLang="en-US" sz="13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B6E765B-09F9-438A-ACB0-7340BD57B8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352B6A-C833-4070-BD01-380061D4928C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A9C1C7CE-1639-423F-A1AC-0C55E26730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3F13A551-7ACB-40E7-9AC5-D3F81AA9B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AA07840E-52CA-45B9-AF8E-F1A45581CD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D13857-C96C-488B-9693-0DD3D7A94FEC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E53AF93E-AE47-4E91-9363-B475F54164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31CF2270-52C9-418E-A104-21D1F46BA4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50B92B61-E1D4-4E14-8715-A58C236BE2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CDEFF1-C4B4-412B-9ED4-AFEA30B22A70}" type="slidenum">
              <a:rPr lang="en-US" altLang="en-US" sz="130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647CF5E8-D05B-4B7C-9DFD-9FE445988D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6E0488CA-D68A-49AF-B4AB-F876EB552D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D10A4F5A-A6E6-41F0-A15A-805D426D3D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D57373-4EBB-4061-BF82-F297EBD82524}" type="slidenum">
              <a:rPr lang="en-US" altLang="en-US" sz="130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A0D6BC44-EF4D-447F-9BDD-4CB6165625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FE8CDDE5-8168-4DEC-835C-0181B31B4D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CB35BCF7-DF79-4483-849D-205CD0E086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BD6056-A875-4491-A42B-B82DF2C9BFC8}" type="slidenum">
              <a:rPr lang="en-US" altLang="en-US" sz="130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886A232A-43D6-4647-AB66-1BBDA3CA6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8DE6EFEA-C523-4727-92BA-A57BC8C857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3BCD635E-5839-4BB3-B917-B8F1A93127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E12526-6CAF-4010-8293-DF74CA89AE39}" type="slidenum">
              <a:rPr lang="en-US" altLang="en-US" sz="130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D056686-0C54-4AFD-BBB2-66ADA40871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8AFD616C-E164-4B25-9067-6AAD1B71B2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72254FEA-AA2E-4928-B661-B809870196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232939-AD14-4A93-A918-4723B65F2B17}" type="slidenum">
              <a:rPr lang="en-US" altLang="en-US" sz="130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BE7D2EED-3067-40E8-9040-EE9D07E0C7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1A28A43F-18D5-4219-90C7-51A994E1A2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26BECB9-553D-4A03-8431-C88E7EC71B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FE9DDF-E1FA-4F47-A436-CF1553B746B9}" type="slidenum">
              <a:rPr lang="en-US" altLang="en-US" sz="130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B97042DA-E15E-43C0-8C24-15E725776D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72FD41D5-BB6D-4E98-86C3-60FD3FF5EC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30612EC1-10DA-4449-9F9A-1DAE2E1374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06026E-BF9F-4383-8E5F-667988FA7DF5}" type="slidenum">
              <a:rPr lang="en-US" altLang="en-US" sz="130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93BB6F8-F665-44FF-A75A-311BB02231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1C37DA92-9784-47FA-929C-93FCB397A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4DE3B076-026A-493A-9F3A-1B89CBDED9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D625D3-DEF5-408C-A686-2ADFFC64D95A}" type="slidenum">
              <a:rPr lang="en-US" altLang="en-US" sz="1300" smtClean="0"/>
              <a:pPr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B4A4BE95-30CA-4514-82DE-E1CE2E530A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2DCF486-730F-48DC-89E2-C75BBBD5D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59161B99-61BD-4AC6-A147-AD74C1DBC7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65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9100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288" indent="-2397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04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76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48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2088" indent="-239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CC0C0A-BE53-4275-A04F-DECA57B74D86}" type="slidenum">
              <a:rPr lang="en-US" altLang="en-US" sz="1300" smtClean="0"/>
              <a:pPr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172E6F8-8314-4FB6-B324-901FCD29BA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E28DD9DD-2E0D-41E0-B25D-C2A1B348C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D0C7E-E023-4C09-B5FA-1EC9A6E64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0E40D-5447-4BA6-9281-F094B201A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99105-0839-4099-A00F-F31C7FDC7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39B9-5FCE-40F9-A2E5-797E6A0712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3955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4D625-95E9-4130-8F06-4D6731E9C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33F49-C6FA-4A0E-8F79-6EEA0FB5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FC827-9616-41EA-9CBE-05B210129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CA91D-0059-42A2-8DFE-B279ECBC10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341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B0820-E5F6-4273-A5E5-1FBAF5797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E2ECD-A1E7-47CD-8A72-DD5A10EC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4C066-BB0B-4F22-9B06-AB876087F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79D66-57A5-47CC-BA0E-36BBC2D7E0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534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E4D1E0-7B3D-44DF-BAC5-2B6052B72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714D8-7F9F-46C2-9CE9-E2788D12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12DEC6-8D64-4430-A679-F9F0BAC46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3932A-BF77-4FF6-A699-DC68D4F9A2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5555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1FC7F-0A39-4BFA-8DDE-CC3FBA99F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95B2C0-CB67-48BA-A853-D2A6FC42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0D2450-EE9C-4796-9974-C8D8D4ECA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4B5C8-9F5D-4FE7-8E37-7640683578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306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42F75-A924-44FA-9B3B-0C69B470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E3C2D4-36DC-4CB1-8338-3F22739A0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3498AD-C5D1-476B-95C3-557915E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213F9-7CD0-4D7D-8A0D-D390C8FD6E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0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82EA27-B8EF-4A0E-B478-819A25778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125AAE-4EE7-41DE-848D-A1DD7EBDE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C357A7-1AD5-47E4-AF80-96B38DD3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2E361-5EDA-432F-8E99-E19D88B20D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6108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4351D-434F-4324-BBBE-6B2FCEC2B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6F44BF-30D1-419F-9531-531601F2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7999FE-2573-4CBF-92CC-24C38306A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0A57E-F369-438C-B660-9B6413A82E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4296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F8AE8-5D5D-4B81-BDAB-DBA23768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44AA1-6F07-45BC-9EED-13799C3C0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167BB-1153-4086-B6C3-B8C12F94D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12EC2-B66E-4FBF-B29D-4AA0A61D81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4404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611FC-5384-4CF9-99DC-E488DE1CC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4B0F3-DCEB-4FFF-925C-D152B9979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AB792-1406-4FC8-82A6-556715037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A701F-8184-43FC-BC7A-A4A865352D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80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5475" y="617538"/>
            <a:ext cx="1968500" cy="5478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617538"/>
            <a:ext cx="5756275" cy="5478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95E8D-165E-4BF9-BA43-87C69B861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833A7-3220-4E58-BCA7-C3A747FA6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53519-1B68-4268-8C3B-1A871FB6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1092-B728-4FE5-B5C2-EF2FD6FB9F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7976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066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0CEE13-4C0D-48D2-BB50-3452AFB20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82E200-0C5F-4B68-8BC4-F3767C343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C67D89-E69C-4CFF-95A0-BF4372F0C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42943F-BC4A-4C5E-B7F5-1A2EF15C58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0035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79C0C-FDB8-4DEA-8F86-F1F159E36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AEEBA-1AC1-477D-9605-001CD65F5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59078-EE0F-46D1-B21A-36F7B1407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A6867-1BB1-4F20-A00F-CD7F4615E3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5126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2F2CD-3616-4230-A25A-A738D6E6B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62FE3-12A1-4421-8338-5D90B202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4C88B-017F-48E9-9561-EFB0FDC2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5081C-C4B0-4922-99B0-9EB266CE04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5427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70355-A032-4E53-A3A0-1328013D7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85A96-0461-415C-9488-1AC13A848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75A7B-88CF-4660-976E-B902E235A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6C612-0923-4C80-905F-BB00413B70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0816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BDE485-F036-4059-BD84-8EFA0B81A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94D61-11E8-45C4-B834-4D3E9CB96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59EAD-C84A-41A2-8472-95D0111B4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C7B30-4AFF-41C4-8F92-CA7FCEDE79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4655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BA6BB7-C1AA-4DC5-95DE-4D3272EE0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A37EE6-AE9F-446E-92FF-117D7211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166259-62A9-4994-B8D3-A07455DED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083E-EE93-4420-9D35-BEACDA575F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1534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CF630D-761C-489D-A2B8-87941B95F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0D28E-7813-47F4-879F-EE499414B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F74C7-6BAD-4B2A-BA94-EAD08377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57249-6CC8-4B3B-B7C9-802BDF6B28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8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EE5BFA-30FC-40A9-8BB4-1F94DD8C8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618B33-8E33-40C4-9426-AD1B797E0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ECFF8-7C4E-49B8-8791-4164A4FDC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DAEB0-FB81-4EFD-851B-17C251A427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900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7A43D-3BB5-4759-B556-B01B6E005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4CE0C-22D4-445C-8987-74D708F7D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032E1-8BEF-4F4C-8E46-71249944F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11520-45F7-42B8-B424-24D02F1837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1953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400C9B-B5D1-496C-8006-28BB7907F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25D7D-F0D2-4FF1-9A19-3EC8D04FF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1F986-7F78-4C8A-B11A-4A577841F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06646-D664-4EDC-ACD9-B31237E51E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4857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97689-E7AF-40D2-9243-4EBAC35E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F3603-5533-4C21-A708-291FC28A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8D1D4-B6AA-4899-8838-C0AC26405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40867-9A62-426F-AAB2-692FEFBED4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9676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5475" y="617538"/>
            <a:ext cx="1968500" cy="5478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617538"/>
            <a:ext cx="5756275" cy="5478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BD2E6-E719-4CDE-95C3-246F530B9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8C7FD-36E1-4441-A90A-C9AE044B2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0246-D992-428E-9B36-16F6D2012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0AA33-B6DA-436C-9A52-CF7303A6B2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0527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066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D6C3B9-973C-40C2-BF01-5E5857D21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E4C51A-E27E-47FB-9684-E9467B0F4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318483-6F7A-45CA-8F2F-B829C46D6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96DA4-E07D-490D-9EED-55BC1F4665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9941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BAEFAC0-75A8-4158-A06D-FDC2C8551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84AC82B-6C92-4870-B1F4-0BF55A01E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6364AE-76FD-4963-AA5E-91490C281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08C8A-703A-4C56-A9F1-530E9E6B96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414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26">
            <a:extLst>
              <a:ext uri="{FF2B5EF4-FFF2-40B4-BE49-F238E27FC236}">
                <a16:creationId xmlns:a16="http://schemas.microsoft.com/office/drawing/2014/main" id="{0E1E3E4E-2612-44CD-92F1-6DCBB55DEA09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1032" name="Group 1027">
              <a:extLst>
                <a:ext uri="{FF2B5EF4-FFF2-40B4-BE49-F238E27FC236}">
                  <a16:creationId xmlns:a16="http://schemas.microsoft.com/office/drawing/2014/main" id="{38DA47EA-5126-44A1-87C0-4EADF2B2D4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039" name="Rectangle 1028">
                <a:extLst>
                  <a:ext uri="{FF2B5EF4-FFF2-40B4-BE49-F238E27FC236}">
                    <a16:creationId xmlns:a16="http://schemas.microsoft.com/office/drawing/2014/main" id="{1600EEE3-5075-499B-88DA-E5C33C5BC1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  <p:sp>
            <p:nvSpPr>
              <p:cNvPr id="1040" name="Rectangle 1029">
                <a:extLst>
                  <a:ext uri="{FF2B5EF4-FFF2-40B4-BE49-F238E27FC236}">
                    <a16:creationId xmlns:a16="http://schemas.microsoft.com/office/drawing/2014/main" id="{27A8F36D-76E7-437D-99EE-1688CD34F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</p:grpSp>
        <p:grpSp>
          <p:nvGrpSpPr>
            <p:cNvPr id="1033" name="Group 1030">
              <a:extLst>
                <a:ext uri="{FF2B5EF4-FFF2-40B4-BE49-F238E27FC236}">
                  <a16:creationId xmlns:a16="http://schemas.microsoft.com/office/drawing/2014/main" id="{C798D5C2-72F2-4311-911A-4CC9759B0A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37" name="Rectangle 1031">
                <a:extLst>
                  <a:ext uri="{FF2B5EF4-FFF2-40B4-BE49-F238E27FC236}">
                    <a16:creationId xmlns:a16="http://schemas.microsoft.com/office/drawing/2014/main" id="{FF584542-E8D6-4059-8D9C-EF3E897C90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  <p:sp>
            <p:nvSpPr>
              <p:cNvPr id="1038" name="Rectangle 1032">
                <a:extLst>
                  <a:ext uri="{FF2B5EF4-FFF2-40B4-BE49-F238E27FC236}">
                    <a16:creationId xmlns:a16="http://schemas.microsoft.com/office/drawing/2014/main" id="{FC12F085-BFB0-4245-A929-0C5BC2FB1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</p:grpSp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1B43EB43-3F23-4A30-8937-5AEC7AD93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CDAB9649-C30D-4D9A-9BEF-417B58335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B2CAA628-222E-425E-89B3-9400CCE72F0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</p:grpSp>
      <p:sp>
        <p:nvSpPr>
          <p:cNvPr id="1027" name="Rectangle 9">
            <a:extLst>
              <a:ext uri="{FF2B5EF4-FFF2-40B4-BE49-F238E27FC236}">
                <a16:creationId xmlns:a16="http://schemas.microsoft.com/office/drawing/2014/main" id="{5670494C-DC2B-4929-A0ED-358D958D6E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0">
            <a:extLst>
              <a:ext uri="{FF2B5EF4-FFF2-40B4-BE49-F238E27FC236}">
                <a16:creationId xmlns:a16="http://schemas.microsoft.com/office/drawing/2014/main" id="{205A36EE-F358-4661-9B81-9EDEFCFF2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Rectangle 1038">
            <a:extLst>
              <a:ext uri="{FF2B5EF4-FFF2-40B4-BE49-F238E27FC236}">
                <a16:creationId xmlns:a16="http://schemas.microsoft.com/office/drawing/2014/main" id="{56250338-80E2-489F-95C9-6601A4F26F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1039">
            <a:extLst>
              <a:ext uri="{FF2B5EF4-FFF2-40B4-BE49-F238E27FC236}">
                <a16:creationId xmlns:a16="http://schemas.microsoft.com/office/drawing/2014/main" id="{32F60734-EEA2-48C4-BC02-39278DAA37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26" name="Rectangle 1040">
            <a:extLst>
              <a:ext uri="{FF2B5EF4-FFF2-40B4-BE49-F238E27FC236}">
                <a16:creationId xmlns:a16="http://schemas.microsoft.com/office/drawing/2014/main" id="{BC9B18E1-53BE-4F49-8896-FDCEA650447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0A87074-710F-40EA-9815-6572097949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65" r:id="rId1"/>
    <p:sldLayoutId id="2147484566" r:id="rId2"/>
    <p:sldLayoutId id="2147484567" r:id="rId3"/>
    <p:sldLayoutId id="2147484568" r:id="rId4"/>
    <p:sldLayoutId id="2147484569" r:id="rId5"/>
    <p:sldLayoutId id="2147484570" r:id="rId6"/>
    <p:sldLayoutId id="2147484571" r:id="rId7"/>
    <p:sldLayoutId id="2147484572" r:id="rId8"/>
    <p:sldLayoutId id="2147484573" r:id="rId9"/>
    <p:sldLayoutId id="2147484574" r:id="rId10"/>
    <p:sldLayoutId id="2147484575" r:id="rId11"/>
    <p:sldLayoutId id="2147484589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B3B19DC-0A53-4D2F-82A5-C91EF7E57CD8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2319D37-9128-46BA-A3B3-1D30BD4EE9F1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6FA1736-4ACA-4095-B330-11D137CB5519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01596D67-427B-4DD9-B7A4-D6CD129D8AFE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5394DB19-036C-4FEC-9049-38F2881DF302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7BCD16A8-65E7-4D72-83A3-781AA1F1959E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71CB5B70-86BD-48AE-B4E3-CC739E753757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0C5117FC-C5D0-489F-9D3D-077A08DEEB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E5B5A2DA-3C38-4DF2-91E6-16A8651309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1019" name="Rectangle 11">
            <a:extLst>
              <a:ext uri="{FF2B5EF4-FFF2-40B4-BE49-F238E27FC236}">
                <a16:creationId xmlns:a16="http://schemas.microsoft.com/office/drawing/2014/main" id="{A1BED76C-ABB5-4182-875C-C79753060C7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4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1020" name="Rectangle 12">
            <a:extLst>
              <a:ext uri="{FF2B5EF4-FFF2-40B4-BE49-F238E27FC236}">
                <a16:creationId xmlns:a16="http://schemas.microsoft.com/office/drawing/2014/main" id="{CA9B1FA9-2956-416A-89FD-4836FAB7BB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C0C0C0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                                           http://numericalmethods.eng.usf.edu</a:t>
            </a:r>
          </a:p>
        </p:txBody>
      </p:sp>
      <p:sp>
        <p:nvSpPr>
          <p:cNvPr id="171021" name="Rectangle 13">
            <a:extLst>
              <a:ext uri="{FF2B5EF4-FFF2-40B4-BE49-F238E27FC236}">
                <a16:creationId xmlns:a16="http://schemas.microsoft.com/office/drawing/2014/main" id="{E9AB1547-52C7-4BE1-B890-3659AA7130C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fld id="{B0663C53-96D5-4393-BBCD-1A0A7B25D1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6" r:id="rId1"/>
    <p:sldLayoutId id="2147484577" r:id="rId2"/>
    <p:sldLayoutId id="2147484578" r:id="rId3"/>
    <p:sldLayoutId id="2147484579" r:id="rId4"/>
    <p:sldLayoutId id="2147484580" r:id="rId5"/>
    <p:sldLayoutId id="2147484581" r:id="rId6"/>
    <p:sldLayoutId id="2147484582" r:id="rId7"/>
    <p:sldLayoutId id="2147484583" r:id="rId8"/>
    <p:sldLayoutId id="2147484584" r:id="rId9"/>
    <p:sldLayoutId id="2147484585" r:id="rId10"/>
    <p:sldLayoutId id="2147484586" r:id="rId11"/>
    <p:sldLayoutId id="2147484587" r:id="rId12"/>
    <p:sldLayoutId id="2147484588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3">
            <a:extLst>
              <a:ext uri="{FF2B5EF4-FFF2-40B4-BE49-F238E27FC236}">
                <a16:creationId xmlns:a16="http://schemas.microsoft.com/office/drawing/2014/main" id="{F2576DF6-432A-44B3-BACA-A8E9E736E90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A464E2A-82F9-4FEC-8CEB-2DEC4EDFDEA0}" type="datetime1">
              <a:rPr lang="en-US" altLang="en-US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9/28/2020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29699" name="Footer Placeholder 4">
            <a:extLst>
              <a:ext uri="{FF2B5EF4-FFF2-40B4-BE49-F238E27FC236}">
                <a16:creationId xmlns:a16="http://schemas.microsoft.com/office/drawing/2014/main" id="{04993240-49B9-4B7D-BFD1-0750148E6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</a:rPr>
              <a:t>http://numericalmethods.eng.usf.edu</a:t>
            </a:r>
          </a:p>
        </p:txBody>
      </p:sp>
      <p:sp>
        <p:nvSpPr>
          <p:cNvPr id="29700" name="Slide Number Placeholder 5">
            <a:extLst>
              <a:ext uri="{FF2B5EF4-FFF2-40B4-BE49-F238E27FC236}">
                <a16:creationId xmlns:a16="http://schemas.microsoft.com/office/drawing/2014/main" id="{28561CE3-C602-4A60-A5C0-B2C57F81E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25A9075-3DE6-44E7-82EA-EADDE86628D6}" type="slidenum">
              <a:rPr lang="en-US" altLang="en-US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29701" name="Rectangle 2">
            <a:extLst>
              <a:ext uri="{FF2B5EF4-FFF2-40B4-BE49-F238E27FC236}">
                <a16:creationId xmlns:a16="http://schemas.microsoft.com/office/drawing/2014/main" id="{1E389CE6-8881-4E50-BDB5-E7E50325AE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1752600"/>
            <a:ext cx="7315200" cy="1066800"/>
          </a:xfrm>
        </p:spPr>
        <p:txBody>
          <a:bodyPr/>
          <a:lstStyle/>
          <a:p>
            <a:r>
              <a:rPr lang="en-US" altLang="en-US"/>
              <a:t>LU Decomposition</a:t>
            </a:r>
          </a:p>
        </p:txBody>
      </p:sp>
      <p:sp>
        <p:nvSpPr>
          <p:cNvPr id="29702" name="Rectangle 3">
            <a:extLst>
              <a:ext uri="{FF2B5EF4-FFF2-40B4-BE49-F238E27FC236}">
                <a16:creationId xmlns:a16="http://schemas.microsoft.com/office/drawing/2014/main" id="{AD477B4E-356A-4C61-9B98-357E0D3F4B2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3200400"/>
            <a:ext cx="64008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en-US" sz="2400" dirty="0"/>
          </a:p>
          <a:p>
            <a:pPr>
              <a:lnSpc>
                <a:spcPct val="80000"/>
              </a:lnSpc>
            </a:pPr>
            <a:r>
              <a:rPr lang="en-US" altLang="en-US" sz="2400" dirty="0"/>
              <a:t>Major: All Engineering Majors</a:t>
            </a:r>
          </a:p>
          <a:p>
            <a:pPr>
              <a:lnSpc>
                <a:spcPct val="80000"/>
              </a:lnSpc>
            </a:pPr>
            <a:endParaRPr lang="en-US" altLang="en-US" sz="2400" dirty="0"/>
          </a:p>
          <a:p>
            <a:pPr>
              <a:lnSpc>
                <a:spcPct val="80000"/>
              </a:lnSpc>
            </a:pPr>
            <a:r>
              <a:rPr lang="en-US" altLang="en-US" sz="2400" dirty="0"/>
              <a:t>Authors: Autar Kaw</a:t>
            </a:r>
          </a:p>
          <a:p>
            <a:pPr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>
                <a:solidFill>
                  <a:srgbClr val="808080"/>
                </a:solidFill>
                <a:hlinkClick r:id="rId3"/>
              </a:rPr>
              <a:t>http://nm.mathforcollege.com</a:t>
            </a:r>
            <a:r>
              <a:rPr lang="en-US" altLang="en-US" sz="2800" dirty="0">
                <a:solidFill>
                  <a:srgbClr val="80808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/>
              <a:t>Transforming Numerical Methods Education for STEM Undergraduates</a:t>
            </a:r>
          </a:p>
          <a:p>
            <a:pPr>
              <a:lnSpc>
                <a:spcPct val="80000"/>
              </a:lnSpc>
            </a:pPr>
            <a:endParaRPr lang="en-US" altLang="en-US" sz="2400" dirty="0"/>
          </a:p>
          <a:p>
            <a:pPr>
              <a:lnSpc>
                <a:spcPct val="80000"/>
              </a:lnSpc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7">
            <a:extLst>
              <a:ext uri="{FF2B5EF4-FFF2-40B4-BE49-F238E27FC236}">
                <a16:creationId xmlns:a16="http://schemas.microsoft.com/office/drawing/2014/main" id="{6FF09104-F499-4A9D-A949-59D58FB6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F8CE72B8-5C4D-44F4-98E1-324B79A6B22E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LU Decomposition</a:t>
            </a:r>
          </a:p>
        </p:txBody>
      </p:sp>
      <p:sp>
        <p:nvSpPr>
          <p:cNvPr id="39940" name="Text Box 3">
            <a:extLst>
              <a:ext uri="{FF2B5EF4-FFF2-40B4-BE49-F238E27FC236}">
                <a16:creationId xmlns:a16="http://schemas.microsoft.com/office/drawing/2014/main" id="{D5524A7E-3463-426C-9911-CCF40D68D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812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>
                <a:latin typeface="Arial" panose="020B0604020202020204" pitchFamily="34" charset="0"/>
              </a:rPr>
              <a:t>How can this be used?</a:t>
            </a:r>
          </a:p>
        </p:txBody>
      </p:sp>
      <p:sp>
        <p:nvSpPr>
          <p:cNvPr id="39941" name="Text Box 4">
            <a:extLst>
              <a:ext uri="{FF2B5EF4-FFF2-40B4-BE49-F238E27FC236}">
                <a16:creationId xmlns:a16="http://schemas.microsoft.com/office/drawing/2014/main" id="{524781E1-B47E-452F-800A-725B87DF8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895600"/>
            <a:ext cx="5257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Given 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]     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2200">
                <a:latin typeface="Arial" panose="020B0604020202020204" pitchFamily="34" charset="0"/>
              </a:rPr>
              <a:t>Decompose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altLang="en-US" sz="2200">
                <a:latin typeface="Arial" panose="020B0604020202020204" pitchFamily="34" charset="0"/>
              </a:rPr>
              <a:t>into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altLang="en-US" sz="2200">
                <a:latin typeface="Arial" panose="020B0604020202020204" pitchFamily="34" charset="0"/>
              </a:rPr>
              <a:t>and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altLang="en-US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2200">
                <a:latin typeface="Arial" panose="020B0604020202020204" pitchFamily="34" charset="0"/>
              </a:rPr>
              <a:t>Solve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altLang="en-US" sz="2200">
                <a:latin typeface="Arial" panose="020B0604020202020204" pitchFamily="34" charset="0"/>
              </a:rPr>
              <a:t>for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]  </a:t>
            </a:r>
            <a:endParaRPr lang="en-US" altLang="en-US" sz="220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2200">
                <a:latin typeface="Arial" panose="020B0604020202020204" pitchFamily="34" charset="0"/>
              </a:rPr>
              <a:t>Solve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altLang="en-US" sz="2200">
                <a:latin typeface="Arial" panose="020B0604020202020204" pitchFamily="34" charset="0"/>
              </a:rPr>
              <a:t>for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ooter Placeholder 3">
            <a:extLst>
              <a:ext uri="{FF2B5EF4-FFF2-40B4-BE49-F238E27FC236}">
                <a16:creationId xmlns:a16="http://schemas.microsoft.com/office/drawing/2014/main" id="{F99B4732-0485-45CF-A1D8-6878016D4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60988BD3-25AC-44AE-B9E6-D57BEA77BA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838200"/>
          </a:xfrm>
        </p:spPr>
        <p:txBody>
          <a:bodyPr/>
          <a:lstStyle/>
          <a:p>
            <a:r>
              <a:rPr lang="en-US" altLang="en-US" sz="4000"/>
              <a:t>Using LU Decomposition to solve SLEs</a:t>
            </a:r>
          </a:p>
        </p:txBody>
      </p:sp>
      <p:sp>
        <p:nvSpPr>
          <p:cNvPr id="62468" name="Text Box 4">
            <a:extLst>
              <a:ext uri="{FF2B5EF4-FFF2-40B4-BE49-F238E27FC236}">
                <a16:creationId xmlns:a16="http://schemas.microsoft.com/office/drawing/2014/main" id="{502F11F8-F186-4CA8-9608-5DECE7C97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981200"/>
            <a:ext cx="3276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Solve the following set of linear equations using LU Decomposition</a:t>
            </a:r>
          </a:p>
        </p:txBody>
      </p:sp>
      <p:sp>
        <p:nvSpPr>
          <p:cNvPr id="62469" name="Rectangle 6">
            <a:extLst>
              <a:ext uri="{FF2B5EF4-FFF2-40B4-BE49-F238E27FC236}">
                <a16:creationId xmlns:a16="http://schemas.microsoft.com/office/drawing/2014/main" id="{924D35D1-A889-4AEC-9841-FB3951EAD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70" name="Object 5">
                <a:extLst>
                  <a:ext uri="{FF2B5EF4-FFF2-40B4-BE49-F238E27FC236}">
                    <a16:creationId xmlns:a16="http://schemas.microsoft.com/office/drawing/2014/main" id="{5F649CDE-68BF-4569-881D-04523C6874FE}"/>
                  </a:ext>
                </a:extLst>
              </p:cNvPr>
              <p:cNvSpPr txBox="1"/>
              <p:nvPr/>
            </p:nvSpPr>
            <p:spPr bwMode="auto">
              <a:xfrm>
                <a:off x="4587875" y="1905000"/>
                <a:ext cx="3103563" cy="129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470" name="Object 5">
                <a:extLst>
                  <a:ext uri="{FF2B5EF4-FFF2-40B4-BE49-F238E27FC236}">
                    <a16:creationId xmlns:a16="http://schemas.microsoft.com/office/drawing/2014/main" id="{5F649CDE-68BF-4569-881D-04523C6874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87875" y="1905000"/>
                <a:ext cx="3103563" cy="1295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471" name="Text Box 7">
            <a:extLst>
              <a:ext uri="{FF2B5EF4-FFF2-40B4-BE49-F238E27FC236}">
                <a16:creationId xmlns:a16="http://schemas.microsoft.com/office/drawing/2014/main" id="{BE5E3FAF-1D20-4A00-BC3D-8761F3380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657600"/>
            <a:ext cx="640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Using the procedure for finding the [</a:t>
            </a:r>
            <a:r>
              <a:rPr lang="en-US" altLang="en-US" sz="2000" i="1">
                <a:latin typeface="Arial" panose="020B0604020202020204" pitchFamily="34" charset="0"/>
              </a:rPr>
              <a:t>L</a:t>
            </a:r>
            <a:r>
              <a:rPr lang="en-US" altLang="en-US" sz="2000">
                <a:latin typeface="Arial" panose="020B0604020202020204" pitchFamily="34" charset="0"/>
              </a:rPr>
              <a:t>] and [</a:t>
            </a:r>
            <a:r>
              <a:rPr lang="en-US" altLang="en-US" sz="2000" i="1">
                <a:latin typeface="Arial" panose="020B0604020202020204" pitchFamily="34" charset="0"/>
              </a:rPr>
              <a:t>U</a:t>
            </a:r>
            <a:r>
              <a:rPr lang="en-US" altLang="en-US" sz="2000">
                <a:latin typeface="Arial" panose="020B0604020202020204" pitchFamily="34" charset="0"/>
              </a:rPr>
              <a:t>] matrices</a:t>
            </a:r>
          </a:p>
        </p:txBody>
      </p:sp>
      <p:sp>
        <p:nvSpPr>
          <p:cNvPr id="62472" name="Rectangle 9">
            <a:extLst>
              <a:ext uri="{FF2B5EF4-FFF2-40B4-BE49-F238E27FC236}">
                <a16:creationId xmlns:a16="http://schemas.microsoft.com/office/drawing/2014/main" id="{29AB77EC-8541-4046-B816-0B103B385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73" name="Object 8">
                <a:extLst>
                  <a:ext uri="{FF2B5EF4-FFF2-40B4-BE49-F238E27FC236}">
                    <a16:creationId xmlns:a16="http://schemas.microsoft.com/office/drawing/2014/main" id="{AB607DF6-9510-4C46-AA1E-F4688E69E9BF}"/>
                  </a:ext>
                </a:extLst>
              </p:cNvPr>
              <p:cNvSpPr txBox="1"/>
              <p:nvPr/>
            </p:nvSpPr>
            <p:spPr bwMode="auto">
              <a:xfrm>
                <a:off x="1371600" y="4343400"/>
                <a:ext cx="6172200" cy="1428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473" name="Object 8">
                <a:extLst>
                  <a:ext uri="{FF2B5EF4-FFF2-40B4-BE49-F238E27FC236}">
                    <a16:creationId xmlns:a16="http://schemas.microsoft.com/office/drawing/2014/main" id="{AB607DF6-9510-4C46-AA1E-F4688E69E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4343400"/>
                <a:ext cx="6172200" cy="14287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>
            <a:extLst>
              <a:ext uri="{FF2B5EF4-FFF2-40B4-BE49-F238E27FC236}">
                <a16:creationId xmlns:a16="http://schemas.microsoft.com/office/drawing/2014/main" id="{9D192586-BBB7-457C-99E8-084A82C55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8992EFBB-EBDA-4266-A808-4B3FDA5DD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3" y="3175"/>
            <a:ext cx="9144000" cy="9112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Time Taken by Back Substitution</a:t>
            </a:r>
          </a:p>
        </p:txBody>
      </p:sp>
      <p:sp>
        <p:nvSpPr>
          <p:cNvPr id="31748" name="Rectangle 13">
            <a:extLst>
              <a:ext uri="{FF2B5EF4-FFF2-40B4-BE49-F238E27FC236}">
                <a16:creationId xmlns:a16="http://schemas.microsoft.com/office/drawing/2014/main" id="{74A049CF-0918-4256-B1B8-B70E7BB05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E0E61B47-7077-4882-B39B-4C74E97DB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0" name="Rectangle 7">
            <a:extLst>
              <a:ext uri="{FF2B5EF4-FFF2-40B4-BE49-F238E27FC236}">
                <a16:creationId xmlns:a16="http://schemas.microsoft.com/office/drawing/2014/main" id="{EAB1DDA5-FF78-4205-99B4-E96FD8583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1" name="Rectangle 9">
            <a:extLst>
              <a:ext uri="{FF2B5EF4-FFF2-40B4-BE49-F238E27FC236}">
                <a16:creationId xmlns:a16="http://schemas.microsoft.com/office/drawing/2014/main" id="{87A578A1-8337-4C1D-96ED-A7ADF0BBC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/>
              <p:nvPr/>
            </p:nvSpPr>
            <p:spPr bwMode="auto">
              <a:xfrm>
                <a:off x="4800600" y="4901415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4901415"/>
                <a:ext cx="2162175" cy="3857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3" name="Rectangle 11">
            <a:extLst>
              <a:ext uri="{FF2B5EF4-FFF2-40B4-BE49-F238E27FC236}">
                <a16:creationId xmlns:a16="http://schemas.microsoft.com/office/drawing/2014/main" id="{8635F182-FAFA-4AD8-BF1A-B73EA66AA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4" name="Rectangle 13">
            <a:extLst>
              <a:ext uri="{FF2B5EF4-FFF2-40B4-BE49-F238E27FC236}">
                <a16:creationId xmlns:a16="http://schemas.microsoft.com/office/drawing/2014/main" id="{871DDC3E-03B7-4021-8FCD-B4ECCD746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5" name="TextBox 21">
            <a:extLst>
              <a:ext uri="{FF2B5EF4-FFF2-40B4-BE49-F238E27FC236}">
                <a16:creationId xmlns:a16="http://schemas.microsoft.com/office/drawing/2014/main" id="{F45B6AE8-A773-41FC-A2CB-1CE0F2548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457678"/>
            <a:ext cx="3657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/>
              <a:t>Back Substitution 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/>
              <p:nvPr/>
            </p:nvSpPr>
            <p:spPr bwMode="auto">
              <a:xfrm>
                <a:off x="184484" y="3173330"/>
                <a:ext cx="1158875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484" y="3173330"/>
                <a:ext cx="1158875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/>
              <p:nvPr/>
            </p:nvSpPr>
            <p:spPr bwMode="auto">
              <a:xfrm>
                <a:off x="137611" y="3935330"/>
                <a:ext cx="4134351" cy="898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−1,...,1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611" y="3935330"/>
                <a:ext cx="4134351" cy="898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9" name="Rectangle 1">
            <a:extLst>
              <a:ext uri="{FF2B5EF4-FFF2-40B4-BE49-F238E27FC236}">
                <a16:creationId xmlns:a16="http://schemas.microsoft.com/office/drawing/2014/main" id="{F5E8A246-674F-4378-A0FB-D6B5039A1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914400"/>
            <a:ext cx="3810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length(B);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X(n)=B(n)/A(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n,n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=n-1:-1:1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B(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for j=(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i+1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j)*X(j);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end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>
            <a:extLst>
              <a:ext uri="{FF2B5EF4-FFF2-40B4-BE49-F238E27FC236}">
                <a16:creationId xmlns:a16="http://schemas.microsoft.com/office/drawing/2014/main" id="{913DBB07-7397-4843-BC00-74FD6E0F5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6BFDF964-342A-40D1-AB18-AA96DBA0A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3" y="3175"/>
            <a:ext cx="9144000" cy="13716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Is LU Decomposition better than Gaussian Elimination?</a:t>
            </a:r>
          </a:p>
        </p:txBody>
      </p:sp>
      <p:sp>
        <p:nvSpPr>
          <p:cNvPr id="33796" name="Rectangle 13">
            <a:extLst>
              <a:ext uri="{FF2B5EF4-FFF2-40B4-BE49-F238E27FC236}">
                <a16:creationId xmlns:a16="http://schemas.microsoft.com/office/drawing/2014/main" id="{367F4CA2-348D-414D-8C9D-45F76D558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797" name="Content Placeholder 11">
            <a:extLst>
              <a:ext uri="{FF2B5EF4-FFF2-40B4-BE49-F238E27FC236}">
                <a16:creationId xmlns:a16="http://schemas.microsoft.com/office/drawing/2014/main" id="{B7AF5389-31DD-48FA-9DEC-41F80819E8B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762000" y="1371600"/>
            <a:ext cx="7239000" cy="533400"/>
          </a:xfrm>
        </p:spPr>
        <p:txBody>
          <a:bodyPr/>
          <a:lstStyle/>
          <a:p>
            <a:pPr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en-US" altLang="en-US"/>
              <a:t>Solve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altLang="en-US"/>
          </a:p>
        </p:txBody>
      </p:sp>
      <p:sp>
        <p:nvSpPr>
          <p:cNvPr id="33798" name="Rectangle 5">
            <a:extLst>
              <a:ext uri="{FF2B5EF4-FFF2-40B4-BE49-F238E27FC236}">
                <a16:creationId xmlns:a16="http://schemas.microsoft.com/office/drawing/2014/main" id="{78D48FEF-F71A-4833-A85C-8A0713393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9" name="Object 2">
                <a:extLst>
                  <a:ext uri="{FF2B5EF4-FFF2-40B4-BE49-F238E27FC236}">
                    <a16:creationId xmlns:a16="http://schemas.microsoft.com/office/drawing/2014/main" id="{C8B6C1FE-35FE-490D-A10D-DF86297BA59B}"/>
                  </a:ext>
                </a:extLst>
              </p:cNvPr>
              <p:cNvSpPr txBox="1"/>
              <p:nvPr/>
            </p:nvSpPr>
            <p:spPr bwMode="auto">
              <a:xfrm>
                <a:off x="5237163" y="3276600"/>
                <a:ext cx="2611437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3799" name="Object 2">
                <a:extLst>
                  <a:ext uri="{FF2B5EF4-FFF2-40B4-BE49-F238E27FC236}">
                    <a16:creationId xmlns:a16="http://schemas.microsoft.com/office/drawing/2014/main" id="{C8B6C1FE-35FE-490D-A10D-DF86297BA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7163" y="3276600"/>
                <a:ext cx="2611437" cy="685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0" name="Rectangle 7">
            <a:extLst>
              <a:ext uri="{FF2B5EF4-FFF2-40B4-BE49-F238E27FC236}">
                <a16:creationId xmlns:a16="http://schemas.microsoft.com/office/drawing/2014/main" id="{F3B92D5D-0696-4EE6-8001-872C458F3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01" name="Object 4">
                <a:extLst>
                  <a:ext uri="{FF2B5EF4-FFF2-40B4-BE49-F238E27FC236}">
                    <a16:creationId xmlns:a16="http://schemas.microsoft.com/office/drawing/2014/main" id="{5C70172F-700F-401A-85C1-3DB58E55CD09}"/>
                  </a:ext>
                </a:extLst>
              </p:cNvPr>
              <p:cNvSpPr txBox="1"/>
              <p:nvPr/>
            </p:nvSpPr>
            <p:spPr bwMode="auto">
              <a:xfrm>
                <a:off x="5257800" y="4603750"/>
                <a:ext cx="2273300" cy="425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3801" name="Object 4">
                <a:extLst>
                  <a:ext uri="{FF2B5EF4-FFF2-40B4-BE49-F238E27FC236}">
                    <a16:creationId xmlns:a16="http://schemas.microsoft.com/office/drawing/2014/main" id="{5C70172F-700F-401A-85C1-3DB58E55C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4603750"/>
                <a:ext cx="2273300" cy="4254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2" name="Rectangle 9">
            <a:extLst>
              <a:ext uri="{FF2B5EF4-FFF2-40B4-BE49-F238E27FC236}">
                <a16:creationId xmlns:a16="http://schemas.microsoft.com/office/drawing/2014/main" id="{125B32D9-F98F-49E1-AC4A-CCFF2CE96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03" name="Object 6">
                <a:extLst>
                  <a:ext uri="{FF2B5EF4-FFF2-40B4-BE49-F238E27FC236}">
                    <a16:creationId xmlns:a16="http://schemas.microsoft.com/office/drawing/2014/main" id="{C862532A-CD62-46AB-BDF5-BE0212815272}"/>
                  </a:ext>
                </a:extLst>
              </p:cNvPr>
              <p:cNvSpPr txBox="1"/>
              <p:nvPr/>
            </p:nvSpPr>
            <p:spPr bwMode="auto">
              <a:xfrm>
                <a:off x="1371600" y="4635500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3803" name="Object 6">
                <a:extLst>
                  <a:ext uri="{FF2B5EF4-FFF2-40B4-BE49-F238E27FC236}">
                    <a16:creationId xmlns:a16="http://schemas.microsoft.com/office/drawing/2014/main" id="{C862532A-CD62-46AB-BDF5-BE02128152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4635500"/>
                <a:ext cx="2162175" cy="3857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4" name="Rectangle 11">
            <a:extLst>
              <a:ext uri="{FF2B5EF4-FFF2-40B4-BE49-F238E27FC236}">
                <a16:creationId xmlns:a16="http://schemas.microsoft.com/office/drawing/2014/main" id="{3B0FBA27-636C-489B-97F2-5209C5F6F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05" name="Object 8">
                <a:extLst>
                  <a:ext uri="{FF2B5EF4-FFF2-40B4-BE49-F238E27FC236}">
                    <a16:creationId xmlns:a16="http://schemas.microsoft.com/office/drawing/2014/main" id="{B7091988-C7A9-4316-AAA0-B73D078C51F1}"/>
                  </a:ext>
                </a:extLst>
              </p:cNvPr>
              <p:cNvSpPr txBox="1"/>
              <p:nvPr/>
            </p:nvSpPr>
            <p:spPr bwMode="auto">
              <a:xfrm>
                <a:off x="1219200" y="3235325"/>
                <a:ext cx="2443163" cy="650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3805" name="Object 8">
                <a:extLst>
                  <a:ext uri="{FF2B5EF4-FFF2-40B4-BE49-F238E27FC236}">
                    <a16:creationId xmlns:a16="http://schemas.microsoft.com/office/drawing/2014/main" id="{B7091988-C7A9-4316-AAA0-B73D078C5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235325"/>
                <a:ext cx="2443163" cy="6508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6" name="Rectangle 13">
            <a:extLst>
              <a:ext uri="{FF2B5EF4-FFF2-40B4-BE49-F238E27FC236}">
                <a16:creationId xmlns:a16="http://schemas.microsoft.com/office/drawing/2014/main" id="{E561B460-8A1A-4A88-B4DF-52DAC02B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807" name="TextBox 11">
            <a:extLst>
              <a:ext uri="{FF2B5EF4-FFF2-40B4-BE49-F238E27FC236}">
                <a16:creationId xmlns:a16="http://schemas.microsoft.com/office/drawing/2014/main" id="{64B369D2-C10D-42D9-861A-0239F93DC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743200"/>
            <a:ext cx="388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Forward Elimination</a:t>
            </a:r>
          </a:p>
        </p:txBody>
      </p:sp>
      <p:sp>
        <p:nvSpPr>
          <p:cNvPr id="33808" name="TextBox 19">
            <a:extLst>
              <a:ext uri="{FF2B5EF4-FFF2-40B4-BE49-F238E27FC236}">
                <a16:creationId xmlns:a16="http://schemas.microsoft.com/office/drawing/2014/main" id="{D7FE842D-8C0F-4A36-AC8A-FAFF18DF1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743200"/>
            <a:ext cx="350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Decomposition to LU</a:t>
            </a:r>
          </a:p>
        </p:txBody>
      </p:sp>
      <p:sp>
        <p:nvSpPr>
          <p:cNvPr id="33809" name="TextBox 21">
            <a:extLst>
              <a:ext uri="{FF2B5EF4-FFF2-40B4-BE49-F238E27FC236}">
                <a16:creationId xmlns:a16="http://schemas.microsoft.com/office/drawing/2014/main" id="{BA7922BF-B033-45EE-8E53-B17919FB5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110038"/>
            <a:ext cx="3124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Back Substitution</a:t>
            </a:r>
          </a:p>
        </p:txBody>
      </p:sp>
      <p:sp>
        <p:nvSpPr>
          <p:cNvPr id="33810" name="TextBox 22">
            <a:extLst>
              <a:ext uri="{FF2B5EF4-FFF2-40B4-BE49-F238E27FC236}">
                <a16:creationId xmlns:a16="http://schemas.microsoft.com/office/drawing/2014/main" id="{27BBD749-E4D5-407B-B475-87C2075F5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110038"/>
            <a:ext cx="3733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Forward Substitution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11" name="Object 23">
                <a:extLst>
                  <a:ext uri="{FF2B5EF4-FFF2-40B4-BE49-F238E27FC236}">
                    <a16:creationId xmlns:a16="http://schemas.microsoft.com/office/drawing/2014/main" id="{342CC002-08AE-4991-A47A-76F93130E93D}"/>
                  </a:ext>
                </a:extLst>
              </p:cNvPr>
              <p:cNvSpPr txBox="1"/>
              <p:nvPr/>
            </p:nvSpPr>
            <p:spPr bwMode="auto">
              <a:xfrm>
                <a:off x="5627688" y="5791200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3811" name="Object 23">
                <a:extLst>
                  <a:ext uri="{FF2B5EF4-FFF2-40B4-BE49-F238E27FC236}">
                    <a16:creationId xmlns:a16="http://schemas.microsoft.com/office/drawing/2014/main" id="{342CC002-08AE-4991-A47A-76F93130E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27688" y="5791200"/>
                <a:ext cx="2162175" cy="3857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12" name="TextBox 24">
            <a:extLst>
              <a:ext uri="{FF2B5EF4-FFF2-40B4-BE49-F238E27FC236}">
                <a16:creationId xmlns:a16="http://schemas.microsoft.com/office/drawing/2014/main" id="{EBA02F63-560E-441E-A821-A73B0D842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288" y="5265738"/>
            <a:ext cx="3124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Back Substitution</a:t>
            </a:r>
          </a:p>
        </p:txBody>
      </p:sp>
      <p:sp>
        <p:nvSpPr>
          <p:cNvPr id="33813" name="Rectangle 13">
            <a:extLst>
              <a:ext uri="{FF2B5EF4-FFF2-40B4-BE49-F238E27FC236}">
                <a16:creationId xmlns:a16="http://schemas.microsoft.com/office/drawing/2014/main" id="{A854EFD5-FF70-4B67-A100-6AA100F99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143125"/>
            <a:ext cx="883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T = clock cycle time and nxn = size of the matrix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5">
            <a:extLst>
              <a:ext uri="{FF2B5EF4-FFF2-40B4-BE49-F238E27FC236}">
                <a16:creationId xmlns:a16="http://schemas.microsoft.com/office/drawing/2014/main" id="{0B5B7007-4CF5-4607-9186-2285279D5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EAECD0F1-AAAC-4EDE-91F0-749A0994E7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3716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Is LU Decomposition better than Gaussian Elimination?</a:t>
            </a:r>
          </a:p>
        </p:txBody>
      </p:sp>
      <p:sp>
        <p:nvSpPr>
          <p:cNvPr id="35844" name="Rectangle 13">
            <a:extLst>
              <a:ext uri="{FF2B5EF4-FFF2-40B4-BE49-F238E27FC236}">
                <a16:creationId xmlns:a16="http://schemas.microsoft.com/office/drawing/2014/main" id="{6C7EE9D2-99A8-4C92-B48D-CEEA71F44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4821" name="Content Placeholder 11">
            <a:extLst>
              <a:ext uri="{FF2B5EF4-FFF2-40B4-BE49-F238E27FC236}">
                <a16:creationId xmlns:a16="http://schemas.microsoft.com/office/drawing/2014/main" id="{627D7B96-32B3-4FD7-B78B-1546963EE7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7239000" cy="4114800"/>
          </a:xfrm>
        </p:spPr>
        <p:txBody>
          <a:bodyPr/>
          <a:lstStyle/>
          <a:p>
            <a:pPr algn="ctr">
              <a:spcAft>
                <a:spcPts val="1200"/>
              </a:spcAft>
              <a:buFont typeface="Wingdings" panose="05000000000000000000" pitchFamily="2" charset="2"/>
              <a:buNone/>
              <a:defRPr/>
            </a:pPr>
            <a:r>
              <a:rPr lang="en-US" altLang="en-US" dirty="0"/>
              <a:t>To solve 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][</a:t>
            </a:r>
            <a:r>
              <a:rPr lang="en-US" alt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] = [</a:t>
            </a:r>
            <a:r>
              <a:rPr lang="en-US" alt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en-US" dirty="0"/>
          </a:p>
          <a:p>
            <a:pPr>
              <a:spcBef>
                <a:spcPts val="600"/>
              </a:spcBef>
              <a:buFont typeface="Wingdings" panose="05000000000000000000" pitchFamily="2" charset="2"/>
              <a:buNone/>
              <a:defRPr/>
            </a:pPr>
            <a:r>
              <a:rPr lang="en-US" altLang="en-US" sz="2000" b="1" dirty="0"/>
              <a:t>Time taken by methods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000" dirty="0"/>
              <a:t>T = clock cycle time and </a:t>
            </a:r>
            <a:r>
              <a:rPr lang="en-US" altLang="en-US" sz="2000" dirty="0" err="1"/>
              <a:t>nxn</a:t>
            </a:r>
            <a:r>
              <a:rPr lang="en-US" altLang="en-US" sz="2000" dirty="0"/>
              <a:t> = size of the matrix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en-US" sz="2000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en-US" altLang="en-US" dirty="0"/>
              <a:t>So both methods are equally efficient.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4A10A84-F42D-4D32-A8DD-40E31DBD36B4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3124200"/>
          <a:ext cx="6553200" cy="134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Gaussian Elimination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LU Decomposition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388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5857" name="Object 12">
                <a:extLst>
                  <a:ext uri="{FF2B5EF4-FFF2-40B4-BE49-F238E27FC236}">
                    <a16:creationId xmlns:a16="http://schemas.microsoft.com/office/drawing/2014/main" id="{1B8C3E8E-5FC4-4C03-BE99-E428F7B2B0A4}"/>
                  </a:ext>
                </a:extLst>
              </p:cNvPr>
              <p:cNvSpPr txBox="1"/>
              <p:nvPr/>
            </p:nvSpPr>
            <p:spPr bwMode="auto">
              <a:xfrm>
                <a:off x="1905000" y="3733800"/>
                <a:ext cx="1752600" cy="673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5857" name="Object 12">
                <a:extLst>
                  <a:ext uri="{FF2B5EF4-FFF2-40B4-BE49-F238E27FC236}">
                    <a16:creationId xmlns:a16="http://schemas.microsoft.com/office/drawing/2014/main" id="{1B8C3E8E-5FC4-4C03-BE99-E428F7B2B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3733800"/>
                <a:ext cx="1752600" cy="673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858" name="Object 13">
                <a:extLst>
                  <a:ext uri="{FF2B5EF4-FFF2-40B4-BE49-F238E27FC236}">
                    <a16:creationId xmlns:a16="http://schemas.microsoft.com/office/drawing/2014/main" id="{B0E02423-5C57-4B75-927E-631AC4145E6D}"/>
                  </a:ext>
                </a:extLst>
              </p:cNvPr>
              <p:cNvSpPr txBox="1"/>
              <p:nvPr/>
            </p:nvSpPr>
            <p:spPr bwMode="auto">
              <a:xfrm>
                <a:off x="5257800" y="3733800"/>
                <a:ext cx="1752600" cy="673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5858" name="Object 13">
                <a:extLst>
                  <a:ext uri="{FF2B5EF4-FFF2-40B4-BE49-F238E27FC236}">
                    <a16:creationId xmlns:a16="http://schemas.microsoft.com/office/drawing/2014/main" id="{B0E02423-5C57-4B75-927E-631AC4145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3733800"/>
                <a:ext cx="1752600" cy="673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E70DD35C-4C28-49DF-992F-F5362B981A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/>
              <a:t>Truss Problem</a:t>
            </a:r>
          </a:p>
        </p:txBody>
      </p:sp>
      <p:pic>
        <p:nvPicPr>
          <p:cNvPr id="38915" name="Picture 3">
            <a:extLst>
              <a:ext uri="{FF2B5EF4-FFF2-40B4-BE49-F238E27FC236}">
                <a16:creationId xmlns:a16="http://schemas.microsoft.com/office/drawing/2014/main" id="{3B9DF358-7B34-4526-9F97-7EBD6F8B3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30000"/>
          </a:blip>
          <a:srcRect/>
          <a:stretch>
            <a:fillRect/>
          </a:stretch>
        </p:blipFill>
        <p:spPr bwMode="auto">
          <a:xfrm>
            <a:off x="838200" y="914400"/>
            <a:ext cx="7467600" cy="5566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892" name="Footer Placeholder 3">
            <a:extLst>
              <a:ext uri="{FF2B5EF4-FFF2-40B4-BE49-F238E27FC236}">
                <a16:creationId xmlns:a16="http://schemas.microsoft.com/office/drawing/2014/main" id="{EF54E421-F3A8-4328-B845-9D0BE008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</a:rPr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5">
            <a:extLst>
              <a:ext uri="{FF2B5EF4-FFF2-40B4-BE49-F238E27FC236}">
                <a16:creationId xmlns:a16="http://schemas.microsoft.com/office/drawing/2014/main" id="{EA190372-B164-4DE2-98AB-B8220242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60C006F0-ACE6-431E-BFD0-C9FF322206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295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4000">
                <a:latin typeface="Arial" panose="020B0604020202020204" pitchFamily="34" charset="0"/>
              </a:rPr>
              <a:t>Finding the inverse of a square matrix</a:t>
            </a:r>
          </a:p>
        </p:txBody>
      </p:sp>
      <p:sp>
        <p:nvSpPr>
          <p:cNvPr id="39940" name="Rectangle 6">
            <a:extLst>
              <a:ext uri="{FF2B5EF4-FFF2-40B4-BE49-F238E27FC236}">
                <a16:creationId xmlns:a16="http://schemas.microsoft.com/office/drawing/2014/main" id="{642FD66C-E141-4399-9C69-D90A98C78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1" name="Rectangle 10">
            <a:extLst>
              <a:ext uri="{FF2B5EF4-FFF2-40B4-BE49-F238E27FC236}">
                <a16:creationId xmlns:a16="http://schemas.microsoft.com/office/drawing/2014/main" id="{F3E3D66B-593E-434A-94B5-AD92AFED4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2" name="Text Box 19">
            <a:extLst>
              <a:ext uri="{FF2B5EF4-FFF2-40B4-BE49-F238E27FC236}">
                <a16:creationId xmlns:a16="http://schemas.microsoft.com/office/drawing/2014/main" id="{FBE186FF-B8CA-4D1F-9E6A-B284F2798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667000"/>
            <a:ext cx="76454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The inverse [B] of a square matrix [</a:t>
            </a:r>
            <a:r>
              <a:rPr lang="en-US" altLang="en-US" sz="2400" i="1">
                <a:latin typeface="Arial" panose="020B0604020202020204" pitchFamily="34" charset="0"/>
              </a:rPr>
              <a:t>A</a:t>
            </a:r>
            <a:r>
              <a:rPr lang="en-US" altLang="en-US" sz="2400">
                <a:latin typeface="Arial" panose="020B0604020202020204" pitchFamily="34" charset="0"/>
              </a:rPr>
              <a:t>] is defined as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   </a:t>
            </a:r>
            <a:r>
              <a:rPr lang="en-US" alt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   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4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4">
            <a:extLst>
              <a:ext uri="{FF2B5EF4-FFF2-40B4-BE49-F238E27FC236}">
                <a16:creationId xmlns:a16="http://schemas.microsoft.com/office/drawing/2014/main" id="{0AE25568-6062-43B6-BCBA-88FEA5A99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5EF3D292-EEB9-4C29-90DB-9ADFB941B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287462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4000">
                <a:latin typeface="Arial" panose="020B0604020202020204" pitchFamily="34" charset="0"/>
              </a:rPr>
              <a:t>Finding the inverse of a square matrix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A61DF4F3-FDB8-44E6-B62B-DD3039FDD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057400"/>
            <a:ext cx="73152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200">
                <a:latin typeface="Arial" panose="020B0604020202020204" pitchFamily="34" charset="0"/>
              </a:rPr>
              <a:t>How can LU Decomposition be used to find the inverse?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[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altLang="en-US" sz="22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     First column of [</a:t>
            </a:r>
            <a:r>
              <a:rPr lang="en-US" altLang="en-US" sz="1800" i="1">
                <a:latin typeface="Arial" panose="020B0604020202020204" pitchFamily="34" charset="0"/>
              </a:rPr>
              <a:t>B</a:t>
            </a:r>
            <a:r>
              <a:rPr lang="en-US" altLang="en-US" sz="1800">
                <a:latin typeface="Arial" panose="020B0604020202020204" pitchFamily="34" charset="0"/>
              </a:rPr>
              <a:t>]        Second column of [</a:t>
            </a:r>
            <a:r>
              <a:rPr lang="en-US" altLang="en-US" sz="1800" i="1">
                <a:latin typeface="Arial" panose="020B0604020202020204" pitchFamily="34" charset="0"/>
              </a:rPr>
              <a:t>B</a:t>
            </a:r>
            <a:r>
              <a:rPr lang="en-US" altLang="en-US" sz="1800">
                <a:latin typeface="Arial" panose="020B0604020202020204" pitchFamily="34" charset="0"/>
              </a:rPr>
              <a:t>]</a:t>
            </a: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76103D6C-1DDF-43AC-883C-91BB11E28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1990" name="Rectangle 8">
            <a:extLst>
              <a:ext uri="{FF2B5EF4-FFF2-40B4-BE49-F238E27FC236}">
                <a16:creationId xmlns:a16="http://schemas.microsoft.com/office/drawing/2014/main" id="{E2BEBA19-8732-47A2-B880-A11839622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91" name="Object 9">
                <a:extLst>
                  <a:ext uri="{FF2B5EF4-FFF2-40B4-BE49-F238E27FC236}">
                    <a16:creationId xmlns:a16="http://schemas.microsoft.com/office/drawing/2014/main" id="{888AF595-7345-418D-BE9D-F2CC5C2B02C3}"/>
                  </a:ext>
                </a:extLst>
              </p:cNvPr>
              <p:cNvSpPr txBox="1"/>
              <p:nvPr/>
            </p:nvSpPr>
            <p:spPr bwMode="auto">
              <a:xfrm>
                <a:off x="1752600" y="3611563"/>
                <a:ext cx="1325563" cy="137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1991" name="Object 9">
                <a:extLst>
                  <a:ext uri="{FF2B5EF4-FFF2-40B4-BE49-F238E27FC236}">
                    <a16:creationId xmlns:a16="http://schemas.microsoft.com/office/drawing/2014/main" id="{888AF595-7345-418D-BE9D-F2CC5C2B0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3611563"/>
                <a:ext cx="1325563" cy="1371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2" name="Object 11">
                <a:extLst>
                  <a:ext uri="{FF2B5EF4-FFF2-40B4-BE49-F238E27FC236}">
                    <a16:creationId xmlns:a16="http://schemas.microsoft.com/office/drawing/2014/main" id="{584446B0-715D-4544-B1F6-D4F60C033DDB}"/>
                  </a:ext>
                </a:extLst>
              </p:cNvPr>
              <p:cNvSpPr txBox="1"/>
              <p:nvPr/>
            </p:nvSpPr>
            <p:spPr bwMode="auto">
              <a:xfrm>
                <a:off x="3886200" y="3679825"/>
                <a:ext cx="1371600" cy="137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1992" name="Object 11">
                <a:extLst>
                  <a:ext uri="{FF2B5EF4-FFF2-40B4-BE49-F238E27FC236}">
                    <a16:creationId xmlns:a16="http://schemas.microsoft.com/office/drawing/2014/main" id="{584446B0-715D-4544-B1F6-D4F60C033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6200" y="3679825"/>
                <a:ext cx="1371600" cy="1371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993" name="Text Box 12">
            <a:extLst>
              <a:ext uri="{FF2B5EF4-FFF2-40B4-BE49-F238E27FC236}">
                <a16:creationId xmlns:a16="http://schemas.microsoft.com/office/drawing/2014/main" id="{7645CBBF-6BA9-4D03-AF11-CE0B91581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410200"/>
            <a:ext cx="7010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The remaining columns in [</a:t>
            </a:r>
            <a:r>
              <a:rPr lang="en-US" altLang="en-US" sz="1800" i="1">
                <a:latin typeface="Arial" panose="020B0604020202020204" pitchFamily="34" charset="0"/>
              </a:rPr>
              <a:t>B</a:t>
            </a:r>
            <a:r>
              <a:rPr lang="en-US" altLang="en-US" sz="1800">
                <a:latin typeface="Arial" panose="020B0604020202020204" pitchFamily="34" charset="0"/>
              </a:rPr>
              <a:t>] can be found in the same manner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3">
            <a:extLst>
              <a:ext uri="{FF2B5EF4-FFF2-40B4-BE49-F238E27FC236}">
                <a16:creationId xmlns:a16="http://schemas.microsoft.com/office/drawing/2014/main" id="{A1D9A906-D0E0-42A2-B270-153922754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21480A3A-D98A-4CAF-A0C0-03F7283B73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44036" name="Text Box 3">
            <a:extLst>
              <a:ext uri="{FF2B5EF4-FFF2-40B4-BE49-F238E27FC236}">
                <a16:creationId xmlns:a16="http://schemas.microsoft.com/office/drawing/2014/main" id="{2F79B3CC-B14D-4C69-A35E-5B847484E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828800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Find the inverse of a square matrix [</a:t>
            </a:r>
            <a:r>
              <a:rPr lang="en-US" altLang="en-US" sz="2400" i="1">
                <a:latin typeface="Arial" panose="020B0604020202020204" pitchFamily="34" charset="0"/>
              </a:rPr>
              <a:t>A</a:t>
            </a:r>
            <a:r>
              <a:rPr lang="en-US" altLang="en-US" sz="2400">
                <a:latin typeface="Arial" panose="020B0604020202020204" pitchFamily="34" charset="0"/>
              </a:rPr>
              <a:t>]</a:t>
            </a: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B661126A-0318-4773-B0C6-6124DD5E3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038" name="Object 4">
                <a:extLst>
                  <a:ext uri="{FF2B5EF4-FFF2-40B4-BE49-F238E27FC236}">
                    <a16:creationId xmlns:a16="http://schemas.microsoft.com/office/drawing/2014/main" id="{E59541FF-DA79-4595-98B1-9DC97CAAF72C}"/>
                  </a:ext>
                </a:extLst>
              </p:cNvPr>
              <p:cNvSpPr txBox="1"/>
              <p:nvPr/>
            </p:nvSpPr>
            <p:spPr bwMode="auto">
              <a:xfrm>
                <a:off x="3048000" y="2362200"/>
                <a:ext cx="2438400" cy="1463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4038" name="Object 4">
                <a:extLst>
                  <a:ext uri="{FF2B5EF4-FFF2-40B4-BE49-F238E27FC236}">
                    <a16:creationId xmlns:a16="http://schemas.microsoft.com/office/drawing/2014/main" id="{E59541FF-DA79-4595-98B1-9DC97CAAF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2362200"/>
                <a:ext cx="2438400" cy="1463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039" name="Object 6">
                <a:extLst>
                  <a:ext uri="{FF2B5EF4-FFF2-40B4-BE49-F238E27FC236}">
                    <a16:creationId xmlns:a16="http://schemas.microsoft.com/office/drawing/2014/main" id="{90A7FE56-2976-405F-AA32-B85BF3AA8CBF}"/>
                  </a:ext>
                </a:extLst>
              </p:cNvPr>
              <p:cNvSpPr txBox="1"/>
              <p:nvPr/>
            </p:nvSpPr>
            <p:spPr bwMode="auto">
              <a:xfrm>
                <a:off x="1981200" y="4572000"/>
                <a:ext cx="5160963" cy="1343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4039" name="Object 6">
                <a:extLst>
                  <a:ext uri="{FF2B5EF4-FFF2-40B4-BE49-F238E27FC236}">
                    <a16:creationId xmlns:a16="http://schemas.microsoft.com/office/drawing/2014/main" id="{90A7FE56-2976-405F-AA32-B85BF3AA8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4572000"/>
                <a:ext cx="5160963" cy="13430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040" name="Text Box 9">
            <a:extLst>
              <a:ext uri="{FF2B5EF4-FFF2-40B4-BE49-F238E27FC236}">
                <a16:creationId xmlns:a16="http://schemas.microsoft.com/office/drawing/2014/main" id="{B5CE128B-CA3D-4ED8-B4F1-5BC659F28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038600"/>
            <a:ext cx="800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Using the decomposition procedure, the [</a:t>
            </a:r>
            <a:r>
              <a:rPr lang="en-US" altLang="en-US" sz="1800" i="1">
                <a:latin typeface="Arial" panose="020B0604020202020204" pitchFamily="34" charset="0"/>
              </a:rPr>
              <a:t>L</a:t>
            </a:r>
            <a:r>
              <a:rPr lang="en-US" altLang="en-US" sz="1800">
                <a:latin typeface="Arial" panose="020B0604020202020204" pitchFamily="34" charset="0"/>
              </a:rPr>
              <a:t>] and [</a:t>
            </a:r>
            <a:r>
              <a:rPr lang="en-US" altLang="en-US" sz="1800" i="1">
                <a:latin typeface="Arial" panose="020B0604020202020204" pitchFamily="34" charset="0"/>
              </a:rPr>
              <a:t>U</a:t>
            </a:r>
            <a:r>
              <a:rPr lang="en-US" altLang="en-US" sz="1800">
                <a:latin typeface="Arial" panose="020B0604020202020204" pitchFamily="34" charset="0"/>
              </a:rPr>
              <a:t>] matrices are found to be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>
            <a:extLst>
              <a:ext uri="{FF2B5EF4-FFF2-40B4-BE49-F238E27FC236}">
                <a16:creationId xmlns:a16="http://schemas.microsoft.com/office/drawing/2014/main" id="{464A56ED-8AD4-45CD-9F70-C92EEEE3C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329AD95D-5429-4464-9148-824BFF88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17417" name="Text Box 4">
            <a:extLst>
              <a:ext uri="{FF2B5EF4-FFF2-40B4-BE49-F238E27FC236}">
                <a16:creationId xmlns:a16="http://schemas.microsoft.com/office/drawing/2014/main" id="{55A93590-1F11-4CFC-A5EA-1FCD88A32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05000"/>
            <a:ext cx="6019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800" dirty="0">
                <a:latin typeface="Arial" charset="0"/>
              </a:rPr>
              <a:t>Solving for the each column of [</a:t>
            </a:r>
            <a:r>
              <a:rPr lang="en-US" sz="1800" i="1" dirty="0">
                <a:latin typeface="Arial" charset="0"/>
              </a:rPr>
              <a:t>B</a:t>
            </a:r>
            <a:r>
              <a:rPr lang="en-US" sz="1800" dirty="0">
                <a:latin typeface="Arial" charset="0"/>
              </a:rPr>
              <a:t>] requires two steps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dirty="0">
                <a:latin typeface="Arial" charset="0"/>
              </a:rPr>
              <a:t>Solve [</a:t>
            </a:r>
            <a:r>
              <a:rPr lang="en-US" sz="1800" i="1" dirty="0">
                <a:latin typeface="Arial" charset="0"/>
              </a:rPr>
              <a:t>L</a:t>
            </a:r>
            <a:r>
              <a:rPr lang="en-US" sz="1800" dirty="0">
                <a:latin typeface="Arial" charset="0"/>
              </a:rPr>
              <a:t>] [</a:t>
            </a:r>
            <a:r>
              <a:rPr lang="en-US" sz="1800" i="1" dirty="0">
                <a:latin typeface="Arial" charset="0"/>
              </a:rPr>
              <a:t>Z</a:t>
            </a:r>
            <a:r>
              <a:rPr lang="en-US" sz="1800" dirty="0">
                <a:latin typeface="Arial" charset="0"/>
              </a:rPr>
              <a:t>] = [</a:t>
            </a:r>
            <a:r>
              <a:rPr lang="en-US" sz="1800" i="1" dirty="0">
                <a:latin typeface="Arial" charset="0"/>
              </a:rPr>
              <a:t>C</a:t>
            </a:r>
            <a:r>
              <a:rPr lang="en-US" sz="1800" dirty="0">
                <a:latin typeface="Arial" charset="0"/>
              </a:rPr>
              <a:t>] for [</a:t>
            </a:r>
            <a:r>
              <a:rPr lang="en-US" sz="1800" i="1" dirty="0">
                <a:latin typeface="Arial" charset="0"/>
              </a:rPr>
              <a:t>Z</a:t>
            </a:r>
            <a:r>
              <a:rPr lang="en-US" sz="1800" dirty="0">
                <a:latin typeface="Arial" charset="0"/>
              </a:rPr>
              <a:t>] 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dirty="0">
                <a:latin typeface="Arial" charset="0"/>
              </a:rPr>
              <a:t>Solve [</a:t>
            </a:r>
            <a:r>
              <a:rPr lang="en-US" sz="1800" i="1" dirty="0">
                <a:latin typeface="Arial" charset="0"/>
              </a:rPr>
              <a:t>U</a:t>
            </a:r>
            <a:r>
              <a:rPr lang="en-US" sz="1800" dirty="0">
                <a:latin typeface="Arial" charset="0"/>
              </a:rPr>
              <a:t>] [</a:t>
            </a:r>
            <a:r>
              <a:rPr lang="en-US" sz="1800" i="1" dirty="0">
                <a:latin typeface="Arial" charset="0"/>
              </a:rPr>
              <a:t>X</a:t>
            </a:r>
            <a:r>
              <a:rPr lang="en-US" sz="1800" dirty="0">
                <a:latin typeface="Arial" charset="0"/>
              </a:rPr>
              <a:t>] = [</a:t>
            </a:r>
            <a:r>
              <a:rPr lang="en-US" sz="1800" i="1" dirty="0">
                <a:latin typeface="Arial" charset="0"/>
              </a:rPr>
              <a:t>Z</a:t>
            </a:r>
            <a:r>
              <a:rPr lang="en-US" sz="1800" dirty="0">
                <a:latin typeface="Arial" charset="0"/>
              </a:rPr>
              <a:t>] for [</a:t>
            </a:r>
            <a:r>
              <a:rPr lang="en-US" sz="1800" i="1" dirty="0">
                <a:latin typeface="Arial" charset="0"/>
              </a:rPr>
              <a:t>X</a:t>
            </a:r>
            <a:r>
              <a:rPr lang="en-US" sz="1800" dirty="0">
                <a:latin typeface="Arial" charset="0"/>
              </a:rPr>
              <a:t>] </a:t>
            </a:r>
          </a:p>
        </p:txBody>
      </p:sp>
      <p:sp>
        <p:nvSpPr>
          <p:cNvPr id="46085" name="Text Box 5">
            <a:extLst>
              <a:ext uri="{FF2B5EF4-FFF2-40B4-BE49-F238E27FC236}">
                <a16:creationId xmlns:a16="http://schemas.microsoft.com/office/drawing/2014/main" id="{62A03133-B6C0-481F-B07B-771057A6A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609975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Step 1: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6" name="Object 6">
                <a:extLst>
                  <a:ext uri="{FF2B5EF4-FFF2-40B4-BE49-F238E27FC236}">
                    <a16:creationId xmlns:a16="http://schemas.microsoft.com/office/drawing/2014/main" id="{02B2EC7B-17CC-4779-9CB0-2D719DE5D75A}"/>
                  </a:ext>
                </a:extLst>
              </p:cNvPr>
              <p:cNvSpPr txBox="1"/>
              <p:nvPr/>
            </p:nvSpPr>
            <p:spPr bwMode="auto">
              <a:xfrm>
                <a:off x="1665288" y="3148013"/>
                <a:ext cx="4513262" cy="1349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6086" name="Object 6">
                <a:extLst>
                  <a:ext uri="{FF2B5EF4-FFF2-40B4-BE49-F238E27FC236}">
                    <a16:creationId xmlns:a16="http://schemas.microsoft.com/office/drawing/2014/main" id="{02B2EC7B-17CC-4779-9CB0-2D719DE5D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5288" y="3148013"/>
                <a:ext cx="4513262" cy="13493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7" name="Text Box 10">
            <a:extLst>
              <a:ext uri="{FF2B5EF4-FFF2-40B4-BE49-F238E27FC236}">
                <a16:creationId xmlns:a16="http://schemas.microsoft.com/office/drawing/2014/main" id="{5B817153-4A86-4C9C-BBE6-AEA4D60C9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10088"/>
            <a:ext cx="3200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This generates the equations: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8" name="Object 13">
                <a:extLst>
                  <a:ext uri="{FF2B5EF4-FFF2-40B4-BE49-F238E27FC236}">
                    <a16:creationId xmlns:a16="http://schemas.microsoft.com/office/drawing/2014/main" id="{75BC8A98-CD1F-4D73-9E75-5341253348F2}"/>
                  </a:ext>
                </a:extLst>
              </p:cNvPr>
              <p:cNvSpPr txBox="1"/>
              <p:nvPr/>
            </p:nvSpPr>
            <p:spPr bwMode="auto">
              <a:xfrm>
                <a:off x="2286000" y="4648200"/>
                <a:ext cx="3271838" cy="1662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5.76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6088" name="Object 13">
                <a:extLst>
                  <a:ext uri="{FF2B5EF4-FFF2-40B4-BE49-F238E27FC236}">
                    <a16:creationId xmlns:a16="http://schemas.microsoft.com/office/drawing/2014/main" id="{75BC8A98-CD1F-4D73-9E75-534125334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4648200"/>
                <a:ext cx="3271838" cy="1662113"/>
              </a:xfrm>
              <a:prstGeom prst="rect">
                <a:avLst/>
              </a:prstGeom>
              <a:blipFill>
                <a:blip r:embed="rId4"/>
                <a:stretch>
                  <a:fillRect l="-55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9" name="Rectangle 14">
            <a:extLst>
              <a:ext uri="{FF2B5EF4-FFF2-40B4-BE49-F238E27FC236}">
                <a16:creationId xmlns:a16="http://schemas.microsoft.com/office/drawing/2014/main" id="{724DB117-D1EB-4CC7-897C-2A929A341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20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90" name="Rectangle 15">
            <a:extLst>
              <a:ext uri="{FF2B5EF4-FFF2-40B4-BE49-F238E27FC236}">
                <a16:creationId xmlns:a16="http://schemas.microsoft.com/office/drawing/2014/main" id="{99E37071-7B95-4665-BA2E-0747B36FE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0063"/>
            <a:ext cx="6413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4572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tabLst>
                <a:tab pos="4572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1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6091" name="Rectangle 16">
            <a:extLst>
              <a:ext uri="{FF2B5EF4-FFF2-40B4-BE49-F238E27FC236}">
                <a16:creationId xmlns:a16="http://schemas.microsoft.com/office/drawing/2014/main" id="{15169D82-353C-4B38-96B0-50A2D5232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08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>
            <a:extLst>
              <a:ext uri="{FF2B5EF4-FFF2-40B4-BE49-F238E27FC236}">
                <a16:creationId xmlns:a16="http://schemas.microsoft.com/office/drawing/2014/main" id="{9C0D84FD-AC61-4E6C-A841-15DBA44B8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5FAAF50-E9FE-4412-A35F-0A1003E37A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48132" name="Text Box 4">
            <a:extLst>
              <a:ext uri="{FF2B5EF4-FFF2-40B4-BE49-F238E27FC236}">
                <a16:creationId xmlns:a16="http://schemas.microsoft.com/office/drawing/2014/main" id="{3E3D0D54-8B82-4C92-9999-48925D80C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57400"/>
            <a:ext cx="1752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Solving for [</a:t>
            </a:r>
            <a:r>
              <a:rPr lang="en-US" altLang="en-US" sz="1800" i="1">
                <a:latin typeface="Arial" panose="020B0604020202020204" pitchFamily="34" charset="0"/>
              </a:rPr>
              <a:t>Z</a:t>
            </a:r>
            <a:r>
              <a:rPr lang="en-US" altLang="en-US" sz="1800">
                <a:latin typeface="Arial" panose="020B0604020202020204" pitchFamily="34" charset="0"/>
              </a:rPr>
              <a:t>]</a:t>
            </a:r>
          </a:p>
        </p:txBody>
      </p:sp>
      <p:sp>
        <p:nvSpPr>
          <p:cNvPr id="48133" name="Rectangle 12">
            <a:extLst>
              <a:ext uri="{FF2B5EF4-FFF2-40B4-BE49-F238E27FC236}">
                <a16:creationId xmlns:a16="http://schemas.microsoft.com/office/drawing/2014/main" id="{8E6CE71C-4579-4692-B21C-E851189B4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8134" name="Rectangle 16">
            <a:extLst>
              <a:ext uri="{FF2B5EF4-FFF2-40B4-BE49-F238E27FC236}">
                <a16:creationId xmlns:a16="http://schemas.microsoft.com/office/drawing/2014/main" id="{D4CAD799-AC09-4DB2-9CA5-86007C5DF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8135" name="Rectangle 18">
            <a:extLst>
              <a:ext uri="{FF2B5EF4-FFF2-40B4-BE49-F238E27FC236}">
                <a16:creationId xmlns:a16="http://schemas.microsoft.com/office/drawing/2014/main" id="{C03C751A-26FA-4949-A217-5C7F4A546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8136" name="Rectangle 20">
            <a:extLst>
              <a:ext uri="{FF2B5EF4-FFF2-40B4-BE49-F238E27FC236}">
                <a16:creationId xmlns:a16="http://schemas.microsoft.com/office/drawing/2014/main" id="{95AF369D-C28B-4022-A727-39676C2C7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67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137" name="Object 19">
                <a:extLst>
                  <a:ext uri="{FF2B5EF4-FFF2-40B4-BE49-F238E27FC236}">
                    <a16:creationId xmlns:a16="http://schemas.microsoft.com/office/drawing/2014/main" id="{2FAFEAB7-6068-48B5-ABD6-2FB6652A3145}"/>
                  </a:ext>
                </a:extLst>
              </p:cNvPr>
              <p:cNvSpPr txBox="1"/>
              <p:nvPr/>
            </p:nvSpPr>
            <p:spPr bwMode="auto">
              <a:xfrm>
                <a:off x="1066800" y="2590800"/>
                <a:ext cx="3135313" cy="297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 0−2.56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 =0−2.56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 =−2.56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=0−5.76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 =0−5.76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−3.5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−2.56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 =3.2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8137" name="Object 19">
                <a:extLst>
                  <a:ext uri="{FF2B5EF4-FFF2-40B4-BE49-F238E27FC236}">
                    <a16:creationId xmlns:a16="http://schemas.microsoft.com/office/drawing/2014/main" id="{2FAFEAB7-6068-48B5-ABD6-2FB6652A31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2590800"/>
                <a:ext cx="3135313" cy="2974975"/>
              </a:xfrm>
              <a:prstGeom prst="rect">
                <a:avLst/>
              </a:prstGeom>
              <a:blipFill>
                <a:blip r:embed="rId3"/>
                <a:stretch>
                  <a:fillRect l="-175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138" name="Object 21">
                <a:extLst>
                  <a:ext uri="{FF2B5EF4-FFF2-40B4-BE49-F238E27FC236}">
                    <a16:creationId xmlns:a16="http://schemas.microsoft.com/office/drawing/2014/main" id="{7A76ECB6-8FE5-4B6B-998B-1024FCD3195B}"/>
                  </a:ext>
                </a:extLst>
              </p:cNvPr>
              <p:cNvSpPr txBox="1"/>
              <p:nvPr/>
            </p:nvSpPr>
            <p:spPr bwMode="auto">
              <a:xfrm>
                <a:off x="4572000" y="2667000"/>
                <a:ext cx="2857500" cy="15922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8138" name="Object 21">
                <a:extLst>
                  <a:ext uri="{FF2B5EF4-FFF2-40B4-BE49-F238E27FC236}">
                    <a16:creationId xmlns:a16="http://schemas.microsoft.com/office/drawing/2014/main" id="{7A76ECB6-8FE5-4B6B-998B-1024FCD31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667000"/>
                <a:ext cx="2857500" cy="15922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>
            <a:extLst>
              <a:ext uri="{FF2B5EF4-FFF2-40B4-BE49-F238E27FC236}">
                <a16:creationId xmlns:a16="http://schemas.microsoft.com/office/drawing/2014/main" id="{AF76580C-625E-4F08-BF7B-3A76189F7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0F23443E-D543-4EFE-B3E7-4D7C76744D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50180" name="Text Box 4">
            <a:extLst>
              <a:ext uri="{FF2B5EF4-FFF2-40B4-BE49-F238E27FC236}">
                <a16:creationId xmlns:a16="http://schemas.microsoft.com/office/drawing/2014/main" id="{D4DDA6B4-7161-4C56-8D97-5E9D5EDD1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590800"/>
            <a:ext cx="3276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Solving [</a:t>
            </a:r>
            <a:r>
              <a:rPr lang="en-US" altLang="en-US" sz="1800" i="1">
                <a:latin typeface="Arial" panose="020B0604020202020204" pitchFamily="34" charset="0"/>
              </a:rPr>
              <a:t>U</a:t>
            </a:r>
            <a:r>
              <a:rPr lang="en-US" altLang="en-US" sz="1800">
                <a:latin typeface="Arial" panose="020B0604020202020204" pitchFamily="34" charset="0"/>
              </a:rPr>
              <a:t>][</a:t>
            </a:r>
            <a:r>
              <a:rPr lang="en-US" altLang="en-US" sz="1800" i="1">
                <a:latin typeface="Arial" panose="020B0604020202020204" pitchFamily="34" charset="0"/>
              </a:rPr>
              <a:t>X</a:t>
            </a:r>
            <a:r>
              <a:rPr lang="en-US" altLang="en-US" sz="1800">
                <a:latin typeface="Arial" panose="020B0604020202020204" pitchFamily="34" charset="0"/>
              </a:rPr>
              <a:t>] = [</a:t>
            </a:r>
            <a:r>
              <a:rPr lang="en-US" altLang="en-US" sz="1800" i="1">
                <a:latin typeface="Arial" panose="020B0604020202020204" pitchFamily="34" charset="0"/>
              </a:rPr>
              <a:t>Z</a:t>
            </a:r>
            <a:r>
              <a:rPr lang="en-US" altLang="en-US" sz="1800">
                <a:latin typeface="Arial" panose="020B0604020202020204" pitchFamily="34" charset="0"/>
              </a:rPr>
              <a:t>] for [</a:t>
            </a:r>
            <a:r>
              <a:rPr lang="en-US" altLang="en-US" sz="1800" i="1">
                <a:latin typeface="Arial" panose="020B0604020202020204" pitchFamily="34" charset="0"/>
              </a:rPr>
              <a:t>X</a:t>
            </a:r>
            <a:r>
              <a:rPr lang="en-US" altLang="en-US" sz="1800">
                <a:latin typeface="Arial" panose="020B0604020202020204" pitchFamily="34" charset="0"/>
              </a:rPr>
              <a:t>]			 </a:t>
            </a: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0DC72046-7E1B-48B7-9C71-911730760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CBF085DA-CEE6-4095-BD6E-B5F275A56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B3C864D4-65FE-494F-BAA4-0406E8678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4" name="Rectangle 8">
            <a:extLst>
              <a:ext uri="{FF2B5EF4-FFF2-40B4-BE49-F238E27FC236}">
                <a16:creationId xmlns:a16="http://schemas.microsoft.com/office/drawing/2014/main" id="{8492C3EC-B831-4346-BD04-1EEC53DAA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8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5" name="Rectangle 12">
            <a:extLst>
              <a:ext uri="{FF2B5EF4-FFF2-40B4-BE49-F238E27FC236}">
                <a16:creationId xmlns:a16="http://schemas.microsoft.com/office/drawing/2014/main" id="{617A3A02-D5A1-4FB4-A655-3FAFA5BF6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6" name="Object 11">
                <a:extLst>
                  <a:ext uri="{FF2B5EF4-FFF2-40B4-BE49-F238E27FC236}">
                    <a16:creationId xmlns:a16="http://schemas.microsoft.com/office/drawing/2014/main" id="{34865796-8C69-42AC-89E4-29B8DEFC0E24}"/>
                  </a:ext>
                </a:extLst>
              </p:cNvPr>
              <p:cNvSpPr txBox="1"/>
              <p:nvPr/>
            </p:nvSpPr>
            <p:spPr bwMode="auto">
              <a:xfrm>
                <a:off x="4191000" y="2209800"/>
                <a:ext cx="3886200" cy="1235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0186" name="Object 11">
                <a:extLst>
                  <a:ext uri="{FF2B5EF4-FFF2-40B4-BE49-F238E27FC236}">
                    <a16:creationId xmlns:a16="http://schemas.microsoft.com/office/drawing/2014/main" id="{34865796-8C69-42AC-89E4-29B8DEFC0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0" y="2209800"/>
                <a:ext cx="3886200" cy="12350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187" name="Object 15">
                <a:extLst>
                  <a:ext uri="{FF2B5EF4-FFF2-40B4-BE49-F238E27FC236}">
                    <a16:creationId xmlns:a16="http://schemas.microsoft.com/office/drawing/2014/main" id="{ED8F2100-B517-4CF0-9E50-5815E0853521}"/>
                  </a:ext>
                </a:extLst>
              </p:cNvPr>
              <p:cNvSpPr txBox="1"/>
              <p:nvPr/>
            </p:nvSpPr>
            <p:spPr bwMode="auto">
              <a:xfrm>
                <a:off x="609600" y="3581400"/>
                <a:ext cx="5029200" cy="1666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−4.8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=−2.56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0187" name="Object 15">
                <a:extLst>
                  <a:ext uri="{FF2B5EF4-FFF2-40B4-BE49-F238E27FC236}">
                    <a16:creationId xmlns:a16="http://schemas.microsoft.com/office/drawing/2014/main" id="{ED8F2100-B517-4CF0-9E50-5815E0853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3581400"/>
                <a:ext cx="5029200" cy="1666875"/>
              </a:xfrm>
              <a:prstGeom prst="rect">
                <a:avLst/>
              </a:prstGeom>
              <a:blipFill>
                <a:blip r:embed="rId4"/>
                <a:stretch>
                  <a:fillRect l="-36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88" name="Rectangle 18">
            <a:extLst>
              <a:ext uri="{FF2B5EF4-FFF2-40B4-BE49-F238E27FC236}">
                <a16:creationId xmlns:a16="http://schemas.microsoft.com/office/drawing/2014/main" id="{EED3BE05-CE62-457B-ADCD-C4A5CFF67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3">
            <a:extLst>
              <a:ext uri="{FF2B5EF4-FFF2-40B4-BE49-F238E27FC236}">
                <a16:creationId xmlns:a16="http://schemas.microsoft.com/office/drawing/2014/main" id="{AF1A5010-36ED-4C84-92BE-3755B45E4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CA52FAD0-44FD-4BCF-BDA6-CA9AE39214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52228" name="Text Box 4">
            <a:extLst>
              <a:ext uri="{FF2B5EF4-FFF2-40B4-BE49-F238E27FC236}">
                <a16:creationId xmlns:a16="http://schemas.microsoft.com/office/drawing/2014/main" id="{FB20DA4E-CAB3-40F6-985E-CA528E2F2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05000"/>
            <a:ext cx="457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Using Backward Substitution</a:t>
            </a:r>
          </a:p>
        </p:txBody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D0BF95BE-DA9E-469E-A0B5-59F02C99C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5532CE34-716E-49D6-9AFD-335136A25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5DDF944C-424F-4FDB-966D-EAFDDDDE8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2232" name="Rectangle 9">
            <a:extLst>
              <a:ext uri="{FF2B5EF4-FFF2-40B4-BE49-F238E27FC236}">
                <a16:creationId xmlns:a16="http://schemas.microsoft.com/office/drawing/2014/main" id="{7FE67653-C42A-44F7-A31D-E216C27A8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2233" name="Rectangle 14">
            <a:extLst>
              <a:ext uri="{FF2B5EF4-FFF2-40B4-BE49-F238E27FC236}">
                <a16:creationId xmlns:a16="http://schemas.microsoft.com/office/drawing/2014/main" id="{D9D714AB-7E05-4650-B7C7-845C2F0E1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234" name="Object 15">
                <a:extLst>
                  <a:ext uri="{FF2B5EF4-FFF2-40B4-BE49-F238E27FC236}">
                    <a16:creationId xmlns:a16="http://schemas.microsoft.com/office/drawing/2014/main" id="{15AF413A-2D08-4AA1-83F5-F5BB688A3661}"/>
                  </a:ext>
                </a:extLst>
              </p:cNvPr>
              <p:cNvSpPr txBox="1"/>
              <p:nvPr/>
            </p:nvSpPr>
            <p:spPr bwMode="auto">
              <a:xfrm>
                <a:off x="809624" y="2292350"/>
                <a:ext cx="4371975" cy="39481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3.2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0.7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=4.571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−−2.56+1.560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−−4.8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−−2.56+1.560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4.571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−−4.8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=−0.9524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1−5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1−5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−0.9524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−4.571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=0.04762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2234" name="Object 15">
                <a:extLst>
                  <a:ext uri="{FF2B5EF4-FFF2-40B4-BE49-F238E27FC236}">
                    <a16:creationId xmlns:a16="http://schemas.microsoft.com/office/drawing/2014/main" id="{15AF413A-2D08-4AA1-83F5-F5BB688A36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624" y="2292350"/>
                <a:ext cx="4371975" cy="39481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35" name="Text Box 17">
            <a:extLst>
              <a:ext uri="{FF2B5EF4-FFF2-40B4-BE49-F238E27FC236}">
                <a16:creationId xmlns:a16="http://schemas.microsoft.com/office/drawing/2014/main" id="{0EE23682-A6C9-42B4-BF8C-EEDC6C54E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514600"/>
            <a:ext cx="2667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So the first column of the inverse of [</a:t>
            </a:r>
            <a:r>
              <a:rPr lang="en-US" altLang="en-US" sz="1800" i="1">
                <a:latin typeface="Arial" panose="020B0604020202020204" pitchFamily="34" charset="0"/>
              </a:rPr>
              <a:t>A</a:t>
            </a:r>
            <a:r>
              <a:rPr lang="en-US" altLang="en-US" sz="1800">
                <a:latin typeface="Arial" panose="020B0604020202020204" pitchFamily="34" charset="0"/>
              </a:rPr>
              <a:t>]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6" name="Object 18">
                <a:extLst>
                  <a:ext uri="{FF2B5EF4-FFF2-40B4-BE49-F238E27FC236}">
                    <a16:creationId xmlns:a16="http://schemas.microsoft.com/office/drawing/2014/main" id="{FBA4A01F-5342-4A84-B3AE-BE57CD037787}"/>
                  </a:ext>
                </a:extLst>
              </p:cNvPr>
              <p:cNvSpPr txBox="1"/>
              <p:nvPr/>
            </p:nvSpPr>
            <p:spPr bwMode="auto">
              <a:xfrm>
                <a:off x="5715000" y="3276600"/>
                <a:ext cx="2667000" cy="161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2236" name="Object 18">
                <a:extLst>
                  <a:ext uri="{FF2B5EF4-FFF2-40B4-BE49-F238E27FC236}">
                    <a16:creationId xmlns:a16="http://schemas.microsoft.com/office/drawing/2014/main" id="{FBA4A01F-5342-4A84-B3AE-BE57CD0377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5000" y="3276600"/>
                <a:ext cx="2667000" cy="1612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3">
            <a:extLst>
              <a:ext uri="{FF2B5EF4-FFF2-40B4-BE49-F238E27FC236}">
                <a16:creationId xmlns:a16="http://schemas.microsoft.com/office/drawing/2014/main" id="{C7D05298-B237-4671-A517-B02029AD6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48C3DE19-EB04-4415-9BCC-4014F83EB7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54276" name="Text Box 4">
            <a:extLst>
              <a:ext uri="{FF2B5EF4-FFF2-40B4-BE49-F238E27FC236}">
                <a16:creationId xmlns:a16="http://schemas.microsoft.com/office/drawing/2014/main" id="{934560ED-33B2-43D9-B1D2-843D251E1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981200"/>
            <a:ext cx="7543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Repeating for the second and third columns of the inverse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       Second Column			Third Column</a:t>
            </a:r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DF4C5DBA-5F96-4CD4-A18E-3164B77DE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8" name="Rectangle 6">
            <a:extLst>
              <a:ext uri="{FF2B5EF4-FFF2-40B4-BE49-F238E27FC236}">
                <a16:creationId xmlns:a16="http://schemas.microsoft.com/office/drawing/2014/main" id="{A3FF7E7C-FB73-489D-8A1F-AED004ED2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9" name="Rectangle 7">
            <a:extLst>
              <a:ext uri="{FF2B5EF4-FFF2-40B4-BE49-F238E27FC236}">
                <a16:creationId xmlns:a16="http://schemas.microsoft.com/office/drawing/2014/main" id="{F9BBFF5E-C163-4A7D-8CA4-DAADB8FA4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280" name="Rectangle 8">
            <a:extLst>
              <a:ext uri="{FF2B5EF4-FFF2-40B4-BE49-F238E27FC236}">
                <a16:creationId xmlns:a16="http://schemas.microsoft.com/office/drawing/2014/main" id="{C82638CF-8547-45B1-A548-A28FC2330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81" name="Rectangle 9">
            <a:extLst>
              <a:ext uri="{FF2B5EF4-FFF2-40B4-BE49-F238E27FC236}">
                <a16:creationId xmlns:a16="http://schemas.microsoft.com/office/drawing/2014/main" id="{E83AC4DB-ABA1-4431-82C8-1B061D250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282" name="Object 15">
                <a:extLst>
                  <a:ext uri="{FF2B5EF4-FFF2-40B4-BE49-F238E27FC236}">
                    <a16:creationId xmlns:a16="http://schemas.microsoft.com/office/drawing/2014/main" id="{28C99B49-037E-4796-B3A9-F1EDA52E67D2}"/>
                  </a:ext>
                </a:extLst>
              </p:cNvPr>
              <p:cNvSpPr txBox="1"/>
              <p:nvPr/>
            </p:nvSpPr>
            <p:spPr bwMode="auto">
              <a:xfrm>
                <a:off x="1295400" y="2967038"/>
                <a:ext cx="2819400" cy="1065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>
          <p:sp>
            <p:nvSpPr>
              <p:cNvPr id="54282" name="Object 15">
                <a:extLst>
                  <a:ext uri="{FF2B5EF4-FFF2-40B4-BE49-F238E27FC236}">
                    <a16:creationId xmlns:a16="http://schemas.microsoft.com/office/drawing/2014/main" id="{28C99B49-037E-4796-B3A9-F1EDA52E6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2967038"/>
                <a:ext cx="2819400" cy="10652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283" name="Object 14">
                <a:extLst>
                  <a:ext uri="{FF2B5EF4-FFF2-40B4-BE49-F238E27FC236}">
                    <a16:creationId xmlns:a16="http://schemas.microsoft.com/office/drawing/2014/main" id="{F3A721BC-8310-49F0-A242-D6936CBA60C5}"/>
                  </a:ext>
                </a:extLst>
              </p:cNvPr>
              <p:cNvSpPr txBox="1"/>
              <p:nvPr/>
            </p:nvSpPr>
            <p:spPr bwMode="auto">
              <a:xfrm>
                <a:off x="1524000" y="4186238"/>
                <a:ext cx="1828800" cy="1039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283" name="Object 14">
                <a:extLst>
                  <a:ext uri="{FF2B5EF4-FFF2-40B4-BE49-F238E27FC236}">
                    <a16:creationId xmlns:a16="http://schemas.microsoft.com/office/drawing/2014/main" id="{F3A721BC-8310-49F0-A242-D6936CBA6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4186238"/>
                <a:ext cx="1828800" cy="10398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4" name="Rectangle 16">
            <a:extLst>
              <a:ext uri="{FF2B5EF4-FFF2-40B4-BE49-F238E27FC236}">
                <a16:creationId xmlns:a16="http://schemas.microsoft.com/office/drawing/2014/main" id="{799C6BCB-A9BA-4ABE-B8DB-004ED016F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146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5" name="Object 19">
                <a:extLst>
                  <a:ext uri="{FF2B5EF4-FFF2-40B4-BE49-F238E27FC236}">
                    <a16:creationId xmlns:a16="http://schemas.microsoft.com/office/drawing/2014/main" id="{02509DCC-98C9-4FA1-B0BF-23139F2A3A71}"/>
                  </a:ext>
                </a:extLst>
              </p:cNvPr>
              <p:cNvSpPr txBox="1"/>
              <p:nvPr/>
            </p:nvSpPr>
            <p:spPr bwMode="auto">
              <a:xfrm>
                <a:off x="5200650" y="2978150"/>
                <a:ext cx="2473325" cy="113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285" name="Object 19">
                <a:extLst>
                  <a:ext uri="{FF2B5EF4-FFF2-40B4-BE49-F238E27FC236}">
                    <a16:creationId xmlns:a16="http://schemas.microsoft.com/office/drawing/2014/main" id="{02509DCC-98C9-4FA1-B0BF-23139F2A3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00650" y="2978150"/>
                <a:ext cx="2473325" cy="11303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286" name="Object 18">
                <a:extLst>
                  <a:ext uri="{FF2B5EF4-FFF2-40B4-BE49-F238E27FC236}">
                    <a16:creationId xmlns:a16="http://schemas.microsoft.com/office/drawing/2014/main" id="{863FA41B-5AD7-49ED-A64D-73A0910534FB}"/>
                  </a:ext>
                </a:extLst>
              </p:cNvPr>
              <p:cNvSpPr txBox="1"/>
              <p:nvPr/>
            </p:nvSpPr>
            <p:spPr bwMode="auto">
              <a:xfrm>
                <a:off x="5651500" y="4197350"/>
                <a:ext cx="1752600" cy="1060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286" name="Object 18">
                <a:extLst>
                  <a:ext uri="{FF2B5EF4-FFF2-40B4-BE49-F238E27FC236}">
                    <a16:creationId xmlns:a16="http://schemas.microsoft.com/office/drawing/2014/main" id="{863FA41B-5AD7-49ED-A64D-73A091053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1500" y="4197350"/>
                <a:ext cx="1752600" cy="10604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3">
            <a:extLst>
              <a:ext uri="{FF2B5EF4-FFF2-40B4-BE49-F238E27FC236}">
                <a16:creationId xmlns:a16="http://schemas.microsoft.com/office/drawing/2014/main" id="{DC836C0C-0F3D-4591-88D0-E1F700556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8C56F247-0B3E-4AD8-AF9A-CD46DEF82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BDB6763F-4940-451B-B6FE-2ABEA10A5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133600"/>
            <a:ext cx="5943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The inverse of [</a:t>
            </a:r>
            <a:r>
              <a:rPr lang="en-US" altLang="en-US" sz="2000" i="1">
                <a:latin typeface="Arial" panose="020B0604020202020204" pitchFamily="34" charset="0"/>
              </a:rPr>
              <a:t>A</a:t>
            </a:r>
            <a:r>
              <a:rPr lang="en-US" altLang="en-US" sz="2000">
                <a:latin typeface="Arial" panose="020B0604020202020204" pitchFamily="34" charset="0"/>
              </a:rPr>
              <a:t>] is</a:t>
            </a:r>
          </a:p>
        </p:txBody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7C6ED907-772B-45D5-B2C9-154759E84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6326" name="Rectangle 7">
            <a:extLst>
              <a:ext uri="{FF2B5EF4-FFF2-40B4-BE49-F238E27FC236}">
                <a16:creationId xmlns:a16="http://schemas.microsoft.com/office/drawing/2014/main" id="{C6CE0F95-E197-4A70-88A8-1382F8BB6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6327" name="Rectangle 8">
            <a:extLst>
              <a:ext uri="{FF2B5EF4-FFF2-40B4-BE49-F238E27FC236}">
                <a16:creationId xmlns:a16="http://schemas.microsoft.com/office/drawing/2014/main" id="{EC2007C7-903A-416B-AEF7-321E0125C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6328" name="Rectangle 9">
            <a:extLst>
              <a:ext uri="{FF2B5EF4-FFF2-40B4-BE49-F238E27FC236}">
                <a16:creationId xmlns:a16="http://schemas.microsoft.com/office/drawing/2014/main" id="{F3F2A5E7-8F98-407B-9587-C9BC101C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6329" name="Rectangle 16">
            <a:extLst>
              <a:ext uri="{FF2B5EF4-FFF2-40B4-BE49-F238E27FC236}">
                <a16:creationId xmlns:a16="http://schemas.microsoft.com/office/drawing/2014/main" id="{D0B41624-7335-48BE-8F80-9DCC9A85C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30" name="Object 15">
                <a:extLst>
                  <a:ext uri="{FF2B5EF4-FFF2-40B4-BE49-F238E27FC236}">
                    <a16:creationId xmlns:a16="http://schemas.microsoft.com/office/drawing/2014/main" id="{8FB86EBB-1173-4B22-ADF4-EB41DEED9733}"/>
                  </a:ext>
                </a:extLst>
              </p:cNvPr>
              <p:cNvSpPr txBox="1"/>
              <p:nvPr/>
            </p:nvSpPr>
            <p:spPr bwMode="auto">
              <a:xfrm>
                <a:off x="2133600" y="2743200"/>
                <a:ext cx="4633913" cy="1301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330" name="Object 15">
                <a:extLst>
                  <a:ext uri="{FF2B5EF4-FFF2-40B4-BE49-F238E27FC236}">
                    <a16:creationId xmlns:a16="http://schemas.microsoft.com/office/drawing/2014/main" id="{8FB86EBB-1173-4B22-ADF4-EB41DEED9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2743200"/>
                <a:ext cx="4633913" cy="13017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331" name="Text Box 17">
            <a:extLst>
              <a:ext uri="{FF2B5EF4-FFF2-40B4-BE49-F238E27FC236}">
                <a16:creationId xmlns:a16="http://schemas.microsoft.com/office/drawing/2014/main" id="{82493689-29DB-4005-ADAB-33E570AD9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267200"/>
            <a:ext cx="594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To check your work do the following operation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>
                <a:latin typeface="Arial" panose="020B0604020202020204" pitchFamily="34" charset="0"/>
              </a:rPr>
              <a:t>[</a:t>
            </a:r>
            <a:r>
              <a:rPr lang="en-US" altLang="en-US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>
                <a:latin typeface="Arial" panose="020B0604020202020204" pitchFamily="34" charset="0"/>
              </a:rPr>
              <a:t>][</a:t>
            </a:r>
            <a:r>
              <a:rPr lang="en-US" altLang="en-US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>
                <a:latin typeface="Arial" panose="020B0604020202020204" pitchFamily="34" charset="0"/>
              </a:rPr>
              <a:t>]</a:t>
            </a:r>
            <a:r>
              <a:rPr lang="en-US" altLang="en-US" sz="3600" baseline="30000">
                <a:latin typeface="Arial" panose="020B0604020202020204" pitchFamily="34" charset="0"/>
              </a:rPr>
              <a:t>-1</a:t>
            </a:r>
            <a:r>
              <a:rPr lang="en-US" altLang="en-US" sz="3600">
                <a:latin typeface="Arial" panose="020B0604020202020204" pitchFamily="34" charset="0"/>
              </a:rPr>
              <a:t> = [</a:t>
            </a:r>
            <a:r>
              <a:rPr lang="en-US" altLang="en-US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600">
                <a:latin typeface="Arial" panose="020B0604020202020204" pitchFamily="34" charset="0"/>
              </a:rPr>
              <a:t>] = [</a:t>
            </a:r>
            <a:r>
              <a:rPr lang="en-US" altLang="en-US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>
                <a:latin typeface="Arial" panose="020B0604020202020204" pitchFamily="34" charset="0"/>
              </a:rPr>
              <a:t>]</a:t>
            </a:r>
            <a:r>
              <a:rPr lang="en-US" altLang="en-US" sz="3600" baseline="30000">
                <a:latin typeface="Arial" panose="020B0604020202020204" pitchFamily="34" charset="0"/>
              </a:rPr>
              <a:t>-1</a:t>
            </a:r>
            <a:r>
              <a:rPr lang="en-US" altLang="en-US" sz="3600">
                <a:latin typeface="Arial" panose="020B0604020202020204" pitchFamily="34" charset="0"/>
              </a:rPr>
              <a:t>[</a:t>
            </a:r>
            <a:r>
              <a:rPr lang="en-US" altLang="en-US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>
                <a:latin typeface="Arial" panose="020B0604020202020204" pitchFamily="34" charset="0"/>
              </a:rPr>
              <a:t>]</a:t>
            </a:r>
          </a:p>
        </p:txBody>
      </p:sp>
      <p:sp>
        <p:nvSpPr>
          <p:cNvPr id="56332" name="Rectangle 19">
            <a:extLst>
              <a:ext uri="{FF2B5EF4-FFF2-40B4-BE49-F238E27FC236}">
                <a16:creationId xmlns:a16="http://schemas.microsoft.com/office/drawing/2014/main" id="{105DFBD4-58E6-44B8-9151-A583BA178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3">
            <a:extLst>
              <a:ext uri="{FF2B5EF4-FFF2-40B4-BE49-F238E27FC236}">
                <a16:creationId xmlns:a16="http://schemas.microsoft.com/office/drawing/2014/main" id="{3591D4FB-EAF8-430E-97BC-6591E49D5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0723E542-93CC-4067-BC8A-54EE740C0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To find inverse of [A]</a:t>
            </a:r>
          </a:p>
        </p:txBody>
      </p:sp>
      <p:sp>
        <p:nvSpPr>
          <p:cNvPr id="58372" name="TextBox 13">
            <a:extLst>
              <a:ext uri="{FF2B5EF4-FFF2-40B4-BE49-F238E27FC236}">
                <a16:creationId xmlns:a16="http://schemas.microsoft.com/office/drawing/2014/main" id="{55CC45EE-E447-4C1E-916D-1DC5C3C4B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90750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u="sng"/>
              <a:t>Time taken by Gaussian Elimination </a:t>
            </a:r>
            <a:r>
              <a:rPr lang="en-US" altLang="en-US" sz="2000"/>
              <a:t>	</a:t>
            </a:r>
            <a:r>
              <a:rPr lang="en-US" altLang="en-US" sz="2000" u="sng"/>
              <a:t>Time taken by LU Decomposition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15">
                <a:extLst>
                  <a:ext uri="{FF2B5EF4-FFF2-40B4-BE49-F238E27FC236}">
                    <a16:creationId xmlns:a16="http://schemas.microsoft.com/office/drawing/2014/main" id="{1DA68ABB-DABE-4F9D-9B41-332A0C1A05B8}"/>
                  </a:ext>
                </a:extLst>
              </p:cNvPr>
              <p:cNvSpPr txBox="1"/>
              <p:nvPr/>
            </p:nvSpPr>
            <p:spPr bwMode="auto">
              <a:xfrm>
                <a:off x="1143000" y="2667000"/>
                <a:ext cx="2286000" cy="11223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𝐶𝑇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𝐹𝐸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𝐶𝑇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𝐵𝑆</m:t>
                              </m:r>
                            </m:sub>
                          </m:sSub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3" name="Object 15">
                <a:extLst>
                  <a:ext uri="{FF2B5EF4-FFF2-40B4-BE49-F238E27FC236}">
                    <a16:creationId xmlns:a16="http://schemas.microsoft.com/office/drawing/2014/main" id="{1DA68ABB-DABE-4F9D-9B41-332A0C1A0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667000"/>
                <a:ext cx="2286000" cy="11223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4" name="Object 16">
                <a:extLst>
                  <a:ext uri="{FF2B5EF4-FFF2-40B4-BE49-F238E27FC236}">
                    <a16:creationId xmlns:a16="http://schemas.microsoft.com/office/drawing/2014/main" id="{71A15B63-8B22-4CD5-ADC6-664FDC174CFD}"/>
                  </a:ext>
                </a:extLst>
              </p:cNvPr>
              <p:cNvSpPr txBox="1"/>
              <p:nvPr/>
            </p:nvSpPr>
            <p:spPr bwMode="auto">
              <a:xfrm>
                <a:off x="5334000" y="2667000"/>
                <a:ext cx="3200400" cy="1155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8374" name="Object 16">
                <a:extLst>
                  <a:ext uri="{FF2B5EF4-FFF2-40B4-BE49-F238E27FC236}">
                    <a16:creationId xmlns:a16="http://schemas.microsoft.com/office/drawing/2014/main" id="{71A15B63-8B22-4CD5-ADC6-664FDC174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2667000"/>
                <a:ext cx="3200400" cy="1155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>
            <a:extLst>
              <a:ext uri="{FF2B5EF4-FFF2-40B4-BE49-F238E27FC236}">
                <a16:creationId xmlns:a16="http://schemas.microsoft.com/office/drawing/2014/main" id="{A1E03061-AE21-4F2B-B0B1-D75B105F6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3DACD90C-DC58-4E4D-B186-136E47BE7F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To find inverse of [A]</a:t>
            </a:r>
          </a:p>
        </p:txBody>
      </p:sp>
      <p:sp>
        <p:nvSpPr>
          <p:cNvPr id="60420" name="TextBox 13">
            <a:extLst>
              <a:ext uri="{FF2B5EF4-FFF2-40B4-BE49-F238E27FC236}">
                <a16:creationId xmlns:a16="http://schemas.microsoft.com/office/drawing/2014/main" id="{C433B424-833A-476D-8BF2-3934B2A26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90750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u="sng"/>
              <a:t>Time taken by Gaussian Elimination </a:t>
            </a:r>
            <a:r>
              <a:rPr lang="en-US" altLang="en-US" sz="2000"/>
              <a:t>	</a:t>
            </a:r>
            <a:r>
              <a:rPr lang="en-US" altLang="en-US" sz="2000" u="sng"/>
              <a:t>Time taken by LU Decomposition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1" name="Object 16">
                <a:extLst>
                  <a:ext uri="{FF2B5EF4-FFF2-40B4-BE49-F238E27FC236}">
                    <a16:creationId xmlns:a16="http://schemas.microsoft.com/office/drawing/2014/main" id="{A86C9197-2478-4645-A9BB-6B0090AC4539}"/>
                  </a:ext>
                </a:extLst>
              </p:cNvPr>
              <p:cNvSpPr txBox="1"/>
              <p:nvPr/>
            </p:nvSpPr>
            <p:spPr bwMode="auto">
              <a:xfrm>
                <a:off x="5788025" y="2568575"/>
                <a:ext cx="2290763" cy="7842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0421" name="Object 16">
                <a:extLst>
                  <a:ext uri="{FF2B5EF4-FFF2-40B4-BE49-F238E27FC236}">
                    <a16:creationId xmlns:a16="http://schemas.microsoft.com/office/drawing/2014/main" id="{A86C9197-2478-4645-A9BB-6B0090AC4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88025" y="2568575"/>
                <a:ext cx="2290763" cy="7842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E4D594D-F0AA-4735-8FBB-B204C81DD729}"/>
              </a:ext>
            </a:extLst>
          </p:cNvPr>
          <p:cNvGraphicFramePr>
            <a:graphicFrameLocks noGrp="1"/>
          </p:cNvGraphicFramePr>
          <p:nvPr/>
        </p:nvGraphicFramePr>
        <p:xfrm>
          <a:off x="990600" y="4572000"/>
          <a:ext cx="6629400" cy="914400"/>
        </p:xfrm>
        <a:graphic>
          <a:graphicData uri="http://schemas.openxmlformats.org/drawingml/2006/table">
            <a:tbl>
              <a:tblPr/>
              <a:tblGrid>
                <a:gridCol w="2993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6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6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9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Times New Roman"/>
                          <a:ea typeface="Times New Roman"/>
                          <a:cs typeface="Times New Roman"/>
                        </a:rPr>
                        <a:t>1000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Times New Roman"/>
                          <a:ea typeface="Times New Roman"/>
                          <a:cs typeface="Times New Roman"/>
                        </a:rPr>
                        <a:t>10000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CT|</a:t>
                      </a:r>
                      <a:r>
                        <a:rPr lang="en-US" sz="22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inverse GE </a:t>
                      </a:r>
                      <a:r>
                        <a:rPr lang="en-US" sz="2200" baseline="0" dirty="0">
                          <a:latin typeface="Times New Roman"/>
                          <a:ea typeface="Times New Roman"/>
                          <a:cs typeface="Times New Roman"/>
                        </a:rPr>
                        <a:t>/ CT|</a:t>
                      </a:r>
                      <a:r>
                        <a:rPr lang="en-US" sz="22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inverse LU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3.288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25.84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Times New Roman"/>
                          <a:ea typeface="Times New Roman"/>
                          <a:cs typeface="Times New Roman"/>
                        </a:rPr>
                        <a:t>250.8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2501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0442" name="Rectangle 7">
            <a:extLst>
              <a:ext uri="{FF2B5EF4-FFF2-40B4-BE49-F238E27FC236}">
                <a16:creationId xmlns:a16="http://schemas.microsoft.com/office/drawing/2014/main" id="{D11842B7-E2B0-4DA6-AC52-F78632F7E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963988"/>
            <a:ext cx="76962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76176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Table 1 </a:t>
            </a:r>
            <a:r>
              <a:rPr lang="en-US" altLang="en-US" sz="1800">
                <a:cs typeface="Times New Roman" panose="02020603050405020304" pitchFamily="18" charset="0"/>
              </a:rPr>
              <a:t>Comparing computational times of finding inverse of a matrix using LU decomposition and Gaussian elimination.</a:t>
            </a:r>
            <a:endParaRPr lang="en-US" altLang="en-US" sz="1800" b="1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43" name="Object 1">
                <a:extLst>
                  <a:ext uri="{FF2B5EF4-FFF2-40B4-BE49-F238E27FC236}">
                    <a16:creationId xmlns:a16="http://schemas.microsoft.com/office/drawing/2014/main" id="{91BA1CB5-E847-41CA-B3FE-CDC66DA8EDCE}"/>
                  </a:ext>
                </a:extLst>
              </p:cNvPr>
              <p:cNvSpPr txBox="1"/>
              <p:nvPr/>
            </p:nvSpPr>
            <p:spPr bwMode="auto">
              <a:xfrm>
                <a:off x="1365250" y="2590800"/>
                <a:ext cx="2020888" cy="71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0443" name="Object 1">
                <a:extLst>
                  <a:ext uri="{FF2B5EF4-FFF2-40B4-BE49-F238E27FC236}">
                    <a16:creationId xmlns:a16="http://schemas.microsoft.com/office/drawing/2014/main" id="{91BA1CB5-E847-41CA-B3FE-CDC66DA8E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5250" y="2590800"/>
                <a:ext cx="2020888" cy="711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444" name="TextBox 1">
            <a:extLst>
              <a:ext uri="{FF2B5EF4-FFF2-40B4-BE49-F238E27FC236}">
                <a16:creationId xmlns:a16="http://schemas.microsoft.com/office/drawing/2014/main" id="{14763C38-1964-48A4-AC7E-90015C4B9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38" y="5799138"/>
            <a:ext cx="7848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For large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CT|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inverse GE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/ CT|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inverse LU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/4</a:t>
            </a:r>
            <a:endParaRPr lang="en-US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2_Blends">
  <a:themeElements>
    <a:clrScheme name="2_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2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2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Blends">
  <a:themeElements>
    <a:clrScheme name="3_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3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3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powerpoint_template</Template>
  <TotalTime>1771</TotalTime>
  <Words>1160</Words>
  <Application>Microsoft Office PowerPoint</Application>
  <PresentationFormat>On-screen Show (4:3)</PresentationFormat>
  <Paragraphs>181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Cambria Math</vt:lpstr>
      <vt:lpstr>Tahoma</vt:lpstr>
      <vt:lpstr>Times New Roman</vt:lpstr>
      <vt:lpstr>Wingdings</vt:lpstr>
      <vt:lpstr>2_Blends</vt:lpstr>
      <vt:lpstr>3_Blends</vt:lpstr>
      <vt:lpstr>LU Decomposition</vt:lpstr>
      <vt:lpstr>LU Decomposition</vt:lpstr>
      <vt:lpstr>Using LU Decomposition to solve SLEs</vt:lpstr>
      <vt:lpstr>Time Taken by Back Substitution</vt:lpstr>
      <vt:lpstr>Is LU Decomposition better than Gaussian Elimination?</vt:lpstr>
      <vt:lpstr>Is LU Decomposition better than Gaussian Elimination?</vt:lpstr>
      <vt:lpstr>Truss Problem</vt:lpstr>
      <vt:lpstr>Finding the inverse of a square matrix</vt:lpstr>
      <vt:lpstr>Finding the inverse of a square matrix</vt:lpstr>
      <vt:lpstr>Example: Inverse of a Matrix</vt:lpstr>
      <vt:lpstr>Example: Inverse of a Matrix</vt:lpstr>
      <vt:lpstr>Example: Inverse of a Matrix</vt:lpstr>
      <vt:lpstr>Example: Inverse of a Matrix</vt:lpstr>
      <vt:lpstr>Example: Inverse of a Matrix</vt:lpstr>
      <vt:lpstr>Example: Inverse of a Matrix</vt:lpstr>
      <vt:lpstr>Example: Inverse of a Matrix</vt:lpstr>
      <vt:lpstr>To find inverse of [A]</vt:lpstr>
      <vt:lpstr>To find inverse of [A]</vt:lpstr>
    </vt:vector>
  </TitlesOfParts>
  <Company>Holistic Numerical Methods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 Decomposition</dc:title>
  <dc:subject>Simultaneous Linear Equations</dc:subject>
  <dc:creator>Autar Kaw</dc:creator>
  <cp:keywords>Power Point, LU Decomposition, Simultaneous Linear Equation</cp:keywords>
  <dc:description>This power point shows how to solve simultaneous linear equations using the LU Decomposition.</dc:description>
  <cp:lastModifiedBy>Autar Kaw</cp:lastModifiedBy>
  <cp:revision>115</cp:revision>
  <cp:lastPrinted>2018-02-09T17:42:13Z</cp:lastPrinted>
  <dcterms:created xsi:type="dcterms:W3CDTF">2004-10-20T02:26:59Z</dcterms:created>
  <dcterms:modified xsi:type="dcterms:W3CDTF">2020-09-28T19:16:58Z</dcterms:modified>
  <cp:category>General Engineering</cp:category>
</cp:coreProperties>
</file>