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3"/>
  </p:notesMasterIdLst>
  <p:sldIdLst>
    <p:sldId id="257" r:id="rId2"/>
    <p:sldId id="402" r:id="rId3"/>
    <p:sldId id="399" r:id="rId4"/>
    <p:sldId id="403" r:id="rId5"/>
    <p:sldId id="398" r:id="rId6"/>
    <p:sldId id="293" r:id="rId7"/>
    <p:sldId id="263" r:id="rId8"/>
    <p:sldId id="401" r:id="rId9"/>
    <p:sldId id="395" r:id="rId10"/>
    <p:sldId id="400" r:id="rId11"/>
    <p:sldId id="306" r:id="rId12"/>
    <p:sldId id="295" r:id="rId13"/>
    <p:sldId id="296" r:id="rId14"/>
    <p:sldId id="297" r:id="rId15"/>
    <p:sldId id="298" r:id="rId16"/>
    <p:sldId id="396" r:id="rId17"/>
    <p:sldId id="302" r:id="rId18"/>
    <p:sldId id="397" r:id="rId19"/>
    <p:sldId id="264" r:id="rId20"/>
    <p:sldId id="294" r:id="rId21"/>
    <p:sldId id="374" r:id="rId22"/>
  </p:sldIdLst>
  <p:sldSz cx="9144000" cy="6858000" type="screen4x3"/>
  <p:notesSz cx="9601200" cy="7315200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3150" y="398463"/>
            <a:ext cx="2833688" cy="212407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089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B64FFA4-2DC9-4C0B-9C55-BD254968B8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86CBD-6E09-44A9-A8B2-FB23DBD67ED7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770631C-AC05-4D26-8F5D-817452BC1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ED355F0A-4A95-493A-B629-969D7060D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0AB9DF7-D43E-43C1-AFDB-0BF73379C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99FF31-4330-4283-9CB2-7DAE8A36A1A1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6BEB2DB-B8D3-49F5-A20E-67A4C8B28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0238223-BF1B-41A5-9682-691066D88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84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0264DC-9DB9-4E93-BCE5-79AA1F535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41FFDD-F02F-4543-BCAA-018A7C8769DE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DF33626-CC2F-44CF-9F71-448D5EFD6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5DA7063-A6CE-473F-AA2A-E5689DFCA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5427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92CEC1C2-88F9-47BC-8215-C6815464E4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148C67-0B30-4B57-A4B2-5024901F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384F98CB-92AA-46AB-B319-4A9E68787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82638" indent="-300038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06500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89100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73288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304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876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448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020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C81658-8D4D-4746-AF76-22914659FEFD}" type="slidenum">
              <a:rPr lang="en-US" altLang="en-US" sz="1300" smtClean="0">
                <a:latin typeface="Arial" panose="020B0604020202020204" pitchFamily="34" charset="0"/>
              </a:rPr>
              <a:pPr/>
              <a:t>11</a:t>
            </a:fld>
            <a:endParaRPr lang="en-US" altLang="en-US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B6E765B-09F9-438A-ACB0-7340BD57B8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352B6A-C833-4070-BD01-380061D4928C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A9C1C7CE-1639-423F-A1AC-0C55E2673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3F13A551-7ACB-40E7-9AC5-D3F81AA9B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A07840E-52CA-45B9-AF8E-F1A45581CD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D13857-C96C-488B-9693-0DD3D7A94FEC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53AF93E-AE47-4E91-9363-B475F54164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31CF2270-52C9-418E-A104-21D1F46BA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50B92B61-E1D4-4E14-8715-A58C236BE2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CDEFF1-C4B4-412B-9ED4-AFEA30B22A70}" type="slidenum">
              <a:rPr lang="en-US" altLang="en-US" sz="130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647CF5E8-D05B-4B7C-9DFD-9FE445988D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6E0488CA-D68A-49AF-B4AB-F876EB552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10A4F5A-A6E6-41F0-A15A-805D426D3D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D57373-4EBB-4061-BF82-F297EBD82524}" type="slidenum">
              <a:rPr lang="en-US" altLang="en-US" sz="130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0D6BC44-EF4D-447F-9BDD-4CB6165625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E8CDDE5-8168-4DEC-835C-0181B31B4D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3BCD635E-5839-4BB3-B917-B8F1A93127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E12526-6CAF-4010-8293-DF74CA89AE39}" type="slidenum">
              <a:rPr lang="en-US" altLang="en-US" sz="130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056686-0C54-4AFD-BBB2-66ADA40871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8AFD616C-E164-4B25-9067-6AAD1B71B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26BECB9-553D-4A03-8431-C88E7EC71B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FE9DDF-E1FA-4F47-A436-CF1553B746B9}" type="slidenum">
              <a:rPr lang="en-US" altLang="en-US" sz="130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B97042DA-E15E-43C0-8C24-15E725776D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72FD41D5-BB6D-4E98-86C3-60FD3FF5E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0612EC1-10DA-4449-9F9A-1DAE2E137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06026E-BF9F-4383-8E5F-667988FA7DF5}" type="slidenum">
              <a:rPr lang="en-US" altLang="en-US" sz="130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93BB6F8-F665-44FF-A75A-311BB02231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C37DA92-9784-47FA-929C-93FCB397A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DE3B076-026A-493A-9F3A-1B89CBDED9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D625D3-DEF5-408C-A686-2ADFFC64D95A}" type="slidenum">
              <a:rPr lang="en-US" altLang="en-US" sz="1300" smtClean="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B4A4BE95-30CA-4514-82DE-E1CE2E530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2DCF486-730F-48DC-89E2-C75BBBD5D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9161B99-61BD-4AC6-A147-AD74C1DBC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CC0C0A-BE53-4275-A04F-DECA57B74D86}" type="slidenum">
              <a:rPr lang="en-US" altLang="en-US" sz="1300" smtClean="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172E6F8-8314-4FB6-B324-901FCD29BA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E28DD9DD-2E0D-41E0-B25D-C2A1B348C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6096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 dirty="0"/>
              <a:t>LU Decomposition Method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956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Major: All Engineering Majors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Author(s): Autar Kaw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hlinkClick r:id="rId3"/>
              </a:rPr>
              <a:t>http://nm.MathForCollege.com</a:t>
            </a:r>
            <a:r>
              <a:rPr lang="en-US" alt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6B175-D654-43F1-A65D-943E9BDA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499350" cy="1143000"/>
          </a:xfrm>
        </p:spPr>
        <p:txBody>
          <a:bodyPr/>
          <a:lstStyle/>
          <a:p>
            <a:r>
              <a:rPr lang="en-US" dirty="0"/>
              <a:t>Questions to be asked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87781-0CCB-40B6-BDF6-47DDD9F1B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705850" cy="4800600"/>
          </a:xfrm>
        </p:spPr>
        <p:txBody>
          <a:bodyPr/>
          <a:lstStyle/>
          <a:p>
            <a:r>
              <a:rPr lang="en-US" dirty="0"/>
              <a:t>What is LU decomposition method?</a:t>
            </a:r>
          </a:p>
          <a:p>
            <a:r>
              <a:rPr lang="en-US" dirty="0"/>
              <a:t>How do we decompose a coefficient matrix to LU?</a:t>
            </a:r>
          </a:p>
          <a:p>
            <a:r>
              <a:rPr lang="en-US" dirty="0"/>
              <a:t>LU decomposition method looks so much like Naïve Gauss elimination, what gives?</a:t>
            </a:r>
          </a:p>
          <a:p>
            <a:r>
              <a:rPr lang="en-US" dirty="0"/>
              <a:t>How do we use LU decomposition method to find inverse of a matrix?</a:t>
            </a:r>
          </a:p>
        </p:txBody>
      </p:sp>
    </p:spTree>
    <p:extLst>
      <p:ext uri="{BB962C8B-B14F-4D97-AF65-F5344CB8AC3E}">
        <p14:creationId xmlns:p14="http://schemas.microsoft.com/office/powerpoint/2010/main" val="3689054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1560-ACC1-42CA-91B4-B5704211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 Decomposition Method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56086-3BD4-45D1-B542-ADA213319450}"/>
              </a:ext>
            </a:extLst>
          </p:cNvPr>
          <p:cNvSpPr txBox="1"/>
          <p:nvPr/>
        </p:nvSpPr>
        <p:spPr>
          <a:xfrm>
            <a:off x="1443997" y="1295400"/>
            <a:ext cx="701040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[A][X] = [C]    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Decompose [A] into [L] and [U]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[L][Z] = [C] for [Z]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[U][X] = [Z] for [X]</a:t>
            </a:r>
          </a:p>
        </p:txBody>
      </p:sp>
    </p:spTree>
    <p:extLst>
      <p:ext uri="{BB962C8B-B14F-4D97-AF65-F5344CB8AC3E}">
        <p14:creationId xmlns:p14="http://schemas.microsoft.com/office/powerpoint/2010/main" val="139487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2DD24-0590-4193-AC9F-A8A579D7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4320"/>
            <a:ext cx="8400288" cy="1143000"/>
          </a:xfrm>
        </p:spPr>
        <p:txBody>
          <a:bodyPr/>
          <a:lstStyle/>
          <a:p>
            <a:r>
              <a:rPr lang="en-US" dirty="0"/>
              <a:t>Reviewing the example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93B88FEA-D76B-4BD3-A080-2D87AC7A0A5F}"/>
                  </a:ext>
                </a:extLst>
              </p:cNvPr>
              <p:cNvSpPr txBox="1"/>
              <p:nvPr/>
            </p:nvSpPr>
            <p:spPr bwMode="auto">
              <a:xfrm>
                <a:off x="685800" y="1676400"/>
                <a:ext cx="5410200" cy="1463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93B88FEA-D76B-4BD3-A080-2D87AC7A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676400"/>
                <a:ext cx="5410200" cy="1463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99D0C529-EA8E-4B50-819B-598C0734766E}"/>
                  </a:ext>
                </a:extLst>
              </p:cNvPr>
              <p:cNvSpPr txBox="1"/>
              <p:nvPr/>
            </p:nvSpPr>
            <p:spPr bwMode="auto">
              <a:xfrm>
                <a:off x="685800" y="2757487"/>
                <a:ext cx="6400800" cy="1343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99D0C529-EA8E-4B50-819B-598C07347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757487"/>
                <a:ext cx="6400800" cy="1343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373356-89BB-4480-B4D9-F54696FC3315}"/>
                  </a:ext>
                </a:extLst>
              </p:cNvPr>
              <p:cNvSpPr txBox="1"/>
              <p:nvPr/>
            </p:nvSpPr>
            <p:spPr>
              <a:xfrm>
                <a:off x="762000" y="3886200"/>
                <a:ext cx="8077200" cy="824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2.56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5.76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3.5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177.2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 gives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−96.208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373356-89BB-4480-B4D9-F54696FC3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886200"/>
                <a:ext cx="8077200" cy="824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3ECE8D-B5BA-4DEC-A302-88B6EA98C328}"/>
                  </a:ext>
                </a:extLst>
              </p:cNvPr>
              <p:cNvSpPr txBox="1"/>
              <p:nvPr/>
            </p:nvSpPr>
            <p:spPr>
              <a:xfrm>
                <a:off x="533400" y="4953000"/>
                <a:ext cx="7391400" cy="8304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−4.8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−1.56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000000"/>
                        </a:solidFill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−96.208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gives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0.290472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19.6905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1.08571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3ECE8D-B5BA-4DEC-A302-88B6EA98C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953000"/>
                <a:ext cx="7391400" cy="8304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107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05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6BFDF964-342A-40D1-AB18-AA96DBA0A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137160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</a:rPr>
              <a:t>Is LU Decomposition Method better than Gaussian Elimination Method?</a:t>
            </a:r>
          </a:p>
        </p:txBody>
      </p:sp>
      <p:sp>
        <p:nvSpPr>
          <p:cNvPr id="33796" name="Rectangle 13">
            <a:extLst>
              <a:ext uri="{FF2B5EF4-FFF2-40B4-BE49-F238E27FC236}">
                <a16:creationId xmlns:a16="http://schemas.microsoft.com/office/drawing/2014/main" id="{367F4CA2-348D-414D-8C9D-45F76D558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797" name="Content Placeholder 11">
            <a:extLst>
              <a:ext uri="{FF2B5EF4-FFF2-40B4-BE49-F238E27FC236}">
                <a16:creationId xmlns:a16="http://schemas.microsoft.com/office/drawing/2014/main" id="{B7AF5389-31DD-48FA-9DEC-41F80819E8B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200" y="1693861"/>
            <a:ext cx="7239000" cy="533400"/>
          </a:xfrm>
        </p:spPr>
        <p:txBody>
          <a:bodyPr/>
          <a:lstStyle/>
          <a:p>
            <a:pPr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US" altLang="en-US" dirty="0"/>
              <a:t>Solve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altLang="en-US" dirty="0"/>
          </a:p>
        </p:txBody>
      </p:sp>
      <p:sp>
        <p:nvSpPr>
          <p:cNvPr id="33798" name="Rectangle 5">
            <a:extLst>
              <a:ext uri="{FF2B5EF4-FFF2-40B4-BE49-F238E27FC236}">
                <a16:creationId xmlns:a16="http://schemas.microsoft.com/office/drawing/2014/main" id="{78D48FEF-F71A-4833-A85C-8A0713393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9" name="Object 2">
                <a:extLst>
                  <a:ext uri="{FF2B5EF4-FFF2-40B4-BE49-F238E27FC236}">
                    <a16:creationId xmlns:a16="http://schemas.microsoft.com/office/drawing/2014/main" id="{C8B6C1FE-35FE-490D-A10D-DF86297BA59B}"/>
                  </a:ext>
                </a:extLst>
              </p:cNvPr>
              <p:cNvSpPr txBox="1"/>
              <p:nvPr/>
            </p:nvSpPr>
            <p:spPr bwMode="auto">
              <a:xfrm>
                <a:off x="5237163" y="3276600"/>
                <a:ext cx="2611437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799" name="Object 2">
                <a:extLst>
                  <a:ext uri="{FF2B5EF4-FFF2-40B4-BE49-F238E27FC236}">
                    <a16:creationId xmlns:a16="http://schemas.microsoft.com/office/drawing/2014/main" id="{C8B6C1FE-35FE-490D-A10D-DF86297BA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7163" y="3276600"/>
                <a:ext cx="2611437" cy="685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0" name="Rectangle 7">
            <a:extLst>
              <a:ext uri="{FF2B5EF4-FFF2-40B4-BE49-F238E27FC236}">
                <a16:creationId xmlns:a16="http://schemas.microsoft.com/office/drawing/2014/main" id="{F3B92D5D-0696-4EE6-8001-872C458F3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1" name="Object 4">
                <a:extLst>
                  <a:ext uri="{FF2B5EF4-FFF2-40B4-BE49-F238E27FC236}">
                    <a16:creationId xmlns:a16="http://schemas.microsoft.com/office/drawing/2014/main" id="{5C70172F-700F-401A-85C1-3DB58E55CD09}"/>
                  </a:ext>
                </a:extLst>
              </p:cNvPr>
              <p:cNvSpPr txBox="1"/>
              <p:nvPr/>
            </p:nvSpPr>
            <p:spPr bwMode="auto">
              <a:xfrm>
                <a:off x="5257800" y="4603750"/>
                <a:ext cx="2273300" cy="425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801" name="Object 4">
                <a:extLst>
                  <a:ext uri="{FF2B5EF4-FFF2-40B4-BE49-F238E27FC236}">
                    <a16:creationId xmlns:a16="http://schemas.microsoft.com/office/drawing/2014/main" id="{5C70172F-700F-401A-85C1-3DB58E55C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4603750"/>
                <a:ext cx="2273300" cy="4254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2" name="Rectangle 9">
            <a:extLst>
              <a:ext uri="{FF2B5EF4-FFF2-40B4-BE49-F238E27FC236}">
                <a16:creationId xmlns:a16="http://schemas.microsoft.com/office/drawing/2014/main" id="{125B32D9-F98F-49E1-AC4A-CCFF2CE96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3" name="Object 6">
                <a:extLst>
                  <a:ext uri="{FF2B5EF4-FFF2-40B4-BE49-F238E27FC236}">
                    <a16:creationId xmlns:a16="http://schemas.microsoft.com/office/drawing/2014/main" id="{C862532A-CD62-46AB-BDF5-BE0212815272}"/>
                  </a:ext>
                </a:extLst>
              </p:cNvPr>
              <p:cNvSpPr txBox="1"/>
              <p:nvPr/>
            </p:nvSpPr>
            <p:spPr bwMode="auto">
              <a:xfrm>
                <a:off x="1371600" y="4603750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803" name="Object 6">
                <a:extLst>
                  <a:ext uri="{FF2B5EF4-FFF2-40B4-BE49-F238E27FC236}">
                    <a16:creationId xmlns:a16="http://schemas.microsoft.com/office/drawing/2014/main" id="{C862532A-CD62-46AB-BDF5-BE0212815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603750"/>
                <a:ext cx="2162175" cy="385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4" name="Rectangle 11">
            <a:extLst>
              <a:ext uri="{FF2B5EF4-FFF2-40B4-BE49-F238E27FC236}">
                <a16:creationId xmlns:a16="http://schemas.microsoft.com/office/drawing/2014/main" id="{3B0FBA27-636C-489B-97F2-5209C5F6F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5" name="Object 8">
                <a:extLst>
                  <a:ext uri="{FF2B5EF4-FFF2-40B4-BE49-F238E27FC236}">
                    <a16:creationId xmlns:a16="http://schemas.microsoft.com/office/drawing/2014/main" id="{B7091988-C7A9-4316-AAA0-B73D078C51F1}"/>
                  </a:ext>
                </a:extLst>
              </p:cNvPr>
              <p:cNvSpPr txBox="1"/>
              <p:nvPr/>
            </p:nvSpPr>
            <p:spPr bwMode="auto">
              <a:xfrm>
                <a:off x="1219200" y="3203575"/>
                <a:ext cx="2443163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805" name="Object 8">
                <a:extLst>
                  <a:ext uri="{FF2B5EF4-FFF2-40B4-BE49-F238E27FC236}">
                    <a16:creationId xmlns:a16="http://schemas.microsoft.com/office/drawing/2014/main" id="{B7091988-C7A9-4316-AAA0-B73D078C5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203575"/>
                <a:ext cx="2443163" cy="650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6" name="Rectangle 13">
            <a:extLst>
              <a:ext uri="{FF2B5EF4-FFF2-40B4-BE49-F238E27FC236}">
                <a16:creationId xmlns:a16="http://schemas.microsoft.com/office/drawing/2014/main" id="{E561B460-8A1A-4A88-B4DF-52DAC02B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7" name="TextBox 11">
            <a:extLst>
              <a:ext uri="{FF2B5EF4-FFF2-40B4-BE49-F238E27FC236}">
                <a16:creationId xmlns:a16="http://schemas.microsoft.com/office/drawing/2014/main" id="{64B369D2-C10D-42D9-861A-0239F93DC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2684463"/>
            <a:ext cx="388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Forward Elimination</a:t>
            </a:r>
          </a:p>
        </p:txBody>
      </p:sp>
      <p:sp>
        <p:nvSpPr>
          <p:cNvPr id="33808" name="TextBox 19">
            <a:extLst>
              <a:ext uri="{FF2B5EF4-FFF2-40B4-BE49-F238E27FC236}">
                <a16:creationId xmlns:a16="http://schemas.microsoft.com/office/drawing/2014/main" id="{D7FE842D-8C0F-4A36-AC8A-FAFF18DF1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666999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Decomposition to LU</a:t>
            </a:r>
          </a:p>
        </p:txBody>
      </p:sp>
      <p:sp>
        <p:nvSpPr>
          <p:cNvPr id="33809" name="TextBox 21">
            <a:extLst>
              <a:ext uri="{FF2B5EF4-FFF2-40B4-BE49-F238E27FC236}">
                <a16:creationId xmlns:a16="http://schemas.microsoft.com/office/drawing/2014/main" id="{BA7922BF-B033-45EE-8E53-B17919FB5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110038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Back Substitution</a:t>
            </a:r>
          </a:p>
        </p:txBody>
      </p:sp>
      <p:sp>
        <p:nvSpPr>
          <p:cNvPr id="33810" name="TextBox 22">
            <a:extLst>
              <a:ext uri="{FF2B5EF4-FFF2-40B4-BE49-F238E27FC236}">
                <a16:creationId xmlns:a16="http://schemas.microsoft.com/office/drawing/2014/main" id="{27BBD749-E4D5-407B-B475-87C2075F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110038"/>
            <a:ext cx="3733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Forward 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11" name="Object 23">
                <a:extLst>
                  <a:ext uri="{FF2B5EF4-FFF2-40B4-BE49-F238E27FC236}">
                    <a16:creationId xmlns:a16="http://schemas.microsoft.com/office/drawing/2014/main" id="{342CC002-08AE-4991-A47A-76F93130E93D}"/>
                  </a:ext>
                </a:extLst>
              </p:cNvPr>
              <p:cNvSpPr txBox="1"/>
              <p:nvPr/>
            </p:nvSpPr>
            <p:spPr bwMode="auto">
              <a:xfrm>
                <a:off x="5627688" y="5791200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811" name="Object 23">
                <a:extLst>
                  <a:ext uri="{FF2B5EF4-FFF2-40B4-BE49-F238E27FC236}">
                    <a16:creationId xmlns:a16="http://schemas.microsoft.com/office/drawing/2014/main" id="{342CC002-08AE-4991-A47A-76F93130E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7688" y="5791200"/>
                <a:ext cx="2162175" cy="3857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12" name="TextBox 24">
            <a:extLst>
              <a:ext uri="{FF2B5EF4-FFF2-40B4-BE49-F238E27FC236}">
                <a16:creationId xmlns:a16="http://schemas.microsoft.com/office/drawing/2014/main" id="{EBA02F63-560E-441E-A821-A73B0D842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288" y="5265738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Back 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13" name="Rectangle 13">
                <a:extLst>
                  <a:ext uri="{FF2B5EF4-FFF2-40B4-BE49-F238E27FC236}">
                    <a16:creationId xmlns:a16="http://schemas.microsoft.com/office/drawing/2014/main" id="{A854EFD5-FF70-4B67-A100-6AA100F99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200" y="2120899"/>
                <a:ext cx="88392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sz="2400" dirty="0"/>
                  <a:t> = clock cycle time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400" dirty="0"/>
                  <a:t> = size of the matrix</a:t>
                </a:r>
              </a:p>
            </p:txBody>
          </p:sp>
        </mc:Choice>
        <mc:Fallback xmlns="">
          <p:sp>
            <p:nvSpPr>
              <p:cNvPr id="33813" name="Rectangle 13">
                <a:extLst>
                  <a:ext uri="{FF2B5EF4-FFF2-40B4-BE49-F238E27FC236}">
                    <a16:creationId xmlns:a16="http://schemas.microsoft.com/office/drawing/2014/main" id="{A854EFD5-FF70-4B67-A100-6AA100F995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120899"/>
                <a:ext cx="8839200" cy="461963"/>
              </a:xfrm>
              <a:prstGeom prst="rect">
                <a:avLst/>
              </a:prstGeom>
              <a:blipFill>
                <a:blip r:embed="rId8"/>
                <a:stretch>
                  <a:fillRect t="-11842" b="-27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>
            <a:extLst>
              <a:ext uri="{FF2B5EF4-FFF2-40B4-BE49-F238E27FC236}">
                <a16:creationId xmlns:a16="http://schemas.microsoft.com/office/drawing/2014/main" id="{EAECD0F1-AAAC-4EDE-91F0-749A0994E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37160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Is LU Decomposition better than Gaussian Elimination?</a:t>
            </a:r>
          </a:p>
        </p:txBody>
      </p:sp>
      <p:sp>
        <p:nvSpPr>
          <p:cNvPr id="35844" name="Rectangle 13">
            <a:extLst>
              <a:ext uri="{FF2B5EF4-FFF2-40B4-BE49-F238E27FC236}">
                <a16:creationId xmlns:a16="http://schemas.microsoft.com/office/drawing/2014/main" id="{6C7EE9D2-99A8-4C92-B48D-CEEA71F4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Content Placeholder 11">
                <a:extLst>
                  <a:ext uri="{FF2B5EF4-FFF2-40B4-BE49-F238E27FC236}">
                    <a16:creationId xmlns:a16="http://schemas.microsoft.com/office/drawing/2014/main" id="{627D7B96-32B3-4FD7-B78B-1546963EE70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800" y="1905000"/>
                <a:ext cx="7239000" cy="4114800"/>
              </a:xfrm>
            </p:spPr>
            <p:txBody>
              <a:bodyPr/>
              <a:lstStyle/>
              <a:p>
                <a:pPr algn="ctr">
                  <a:spcAft>
                    <a:spcPts val="1200"/>
                  </a:spcAft>
                  <a:buFont typeface="Wingdings" panose="05000000000000000000" pitchFamily="2" charset="2"/>
                  <a:buNone/>
                  <a:defRPr/>
                </a:pPr>
                <a:r>
                  <a:rPr lang="en-US" altLang="en-US" dirty="0"/>
                  <a:t>To solve 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 = 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</a:t>
                </a:r>
                <a:endParaRPr lang="en-US" altLang="en-US" dirty="0"/>
              </a:p>
              <a:p>
                <a:pPr algn="ctr">
                  <a:spcBef>
                    <a:spcPts val="600"/>
                  </a:spcBef>
                  <a:buFont typeface="Wingdings" panose="05000000000000000000" pitchFamily="2" charset="2"/>
                  <a:buNone/>
                  <a:defRPr/>
                </a:pPr>
                <a:r>
                  <a:rPr lang="en-US" altLang="en-US" sz="2000" dirty="0"/>
                  <a:t>Time taken by methods</a:t>
                </a:r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 marL="0" indent="0" eaLnBrk="1" hangingPunct="1">
                  <a:buFont typeface="Wingdings" panose="05000000000000000000" pitchFamily="2" charset="2"/>
                  <a:buNone/>
                  <a:defRPr/>
                </a:pPr>
                <a:r>
                  <a:rPr lang="en-US" altLang="en-US" sz="2000" dirty="0"/>
                  <a:t>         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sz="2000" dirty="0"/>
                  <a:t> = clock cycle time and </a:t>
                </a:r>
                <a14:m>
                  <m:oMath xmlns:m="http://schemas.openxmlformats.org/officeDocument/2006/math"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000" dirty="0"/>
                  <a:t> = size of the matrix</a:t>
                </a:r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sz="2000" dirty="0"/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None/>
                  <a:defRPr/>
                </a:pPr>
                <a:r>
                  <a:rPr lang="en-US" altLang="en-US" dirty="0"/>
                  <a:t>So both methods are equally efficient.</a:t>
                </a:r>
              </a:p>
            </p:txBody>
          </p:sp>
        </mc:Choice>
        <mc:Fallback xmlns="">
          <p:sp>
            <p:nvSpPr>
              <p:cNvPr id="34821" name="Content Placeholder 11">
                <a:extLst>
                  <a:ext uri="{FF2B5EF4-FFF2-40B4-BE49-F238E27FC236}">
                    <a16:creationId xmlns:a16="http://schemas.microsoft.com/office/drawing/2014/main" id="{627D7B96-32B3-4FD7-B78B-1546963EE7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800" y="1905000"/>
                <a:ext cx="7239000" cy="4114800"/>
              </a:xfrm>
              <a:blipFill>
                <a:blip r:embed="rId3"/>
                <a:stretch>
                  <a:fillRect l="-590" t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4A10A84-F42D-4D32-A8DD-40E31DBD36B4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3124200"/>
          <a:ext cx="6553200" cy="13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Gaussian Elimination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LU Decomposition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38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/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/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4592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8992EFBB-EBDA-4266-A808-4B3FDA5DD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9112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Time Taken by Back Substitution</a:t>
            </a:r>
          </a:p>
        </p:txBody>
      </p:sp>
      <p:sp>
        <p:nvSpPr>
          <p:cNvPr id="31748" name="Rectangle 13">
            <a:extLst>
              <a:ext uri="{FF2B5EF4-FFF2-40B4-BE49-F238E27FC236}">
                <a16:creationId xmlns:a16="http://schemas.microsoft.com/office/drawing/2014/main" id="{74A049CF-0918-4256-B1B8-B70E7BB05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0E61B47-7077-4882-B39B-4C74E97D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EAB1DDA5-FF78-4205-99B4-E96FD858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1" name="Rectangle 9">
            <a:extLst>
              <a:ext uri="{FF2B5EF4-FFF2-40B4-BE49-F238E27FC236}">
                <a16:creationId xmlns:a16="http://schemas.microsoft.com/office/drawing/2014/main" id="{87A578A1-8337-4C1D-96ED-A7ADF0BBC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/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3" name="Rectangle 11">
            <a:extLst>
              <a:ext uri="{FF2B5EF4-FFF2-40B4-BE49-F238E27FC236}">
                <a16:creationId xmlns:a16="http://schemas.microsoft.com/office/drawing/2014/main" id="{8635F182-FAFA-4AD8-BF1A-B73EA66AA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4" name="Rectangle 13">
            <a:extLst>
              <a:ext uri="{FF2B5EF4-FFF2-40B4-BE49-F238E27FC236}">
                <a16:creationId xmlns:a16="http://schemas.microsoft.com/office/drawing/2014/main" id="{871DDC3E-03B7-4021-8FCD-B4ECCD74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5" name="TextBox 21">
            <a:extLst>
              <a:ext uri="{FF2B5EF4-FFF2-40B4-BE49-F238E27FC236}">
                <a16:creationId xmlns:a16="http://schemas.microsoft.com/office/drawing/2014/main" id="{F45B6AE8-A773-41FC-A2CB-1CE0F2548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457678"/>
            <a:ext cx="365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Back Substitution 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/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/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−1,...,1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9" name="Rectangle 1">
            <a:extLst>
              <a:ext uri="{FF2B5EF4-FFF2-40B4-BE49-F238E27FC236}">
                <a16:creationId xmlns:a16="http://schemas.microsoft.com/office/drawing/2014/main" id="{F5E8A246-674F-4378-A0FB-D6B5039A1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914400"/>
            <a:ext cx="3810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length(B);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X(n)=B(n)/A(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=n-1:-1:1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B(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 j=(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j)*X(j);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end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2469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70DD35C-4C28-49DF-992F-F5362B981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/>
              <a:t>Truss Problem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3B9DF358-7B34-4526-9F97-7EBD6F8B3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30000"/>
          </a:blip>
          <a:srcRect/>
          <a:stretch>
            <a:fillRect/>
          </a:stretch>
        </p:blipFill>
        <p:spPr bwMode="auto">
          <a:xfrm>
            <a:off x="609600" y="1143000"/>
            <a:ext cx="4572000" cy="3408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892" name="Footer Placeholder 3">
            <a:extLst>
              <a:ext uri="{FF2B5EF4-FFF2-40B4-BE49-F238E27FC236}">
                <a16:creationId xmlns:a16="http://schemas.microsoft.com/office/drawing/2014/main" id="{EF54E421-F3A8-4328-B845-9D0BE008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>
            <a:extLst>
              <a:ext uri="{FF2B5EF4-FFF2-40B4-BE49-F238E27FC236}">
                <a16:creationId xmlns:a16="http://schemas.microsoft.com/office/drawing/2014/main" id="{60C006F0-ACE6-431E-BFD0-C9FF32220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95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642FD66C-E141-4399-9C69-D90A98C78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1" name="Rectangle 10">
            <a:extLst>
              <a:ext uri="{FF2B5EF4-FFF2-40B4-BE49-F238E27FC236}">
                <a16:creationId xmlns:a16="http://schemas.microsoft.com/office/drawing/2014/main" id="{F3E3D66B-593E-434A-94B5-AD92AFED4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2" name="Text Box 19">
            <a:extLst>
              <a:ext uri="{FF2B5EF4-FFF2-40B4-BE49-F238E27FC236}">
                <a16:creationId xmlns:a16="http://schemas.microsoft.com/office/drawing/2014/main" id="{FBE186FF-B8CA-4D1F-9E6A-B284F2798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7645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The inverse [B] of a square matrix [</a:t>
            </a:r>
            <a:r>
              <a:rPr lang="en-US" altLang="en-US" sz="2400" i="1">
                <a:latin typeface="Arial" panose="020B0604020202020204" pitchFamily="34" charset="0"/>
              </a:rPr>
              <a:t>A</a:t>
            </a:r>
            <a:r>
              <a:rPr lang="en-US" altLang="en-US" sz="2400">
                <a:latin typeface="Arial" panose="020B0604020202020204" pitchFamily="34" charset="0"/>
              </a:rPr>
              <a:t>] is defined as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  </a:t>
            </a:r>
            <a:r>
              <a:rPr lang="en-US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  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>
            <a:extLst>
              <a:ext uri="{FF2B5EF4-FFF2-40B4-BE49-F238E27FC236}">
                <a16:creationId xmlns:a16="http://schemas.microsoft.com/office/drawing/2014/main" id="{5EF3D292-EEB9-4C29-90DB-9ADFB941B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28746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A61DF4F3-FDB8-44E6-B62B-DD3039FDD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661815"/>
            <a:ext cx="86868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 dirty="0">
                <a:latin typeface="Arial" panose="020B0604020202020204" pitchFamily="34" charset="0"/>
              </a:rPr>
              <a:t>How can LU Decomposition be used to find the inverse?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76103D6C-1DDF-43AC-883C-91BB11E2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1990" name="Rectangle 8">
            <a:extLst>
              <a:ext uri="{FF2B5EF4-FFF2-40B4-BE49-F238E27FC236}">
                <a16:creationId xmlns:a16="http://schemas.microsoft.com/office/drawing/2014/main" id="{E2BEBA19-8732-47A2-B880-A11839622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/>
              <p:nvPr/>
            </p:nvSpPr>
            <p:spPr bwMode="auto">
              <a:xfrm>
                <a:off x="228600" y="3100256"/>
                <a:ext cx="2057400" cy="1600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First Column of [B]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3100256"/>
                <a:ext cx="2057400" cy="1600461"/>
              </a:xfrm>
              <a:prstGeom prst="rect">
                <a:avLst/>
              </a:prstGeom>
              <a:blipFill>
                <a:blip r:embed="rId3"/>
                <a:stretch>
                  <a:fillRect l="-2671" t="-2672" r="-14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/>
              <p:nvPr/>
            </p:nvSpPr>
            <p:spPr bwMode="auto">
              <a:xfrm>
                <a:off x="3276600" y="3110654"/>
                <a:ext cx="2743200" cy="1600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Second Column of [B] ….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3110654"/>
                <a:ext cx="2743200" cy="1600457"/>
              </a:xfrm>
              <a:prstGeom prst="rect">
                <a:avLst/>
              </a:prstGeom>
              <a:blipFill>
                <a:blip r:embed="rId4"/>
                <a:stretch>
                  <a:fillRect l="-2000" t="-22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11">
                <a:extLst>
                  <a:ext uri="{FF2B5EF4-FFF2-40B4-BE49-F238E27FC236}">
                    <a16:creationId xmlns:a16="http://schemas.microsoft.com/office/drawing/2014/main" id="{16CEF66C-19F5-4ABE-8B69-333229C6A5AD}"/>
                  </a:ext>
                </a:extLst>
              </p:cNvPr>
              <p:cNvSpPr txBox="1"/>
              <p:nvPr/>
            </p:nvSpPr>
            <p:spPr bwMode="auto">
              <a:xfrm>
                <a:off x="6708571" y="3100256"/>
                <a:ext cx="1959878" cy="1600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Last Column of [B]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11">
                <a:extLst>
                  <a:ext uri="{FF2B5EF4-FFF2-40B4-BE49-F238E27FC236}">
                    <a16:creationId xmlns:a16="http://schemas.microsoft.com/office/drawing/2014/main" id="{16CEF66C-19F5-4ABE-8B69-333229C6A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8571" y="3100256"/>
                <a:ext cx="1959878" cy="1600441"/>
              </a:xfrm>
              <a:prstGeom prst="rect">
                <a:avLst/>
              </a:prstGeom>
              <a:blipFill>
                <a:blip r:embed="rId5"/>
                <a:stretch>
                  <a:fillRect l="-1863" t="-15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21480A3A-D98A-4CAF-A0C0-03F7283B73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44036" name="Text Box 3">
            <a:extLst>
              <a:ext uri="{FF2B5EF4-FFF2-40B4-BE49-F238E27FC236}">
                <a16:creationId xmlns:a16="http://schemas.microsoft.com/office/drawing/2014/main" id="{2F79B3CC-B14D-4C69-A35E-5B847484E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288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Find the inverse of a square matrix [</a:t>
            </a:r>
            <a:r>
              <a:rPr lang="en-US" altLang="en-US" sz="2400" i="1" dirty="0">
                <a:latin typeface="Arial" panose="020B0604020202020204" pitchFamily="34" charset="0"/>
              </a:rPr>
              <a:t>A</a:t>
            </a:r>
            <a:r>
              <a:rPr lang="en-US" altLang="en-US" sz="2400" dirty="0">
                <a:latin typeface="Arial" panose="020B0604020202020204" pitchFamily="34" charset="0"/>
              </a:rPr>
              <a:t>]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B661126A-0318-4773-B0C6-6124DD5E3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38" name="Object 4">
                <a:extLst>
                  <a:ext uri="{FF2B5EF4-FFF2-40B4-BE49-F238E27FC236}">
                    <a16:creationId xmlns:a16="http://schemas.microsoft.com/office/drawing/2014/main" id="{E59541FF-DA79-4595-98B1-9DC97CAAF72C}"/>
                  </a:ext>
                </a:extLst>
              </p:cNvPr>
              <p:cNvSpPr txBox="1"/>
              <p:nvPr/>
            </p:nvSpPr>
            <p:spPr bwMode="auto">
              <a:xfrm>
                <a:off x="3048000" y="2362200"/>
                <a:ext cx="2438400" cy="1463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038" name="Object 4">
                <a:extLst>
                  <a:ext uri="{FF2B5EF4-FFF2-40B4-BE49-F238E27FC236}">
                    <a16:creationId xmlns:a16="http://schemas.microsoft.com/office/drawing/2014/main" id="{E59541FF-DA79-4595-98B1-9DC97CAAF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2362200"/>
                <a:ext cx="2438400" cy="1463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039" name="Object 6">
                <a:extLst>
                  <a:ext uri="{FF2B5EF4-FFF2-40B4-BE49-F238E27FC236}">
                    <a16:creationId xmlns:a16="http://schemas.microsoft.com/office/drawing/2014/main" id="{90A7FE56-2976-405F-AA32-B85BF3AA8CBF}"/>
                  </a:ext>
                </a:extLst>
              </p:cNvPr>
              <p:cNvSpPr txBox="1"/>
              <p:nvPr/>
            </p:nvSpPr>
            <p:spPr bwMode="auto">
              <a:xfrm>
                <a:off x="2209800" y="4114800"/>
                <a:ext cx="6400800" cy="1343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039" name="Object 6">
                <a:extLst>
                  <a:ext uri="{FF2B5EF4-FFF2-40B4-BE49-F238E27FC236}">
                    <a16:creationId xmlns:a16="http://schemas.microsoft.com/office/drawing/2014/main" id="{90A7FE56-2976-405F-AA32-B85BF3AA8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4114800"/>
                <a:ext cx="6400800" cy="1343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40" name="Text Box 9">
            <a:extLst>
              <a:ext uri="{FF2B5EF4-FFF2-40B4-BE49-F238E27FC236}">
                <a16:creationId xmlns:a16="http://schemas.microsoft.com/office/drawing/2014/main" id="{B5CE128B-CA3D-4ED8-B4F1-5BC659F28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35682"/>
            <a:ext cx="800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Using the decomposition procedure, the [</a:t>
            </a:r>
            <a:r>
              <a:rPr lang="en-US" altLang="en-US" sz="1800" i="1" dirty="0">
                <a:latin typeface="Arial" panose="020B0604020202020204" pitchFamily="34" charset="0"/>
              </a:rPr>
              <a:t>L</a:t>
            </a:r>
            <a:r>
              <a:rPr lang="en-US" altLang="en-US" sz="1800" dirty="0">
                <a:latin typeface="Arial" panose="020B0604020202020204" pitchFamily="34" charset="0"/>
              </a:rPr>
              <a:t>] and [</a:t>
            </a:r>
            <a:r>
              <a:rPr lang="en-US" altLang="en-US" sz="1800" i="1" dirty="0">
                <a:latin typeface="Arial" panose="020B0604020202020204" pitchFamily="34" charset="0"/>
              </a:rPr>
              <a:t>U</a:t>
            </a:r>
            <a:r>
              <a:rPr lang="en-US" altLang="en-US" sz="1800" dirty="0">
                <a:latin typeface="Arial" panose="020B0604020202020204" pitchFamily="34" charset="0"/>
              </a:rPr>
              <a:t>] matrices are found to be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6D83B078-67D5-4723-87DF-D7C2A0CF8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257800"/>
            <a:ext cx="6019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800" dirty="0">
                <a:latin typeface="Arial" charset="0"/>
              </a:rPr>
              <a:t>Solving for each column of [</a:t>
            </a:r>
            <a:r>
              <a:rPr lang="en-US" sz="1800" i="1" dirty="0">
                <a:latin typeface="Arial" charset="0"/>
              </a:rPr>
              <a:t>B</a:t>
            </a:r>
            <a:r>
              <a:rPr lang="en-US" sz="1800" dirty="0">
                <a:latin typeface="Arial" charset="0"/>
              </a:rPr>
              <a:t>] requires two steps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dirty="0">
                <a:latin typeface="Arial" charset="0"/>
              </a:rPr>
              <a:t>Solve [</a:t>
            </a:r>
            <a:r>
              <a:rPr lang="en-US" sz="1800" i="1" dirty="0">
                <a:latin typeface="Arial" charset="0"/>
              </a:rPr>
              <a:t>L</a:t>
            </a:r>
            <a:r>
              <a:rPr lang="en-US" sz="1800" dirty="0">
                <a:latin typeface="Arial" charset="0"/>
              </a:rPr>
              <a:t>]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= [</a:t>
            </a:r>
            <a:r>
              <a:rPr lang="en-US" sz="1800" i="1" dirty="0">
                <a:latin typeface="Arial" charset="0"/>
              </a:rPr>
              <a:t>C</a:t>
            </a:r>
            <a:r>
              <a:rPr lang="en-US" sz="1800" dirty="0">
                <a:latin typeface="Arial" charset="0"/>
              </a:rPr>
              <a:t>] for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dirty="0">
                <a:latin typeface="Arial" charset="0"/>
              </a:rPr>
              <a:t>Solve [</a:t>
            </a:r>
            <a:r>
              <a:rPr lang="en-US" sz="1800" i="1" dirty="0">
                <a:latin typeface="Arial" charset="0"/>
              </a:rPr>
              <a:t>U</a:t>
            </a:r>
            <a:r>
              <a:rPr lang="en-US" sz="1800" dirty="0">
                <a:latin typeface="Arial" charset="0"/>
              </a:rPr>
              <a:t>] [</a:t>
            </a:r>
            <a:r>
              <a:rPr lang="en-US" sz="1800" i="1" dirty="0">
                <a:latin typeface="Arial" charset="0"/>
              </a:rPr>
              <a:t>X</a:t>
            </a:r>
            <a:r>
              <a:rPr lang="en-US" sz="1800" dirty="0">
                <a:latin typeface="Arial" charset="0"/>
              </a:rPr>
              <a:t>] =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for [</a:t>
            </a:r>
            <a:r>
              <a:rPr lang="en-US" sz="1800" i="1" dirty="0">
                <a:latin typeface="Arial" charset="0"/>
              </a:rPr>
              <a:t>X</a:t>
            </a:r>
            <a:r>
              <a:rPr lang="en-US" sz="1800" dirty="0">
                <a:latin typeface="Arial" charset="0"/>
              </a:rPr>
              <a:t>]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>
            <a:extLst>
              <a:ext uri="{FF2B5EF4-FFF2-40B4-BE49-F238E27FC236}">
                <a16:creationId xmlns:a16="http://schemas.microsoft.com/office/drawing/2014/main" id="{329AD95D-5429-4464-9148-824BFF88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8"/>
            <a:ext cx="9144000" cy="1143000"/>
          </a:xfrm>
        </p:spPr>
        <p:txBody>
          <a:bodyPr/>
          <a:lstStyle/>
          <a:p>
            <a:r>
              <a:rPr lang="en-US" altLang="en-US" dirty="0"/>
              <a:t>Example: Inverse of a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6" name="Object 6">
                <a:extLst>
                  <a:ext uri="{FF2B5EF4-FFF2-40B4-BE49-F238E27FC236}">
                    <a16:creationId xmlns:a16="http://schemas.microsoft.com/office/drawing/2014/main" id="{02B2EC7B-17CC-4779-9CB0-2D719DE5D75A}"/>
                  </a:ext>
                </a:extLst>
              </p:cNvPr>
              <p:cNvSpPr txBox="1"/>
              <p:nvPr/>
            </p:nvSpPr>
            <p:spPr bwMode="auto">
              <a:xfrm>
                <a:off x="228600" y="1072308"/>
                <a:ext cx="6032587" cy="15073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i="1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Step 1: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2.56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5.76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3.5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6086" name="Object 6">
                <a:extLst>
                  <a:ext uri="{FF2B5EF4-FFF2-40B4-BE49-F238E27FC236}">
                    <a16:creationId xmlns:a16="http://schemas.microsoft.com/office/drawing/2014/main" id="{02B2EC7B-17CC-4779-9CB0-2D719DE5D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072308"/>
                <a:ext cx="6032587" cy="1507391"/>
              </a:xfrm>
              <a:prstGeom prst="rect">
                <a:avLst/>
              </a:prstGeom>
              <a:blipFill>
                <a:blip r:embed="rId3"/>
                <a:stretch>
                  <a:fillRect l="-9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088" name="Object 13">
                <a:extLst>
                  <a:ext uri="{FF2B5EF4-FFF2-40B4-BE49-F238E27FC236}">
                    <a16:creationId xmlns:a16="http://schemas.microsoft.com/office/drawing/2014/main" id="{75BC8A98-CD1F-4D73-9E75-5341253348F2}"/>
                  </a:ext>
                </a:extLst>
              </p:cNvPr>
              <p:cNvSpPr txBox="1"/>
              <p:nvPr/>
            </p:nvSpPr>
            <p:spPr bwMode="auto">
              <a:xfrm>
                <a:off x="108080" y="1967717"/>
                <a:ext cx="3271838" cy="1662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6088" name="Object 13">
                <a:extLst>
                  <a:ext uri="{FF2B5EF4-FFF2-40B4-BE49-F238E27FC236}">
                    <a16:creationId xmlns:a16="http://schemas.microsoft.com/office/drawing/2014/main" id="{75BC8A98-CD1F-4D73-9E75-53412533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080" y="1967717"/>
                <a:ext cx="3271838" cy="1662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9" name="Rectangle 14">
            <a:extLst>
              <a:ext uri="{FF2B5EF4-FFF2-40B4-BE49-F238E27FC236}">
                <a16:creationId xmlns:a16="http://schemas.microsoft.com/office/drawing/2014/main" id="{724DB117-D1EB-4CC7-897C-2A929A341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20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90" name="Rectangle 15">
            <a:extLst>
              <a:ext uri="{FF2B5EF4-FFF2-40B4-BE49-F238E27FC236}">
                <a16:creationId xmlns:a16="http://schemas.microsoft.com/office/drawing/2014/main" id="{99E37071-7B95-4665-BA2E-0747B36FE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0063"/>
            <a:ext cx="6413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1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091" name="Rectangle 16">
            <a:extLst>
              <a:ext uri="{FF2B5EF4-FFF2-40B4-BE49-F238E27FC236}">
                <a16:creationId xmlns:a16="http://schemas.microsoft.com/office/drawing/2014/main" id="{15169D82-353C-4B38-96B0-50A2D5232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08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99C94838-DE62-47AF-B019-3145B1A1F215}"/>
                  </a:ext>
                </a:extLst>
              </p:cNvPr>
              <p:cNvSpPr txBox="1"/>
              <p:nvPr/>
            </p:nvSpPr>
            <p:spPr bwMode="auto">
              <a:xfrm>
                <a:off x="3056856" y="1967717"/>
                <a:ext cx="3505200" cy="297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0−2.56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 =0−2.56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 =−2.56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=0−5.76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=0−5.76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 =3.2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99C94838-DE62-47AF-B019-3145B1A1F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6856" y="1967717"/>
                <a:ext cx="3505200" cy="2974975"/>
              </a:xfrm>
              <a:prstGeom prst="rect">
                <a:avLst/>
              </a:prstGeom>
              <a:blipFill>
                <a:blip r:embed="rId5"/>
                <a:stretch>
                  <a:fillRect l="-13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Object 21">
                <a:extLst>
                  <a:ext uri="{FF2B5EF4-FFF2-40B4-BE49-F238E27FC236}">
                    <a16:creationId xmlns:a16="http://schemas.microsoft.com/office/drawing/2014/main" id="{96A6EE05-D466-4D0D-9F28-00672F50C260}"/>
                  </a:ext>
                </a:extLst>
              </p:cNvPr>
              <p:cNvSpPr txBox="1"/>
              <p:nvPr/>
            </p:nvSpPr>
            <p:spPr bwMode="auto">
              <a:xfrm>
                <a:off x="6231943" y="1962150"/>
                <a:ext cx="2857500" cy="1592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4" name="Object 21">
                <a:extLst>
                  <a:ext uri="{FF2B5EF4-FFF2-40B4-BE49-F238E27FC236}">
                    <a16:creationId xmlns:a16="http://schemas.microsoft.com/office/drawing/2014/main" id="{96A6EE05-D466-4D0D-9F28-00672F50C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1943" y="1962150"/>
                <a:ext cx="2857500" cy="15922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>
            <a:extLst>
              <a:ext uri="{FF2B5EF4-FFF2-40B4-BE49-F238E27FC236}">
                <a16:creationId xmlns:a16="http://schemas.microsoft.com/office/drawing/2014/main" id="{0F23443E-D543-4EFE-B3E7-4D7C76744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7870"/>
            <a:ext cx="9144000" cy="1143000"/>
          </a:xfrm>
        </p:spPr>
        <p:txBody>
          <a:bodyPr/>
          <a:lstStyle/>
          <a:p>
            <a:r>
              <a:rPr lang="en-US" altLang="en-US" dirty="0"/>
              <a:t>Example: Inverse of a Matrix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0DC72046-7E1B-48B7-9C71-91173076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CBF085DA-CEE6-4095-BD6E-B5F275A56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B3C864D4-65FE-494F-BAA4-0406E8678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4" name="Rectangle 8">
            <a:extLst>
              <a:ext uri="{FF2B5EF4-FFF2-40B4-BE49-F238E27FC236}">
                <a16:creationId xmlns:a16="http://schemas.microsoft.com/office/drawing/2014/main" id="{8492C3EC-B831-4346-BD04-1EEC53DAA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8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5" name="Rectangle 12">
            <a:extLst>
              <a:ext uri="{FF2B5EF4-FFF2-40B4-BE49-F238E27FC236}">
                <a16:creationId xmlns:a16="http://schemas.microsoft.com/office/drawing/2014/main" id="{617A3A02-D5A1-4FB4-A655-3FAFA5BF6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11">
                <a:extLst>
                  <a:ext uri="{FF2B5EF4-FFF2-40B4-BE49-F238E27FC236}">
                    <a16:creationId xmlns:a16="http://schemas.microsoft.com/office/drawing/2014/main" id="{34865796-8C69-42AC-89E4-29B8DEFC0E24}"/>
                  </a:ext>
                </a:extLst>
              </p:cNvPr>
              <p:cNvSpPr txBox="1"/>
              <p:nvPr/>
            </p:nvSpPr>
            <p:spPr bwMode="auto">
              <a:xfrm>
                <a:off x="197840" y="913686"/>
                <a:ext cx="6355360" cy="1681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𝑆𝑡𝑒𝑝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2: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6" name="Object 11">
                <a:extLst>
                  <a:ext uri="{FF2B5EF4-FFF2-40B4-BE49-F238E27FC236}">
                    <a16:creationId xmlns:a16="http://schemas.microsoft.com/office/drawing/2014/main" id="{34865796-8C69-42AC-89E4-29B8DEFC0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840" y="913686"/>
                <a:ext cx="6355360" cy="16810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15">
                <a:extLst>
                  <a:ext uri="{FF2B5EF4-FFF2-40B4-BE49-F238E27FC236}">
                    <a16:creationId xmlns:a16="http://schemas.microsoft.com/office/drawing/2014/main" id="{ED8F2100-B517-4CF0-9E50-5815E0853521}"/>
                  </a:ext>
                </a:extLst>
              </p:cNvPr>
              <p:cNvSpPr txBox="1"/>
              <p:nvPr/>
            </p:nvSpPr>
            <p:spPr bwMode="auto">
              <a:xfrm>
                <a:off x="197840" y="2228057"/>
                <a:ext cx="3581400" cy="166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−4.8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=−2.56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7" name="Object 15">
                <a:extLst>
                  <a:ext uri="{FF2B5EF4-FFF2-40B4-BE49-F238E27FC236}">
                    <a16:creationId xmlns:a16="http://schemas.microsoft.com/office/drawing/2014/main" id="{ED8F2100-B517-4CF0-9E50-5815E0853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840" y="2228057"/>
                <a:ext cx="3581400" cy="1666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88" name="Rectangle 18">
            <a:extLst>
              <a:ext uri="{FF2B5EF4-FFF2-40B4-BE49-F238E27FC236}">
                <a16:creationId xmlns:a16="http://schemas.microsoft.com/office/drawing/2014/main" id="{EED3BE05-CE62-457B-ADCD-C4A5CFF67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Object 15">
                <a:extLst>
                  <a:ext uri="{FF2B5EF4-FFF2-40B4-BE49-F238E27FC236}">
                    <a16:creationId xmlns:a16="http://schemas.microsoft.com/office/drawing/2014/main" id="{73E52113-4CA0-431F-B44F-F4A8C3DF407A}"/>
                  </a:ext>
                </a:extLst>
              </p:cNvPr>
              <p:cNvSpPr txBox="1"/>
              <p:nvPr/>
            </p:nvSpPr>
            <p:spPr bwMode="auto">
              <a:xfrm>
                <a:off x="3318196" y="2056686"/>
                <a:ext cx="4267200" cy="3686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3.2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0.7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=4.571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−2.56+1.560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−2.56+1.560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:r>
                  <a:rPr lang="en-US" b="0" dirty="0">
                    <a:solidFill>
                      <a:srgbClr val="0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=−0.9524</m:t>
                    </m:r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1−5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1−5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−4.571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=0.04762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3" name="Object 15">
                <a:extLst>
                  <a:ext uri="{FF2B5EF4-FFF2-40B4-BE49-F238E27FC236}">
                    <a16:creationId xmlns:a16="http://schemas.microsoft.com/office/drawing/2014/main" id="{73E52113-4CA0-431F-B44F-F4A8C3DF4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18196" y="2056686"/>
                <a:ext cx="4267200" cy="36861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21E9F555-63EB-4F6C-B6FF-A6C35635791E}"/>
                  </a:ext>
                </a:extLst>
              </p:cNvPr>
              <p:cNvSpPr txBox="1"/>
              <p:nvPr/>
            </p:nvSpPr>
            <p:spPr bwMode="auto">
              <a:xfrm>
                <a:off x="6996942" y="2327274"/>
                <a:ext cx="1949218" cy="13541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21E9F555-63EB-4F6C-B6FF-A6C356357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96942" y="2327274"/>
                <a:ext cx="1949218" cy="13541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>
            <a:extLst>
              <a:ext uri="{FF2B5EF4-FFF2-40B4-BE49-F238E27FC236}">
                <a16:creationId xmlns:a16="http://schemas.microsoft.com/office/drawing/2014/main" id="{48C3DE19-EB04-4415-9BCC-4014F83EB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934560ED-33B2-43D9-B1D2-843D251E1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2443203"/>
            <a:ext cx="838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       First Column                      Second Column	            Third Column</a:t>
            </a:r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DF4C5DBA-5F96-4CD4-A18E-3164B77DE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8" name="Rectangle 6">
            <a:extLst>
              <a:ext uri="{FF2B5EF4-FFF2-40B4-BE49-F238E27FC236}">
                <a16:creationId xmlns:a16="http://schemas.microsoft.com/office/drawing/2014/main" id="{A3FF7E7C-FB73-489D-8A1F-AED004ED2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9" name="Rectangle 7">
            <a:extLst>
              <a:ext uri="{FF2B5EF4-FFF2-40B4-BE49-F238E27FC236}">
                <a16:creationId xmlns:a16="http://schemas.microsoft.com/office/drawing/2014/main" id="{F9BBFF5E-C163-4A7D-8CA4-DAADB8FA4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81" name="Rectangle 9">
            <a:extLst>
              <a:ext uri="{FF2B5EF4-FFF2-40B4-BE49-F238E27FC236}">
                <a16:creationId xmlns:a16="http://schemas.microsoft.com/office/drawing/2014/main" id="{E83AC4DB-ABA1-4431-82C8-1B061D250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2" name="Object 15">
                <a:extLst>
                  <a:ext uri="{FF2B5EF4-FFF2-40B4-BE49-F238E27FC236}">
                    <a16:creationId xmlns:a16="http://schemas.microsoft.com/office/drawing/2014/main" id="{28C99B49-037E-4796-B3A9-F1EDA52E67D2}"/>
                  </a:ext>
                </a:extLst>
              </p:cNvPr>
              <p:cNvSpPr txBox="1"/>
              <p:nvPr/>
            </p:nvSpPr>
            <p:spPr bwMode="auto">
              <a:xfrm>
                <a:off x="3162300" y="2899285"/>
                <a:ext cx="2819400" cy="1065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4282" name="Object 15">
                <a:extLst>
                  <a:ext uri="{FF2B5EF4-FFF2-40B4-BE49-F238E27FC236}">
                    <a16:creationId xmlns:a16="http://schemas.microsoft.com/office/drawing/2014/main" id="{28C99B49-037E-4796-B3A9-F1EDA52E6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2300" y="2899285"/>
                <a:ext cx="2819400" cy="10652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4">
                <a:extLst>
                  <a:ext uri="{FF2B5EF4-FFF2-40B4-BE49-F238E27FC236}">
                    <a16:creationId xmlns:a16="http://schemas.microsoft.com/office/drawing/2014/main" id="{F3A721BC-8310-49F0-A242-D6936CBA60C5}"/>
                  </a:ext>
                </a:extLst>
              </p:cNvPr>
              <p:cNvSpPr txBox="1"/>
              <p:nvPr/>
            </p:nvSpPr>
            <p:spPr bwMode="auto">
              <a:xfrm>
                <a:off x="3685915" y="4391577"/>
                <a:ext cx="2057400" cy="1039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283" name="Object 14">
                <a:extLst>
                  <a:ext uri="{FF2B5EF4-FFF2-40B4-BE49-F238E27FC236}">
                    <a16:creationId xmlns:a16="http://schemas.microsoft.com/office/drawing/2014/main" id="{F3A721BC-8310-49F0-A242-D6936CBA6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5915" y="4391577"/>
                <a:ext cx="2057400" cy="10398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4" name="Rectangle 16">
            <a:extLst>
              <a:ext uri="{FF2B5EF4-FFF2-40B4-BE49-F238E27FC236}">
                <a16:creationId xmlns:a16="http://schemas.microsoft.com/office/drawing/2014/main" id="{799C6BCB-A9BA-4ABE-B8DB-004ED016F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14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5" name="Object 19">
                <a:extLst>
                  <a:ext uri="{FF2B5EF4-FFF2-40B4-BE49-F238E27FC236}">
                    <a16:creationId xmlns:a16="http://schemas.microsoft.com/office/drawing/2014/main" id="{02509DCC-98C9-4FA1-B0BF-23139F2A3A71}"/>
                  </a:ext>
                </a:extLst>
              </p:cNvPr>
              <p:cNvSpPr txBox="1"/>
              <p:nvPr/>
            </p:nvSpPr>
            <p:spPr bwMode="auto">
              <a:xfrm>
                <a:off x="6248400" y="2934494"/>
                <a:ext cx="2473325" cy="11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5" name="Object 19">
                <a:extLst>
                  <a:ext uri="{FF2B5EF4-FFF2-40B4-BE49-F238E27FC236}">
                    <a16:creationId xmlns:a16="http://schemas.microsoft.com/office/drawing/2014/main" id="{02509DCC-98C9-4FA1-B0BF-23139F2A3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2934494"/>
                <a:ext cx="2473325" cy="1130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86" name="Object 18">
                <a:extLst>
                  <a:ext uri="{FF2B5EF4-FFF2-40B4-BE49-F238E27FC236}">
                    <a16:creationId xmlns:a16="http://schemas.microsoft.com/office/drawing/2014/main" id="{863FA41B-5AD7-49ED-A64D-73A0910534FB}"/>
                  </a:ext>
                </a:extLst>
              </p:cNvPr>
              <p:cNvSpPr txBox="1"/>
              <p:nvPr/>
            </p:nvSpPr>
            <p:spPr bwMode="auto">
              <a:xfrm>
                <a:off x="6515828" y="4370939"/>
                <a:ext cx="1939925" cy="1060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286" name="Object 18">
                <a:extLst>
                  <a:ext uri="{FF2B5EF4-FFF2-40B4-BE49-F238E27FC236}">
                    <a16:creationId xmlns:a16="http://schemas.microsoft.com/office/drawing/2014/main" id="{863FA41B-5AD7-49ED-A64D-73A091053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5828" y="4370939"/>
                <a:ext cx="1939925" cy="1060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9D847DDF-42B3-4EB6-B7A4-4FCF445D2E34}"/>
                  </a:ext>
                </a:extLst>
              </p:cNvPr>
              <p:cNvSpPr txBox="1"/>
              <p:nvPr/>
            </p:nvSpPr>
            <p:spPr bwMode="auto">
              <a:xfrm>
                <a:off x="267744" y="2914573"/>
                <a:ext cx="2819400" cy="1065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9D847DDF-42B3-4EB6-B7A4-4FCF445D2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744" y="2914573"/>
                <a:ext cx="2819400" cy="10652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18">
                <a:extLst>
                  <a:ext uri="{FF2B5EF4-FFF2-40B4-BE49-F238E27FC236}">
                    <a16:creationId xmlns:a16="http://schemas.microsoft.com/office/drawing/2014/main" id="{7B997641-8A7A-4163-AA8E-9638D0ED3C1A}"/>
                  </a:ext>
                </a:extLst>
              </p:cNvPr>
              <p:cNvSpPr txBox="1"/>
              <p:nvPr/>
            </p:nvSpPr>
            <p:spPr bwMode="auto">
              <a:xfrm>
                <a:off x="723900" y="4393406"/>
                <a:ext cx="2667000" cy="161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Object 18">
                <a:extLst>
                  <a:ext uri="{FF2B5EF4-FFF2-40B4-BE49-F238E27FC236}">
                    <a16:creationId xmlns:a16="http://schemas.microsoft.com/office/drawing/2014/main" id="{7B997641-8A7A-4163-AA8E-9638D0ED3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900" y="4393406"/>
                <a:ext cx="2667000" cy="16129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>
            <a:extLst>
              <a:ext uri="{FF2B5EF4-FFF2-40B4-BE49-F238E27FC236}">
                <a16:creationId xmlns:a16="http://schemas.microsoft.com/office/drawing/2014/main" id="{8C56F247-0B3E-4AD8-AF9A-CD46DEF82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7C6ED907-772B-45D5-B2C9-154759E84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26" name="Rectangle 7">
            <a:extLst>
              <a:ext uri="{FF2B5EF4-FFF2-40B4-BE49-F238E27FC236}">
                <a16:creationId xmlns:a16="http://schemas.microsoft.com/office/drawing/2014/main" id="{C6CE0F95-E197-4A70-88A8-1382F8BB6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7" name="Rectangle 8">
            <a:extLst>
              <a:ext uri="{FF2B5EF4-FFF2-40B4-BE49-F238E27FC236}">
                <a16:creationId xmlns:a16="http://schemas.microsoft.com/office/drawing/2014/main" id="{EC2007C7-903A-416B-AEF7-321E0125C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28" name="Rectangle 9">
            <a:extLst>
              <a:ext uri="{FF2B5EF4-FFF2-40B4-BE49-F238E27FC236}">
                <a16:creationId xmlns:a16="http://schemas.microsoft.com/office/drawing/2014/main" id="{F3F2A5E7-8F98-407B-9587-C9BC101C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9" name="Rectangle 16">
            <a:extLst>
              <a:ext uri="{FF2B5EF4-FFF2-40B4-BE49-F238E27FC236}">
                <a16:creationId xmlns:a16="http://schemas.microsoft.com/office/drawing/2014/main" id="{D0B41624-7335-48BE-8F80-9DCC9A85C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15">
                <a:extLst>
                  <a:ext uri="{FF2B5EF4-FFF2-40B4-BE49-F238E27FC236}">
                    <a16:creationId xmlns:a16="http://schemas.microsoft.com/office/drawing/2014/main" id="{8FB86EBB-1173-4B22-ADF4-EB41DEED9733}"/>
                  </a:ext>
                </a:extLst>
              </p:cNvPr>
              <p:cNvSpPr txBox="1"/>
              <p:nvPr/>
            </p:nvSpPr>
            <p:spPr bwMode="auto">
              <a:xfrm>
                <a:off x="1854812" y="3289144"/>
                <a:ext cx="5688988" cy="1301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6330" name="Object 15">
                <a:extLst>
                  <a:ext uri="{FF2B5EF4-FFF2-40B4-BE49-F238E27FC236}">
                    <a16:creationId xmlns:a16="http://schemas.microsoft.com/office/drawing/2014/main" id="{8FB86EBB-1173-4B22-ADF4-EB41DEED9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4812" y="3289144"/>
                <a:ext cx="5688988" cy="13017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331" name="Text Box 17">
            <a:extLst>
              <a:ext uri="{FF2B5EF4-FFF2-40B4-BE49-F238E27FC236}">
                <a16:creationId xmlns:a16="http://schemas.microsoft.com/office/drawing/2014/main" id="{82493689-29DB-4005-ADAB-33E570AD9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40312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To check your work do the following operation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  <a:r>
              <a:rPr lang="en-US" altLang="en-US" sz="3600" baseline="30000" dirty="0">
                <a:latin typeface="Arial" panose="020B0604020202020204" pitchFamily="34" charset="0"/>
              </a:rPr>
              <a:t>-1</a:t>
            </a:r>
            <a:r>
              <a:rPr lang="en-US" altLang="en-US" sz="3600" dirty="0">
                <a:latin typeface="Arial" panose="020B0604020202020204" pitchFamily="34" charset="0"/>
              </a:rPr>
              <a:t> = 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600" dirty="0">
                <a:latin typeface="Arial" panose="020B0604020202020204" pitchFamily="34" charset="0"/>
              </a:rPr>
              <a:t>] = 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  <a:r>
              <a:rPr lang="en-US" altLang="en-US" sz="3600" baseline="30000" dirty="0">
                <a:latin typeface="Arial" panose="020B0604020202020204" pitchFamily="34" charset="0"/>
              </a:rPr>
              <a:t>-1</a:t>
            </a:r>
            <a:r>
              <a:rPr lang="en-US" altLang="en-US" sz="3600" dirty="0">
                <a:latin typeface="Arial" panose="020B0604020202020204" pitchFamily="34" charset="0"/>
              </a:rPr>
              <a:t>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56332" name="Rectangle 19">
            <a:extLst>
              <a:ext uri="{FF2B5EF4-FFF2-40B4-BE49-F238E27FC236}">
                <a16:creationId xmlns:a16="http://schemas.microsoft.com/office/drawing/2014/main" id="{105DFBD4-58E6-44B8-9151-A583BA178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8E3E8F4E-DEA4-41A0-9C41-C8BF2B5B3051}"/>
                  </a:ext>
                </a:extLst>
              </p:cNvPr>
              <p:cNvSpPr txBox="1"/>
              <p:nvPr/>
            </p:nvSpPr>
            <p:spPr bwMode="auto">
              <a:xfrm>
                <a:off x="521312" y="1818642"/>
                <a:ext cx="2667000" cy="161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8E3E8F4E-DEA4-41A0-9C41-C8BF2B5B3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1312" y="1818642"/>
                <a:ext cx="2667000" cy="1612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20CC1A23-6FEA-443E-B4B5-EF194FC827F6}"/>
                  </a:ext>
                </a:extLst>
              </p:cNvPr>
              <p:cNvSpPr txBox="1"/>
              <p:nvPr/>
            </p:nvSpPr>
            <p:spPr bwMode="auto">
              <a:xfrm>
                <a:off x="3353862" y="1832534"/>
                <a:ext cx="2389800" cy="1039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20CC1A23-6FEA-443E-B4B5-EF194FC82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3862" y="1832534"/>
                <a:ext cx="2389800" cy="10398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8">
                <a:extLst>
                  <a:ext uri="{FF2B5EF4-FFF2-40B4-BE49-F238E27FC236}">
                    <a16:creationId xmlns:a16="http://schemas.microsoft.com/office/drawing/2014/main" id="{05829D45-177F-4DEB-BC53-35D45B36F960}"/>
                  </a:ext>
                </a:extLst>
              </p:cNvPr>
              <p:cNvSpPr txBox="1"/>
              <p:nvPr/>
            </p:nvSpPr>
            <p:spPr bwMode="auto">
              <a:xfrm>
                <a:off x="6408671" y="1848030"/>
                <a:ext cx="2138829" cy="1060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18">
                <a:extLst>
                  <a:ext uri="{FF2B5EF4-FFF2-40B4-BE49-F238E27FC236}">
                    <a16:creationId xmlns:a16="http://schemas.microsoft.com/office/drawing/2014/main" id="{05829D45-177F-4DEB-BC53-35D45B36F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8671" y="1848030"/>
                <a:ext cx="2138829" cy="1060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>
            <a:extLst>
              <a:ext uri="{FF2B5EF4-FFF2-40B4-BE49-F238E27FC236}">
                <a16:creationId xmlns:a16="http://schemas.microsoft.com/office/drawing/2014/main" id="{0723E542-93CC-4067-BC8A-54EE740C0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 dirty="0"/>
              <a:t>To find inverse of [A]</a:t>
            </a:r>
          </a:p>
        </p:txBody>
      </p:sp>
      <p:sp>
        <p:nvSpPr>
          <p:cNvPr id="58372" name="TextBox 13">
            <a:extLst>
              <a:ext uri="{FF2B5EF4-FFF2-40B4-BE49-F238E27FC236}">
                <a16:creationId xmlns:a16="http://schemas.microsoft.com/office/drawing/2014/main" id="{55CC45EE-E447-4C1E-916D-1DC5C3C4B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2192409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 dirty="0"/>
              <a:t>Time taken by Gaussian Elimination </a:t>
            </a:r>
            <a:r>
              <a:rPr lang="en-US" altLang="en-US" sz="2000" dirty="0"/>
              <a:t>	</a:t>
            </a:r>
            <a:r>
              <a:rPr lang="en-US" altLang="en-US" sz="2000" u="sng" dirty="0"/>
              <a:t>Time taken by LU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/>
              <p:nvPr/>
            </p:nvSpPr>
            <p:spPr bwMode="auto">
              <a:xfrm>
                <a:off x="87312" y="2665686"/>
                <a:ext cx="3722688" cy="3574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𝐹𝐸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𝐵𝑆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+8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32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  +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12" y="2665686"/>
                <a:ext cx="3722688" cy="3574775"/>
              </a:xfrm>
              <a:prstGeom prst="rect">
                <a:avLst/>
              </a:prstGeom>
              <a:blipFill>
                <a:blip r:embed="rId3"/>
                <a:stretch>
                  <a:fillRect l="-13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/>
              <p:nvPr/>
            </p:nvSpPr>
            <p:spPr bwMode="auto">
              <a:xfrm>
                <a:off x="4689488" y="2654414"/>
                <a:ext cx="4225912" cy="32891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20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    +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9488" y="2654414"/>
                <a:ext cx="4225912" cy="3289186"/>
              </a:xfrm>
              <a:prstGeom prst="rect">
                <a:avLst/>
              </a:prstGeom>
              <a:blipFill>
                <a:blip r:embed="rId4"/>
                <a:stretch>
                  <a:fillRect l="-115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>
            <a:extLst>
              <a:ext uri="{FF2B5EF4-FFF2-40B4-BE49-F238E27FC236}">
                <a16:creationId xmlns:a16="http://schemas.microsoft.com/office/drawing/2014/main" id="{3DACD90C-DC58-4E4D-B186-136E47BE7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81725"/>
            <a:ext cx="9144000" cy="1143000"/>
          </a:xfrm>
        </p:spPr>
        <p:txBody>
          <a:bodyPr/>
          <a:lstStyle/>
          <a:p>
            <a:r>
              <a:rPr lang="en-US" altLang="en-US" dirty="0"/>
              <a:t>To find inverse of [A]</a:t>
            </a:r>
          </a:p>
        </p:txBody>
      </p:sp>
      <p:sp>
        <p:nvSpPr>
          <p:cNvPr id="60420" name="TextBox 13">
            <a:extLst>
              <a:ext uri="{FF2B5EF4-FFF2-40B4-BE49-F238E27FC236}">
                <a16:creationId xmlns:a16="http://schemas.microsoft.com/office/drawing/2014/main" id="{C433B424-833A-476D-8BF2-3934B2A2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8600" y="1610936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/>
              <a:t>Time taken by Gaussian Elimination </a:t>
            </a:r>
            <a:r>
              <a:rPr lang="en-US" altLang="en-US" sz="2000"/>
              <a:t>	</a:t>
            </a:r>
            <a:r>
              <a:rPr lang="en-US" altLang="en-US" sz="2000" u="sng"/>
              <a:t>Time taken by LU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/>
              <p:nvPr/>
            </p:nvSpPr>
            <p:spPr bwMode="auto">
              <a:xfrm>
                <a:off x="4876800" y="2100959"/>
                <a:ext cx="3129778" cy="13339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2100959"/>
                <a:ext cx="3129778" cy="1333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1E4D594D-F0AA-4735-8FBB-B204C81DD7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0866992"/>
                  </p:ext>
                </p:extLst>
              </p:nvPr>
            </p:nvGraphicFramePr>
            <p:xfrm>
              <a:off x="1066800" y="3632983"/>
              <a:ext cx="6388900" cy="1364394"/>
            </p:xfrm>
            <a:graphic>
              <a:graphicData uri="http://schemas.openxmlformats.org/drawingml/2006/table">
                <a:tbl>
                  <a:tblPr/>
                  <a:tblGrid>
                    <a:gridCol w="26257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1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3301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42053"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200" i="1" dirty="0"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2341"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en-US" sz="200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en-US" sz="200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𝐶𝑇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inverse</m:t>
                                        </m:r>
                                        <m: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 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GE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en-US" sz="200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𝐶𝑇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inverse</m:t>
                                        </m:r>
                                        <m: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 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LU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2200" baseline="-25000" dirty="0"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3.288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25.84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250.8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2501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1E4D594D-F0AA-4735-8FBB-B204C81DD7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0866992"/>
                  </p:ext>
                </p:extLst>
              </p:nvPr>
            </p:nvGraphicFramePr>
            <p:xfrm>
              <a:off x="1066800" y="3632983"/>
              <a:ext cx="6388900" cy="1364394"/>
            </p:xfrm>
            <a:graphic>
              <a:graphicData uri="http://schemas.openxmlformats.org/drawingml/2006/table">
                <a:tbl>
                  <a:tblPr/>
                  <a:tblGrid>
                    <a:gridCol w="26257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1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3301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42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4" t="-1124" r="-143852" b="-1550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23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4" t="-66176" r="-143852" b="-1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3.288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25.84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250.8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2501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0442" name="Rectangle 7">
            <a:extLst>
              <a:ext uri="{FF2B5EF4-FFF2-40B4-BE49-F238E27FC236}">
                <a16:creationId xmlns:a16="http://schemas.microsoft.com/office/drawing/2014/main" id="{D11842B7-E2B0-4DA6-AC52-F78632F7E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78" y="2923288"/>
            <a:ext cx="76962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 </a:t>
            </a:r>
            <a:r>
              <a:rPr lang="en-US" altLang="en-US" sz="1800" dirty="0">
                <a:cs typeface="Times New Roman" panose="02020603050405020304" pitchFamily="18" charset="0"/>
              </a:rPr>
              <a:t>Comparing computational times of finding inverse of a matrix using LU decomposition and Gaussian elimination.</a:t>
            </a:r>
            <a:endParaRPr lang="en-US" altLang="en-US" sz="1800" b="1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/>
              <p:nvPr/>
            </p:nvSpPr>
            <p:spPr bwMode="auto">
              <a:xfrm>
                <a:off x="832622" y="2037060"/>
                <a:ext cx="3739378" cy="1185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622" y="2037060"/>
                <a:ext cx="3739378" cy="1185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444" name="TextBox 1">
                <a:extLst>
                  <a:ext uri="{FF2B5EF4-FFF2-40B4-BE49-F238E27FC236}">
                    <a16:creationId xmlns:a16="http://schemas.microsoft.com/office/drawing/2014/main" id="{14763C38-1964-48A4-AC7E-90015C4B90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2500" y="5537348"/>
                <a:ext cx="7848600" cy="667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large </a:t>
                </a:r>
                <a:r>
                  <a:rPr lang="en-US" alt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inverse</m:t>
                            </m:r>
                            <m: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GE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inverse</m:t>
                            </m:r>
                            <m: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LU</m:t>
                            </m:r>
                          </m:sub>
                        </m:sSub>
                      </m:den>
                    </m:f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60444" name="TextBox 1">
                <a:extLst>
                  <a:ext uri="{FF2B5EF4-FFF2-40B4-BE49-F238E27FC236}">
                    <a16:creationId xmlns:a16="http://schemas.microsoft.com/office/drawing/2014/main" id="{14763C38-1964-48A4-AC7E-90015C4B9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2500" y="5537348"/>
                <a:ext cx="7848600" cy="667427"/>
              </a:xfrm>
              <a:prstGeom prst="rect">
                <a:avLst/>
              </a:prstGeom>
              <a:blipFill>
                <a:blip r:embed="rId6"/>
                <a:stretch>
                  <a:fillRect l="-11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5576</TotalTime>
  <Words>985</Words>
  <Application>Microsoft Office PowerPoint</Application>
  <PresentationFormat>On-screen Show (4:3)</PresentationFormat>
  <Paragraphs>181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LU Decomposition Method</vt:lpstr>
      <vt:lpstr>Questions to be asked</vt:lpstr>
      <vt:lpstr>LU Decomposition Method</vt:lpstr>
      <vt:lpstr>Reviewing the example</vt:lpstr>
      <vt:lpstr>PowerPoint Presentation</vt:lpstr>
      <vt:lpstr>Is LU Decomposition Method better than Gaussian Elimination Method?</vt:lpstr>
      <vt:lpstr>Is LU Decomposition better than Gaussian Elimination?</vt:lpstr>
      <vt:lpstr>PowerPoint Presentation</vt:lpstr>
      <vt:lpstr>Time Taken by Back Substitution</vt:lpstr>
      <vt:lpstr>PowerPoint Presentation</vt:lpstr>
      <vt:lpstr>Truss Problem</vt:lpstr>
      <vt:lpstr>Finding the inverse of a square matrix</vt:lpstr>
      <vt:lpstr>Finding the inverse of a square matrix</vt:lpstr>
      <vt:lpstr>Example: Inverse of a Matrix</vt:lpstr>
      <vt:lpstr>Example: Inverse of a Matrix</vt:lpstr>
      <vt:lpstr>Example: Inverse of a Matrix</vt:lpstr>
      <vt:lpstr>Example: Inverse of a Matrix</vt:lpstr>
      <vt:lpstr>Example: Inverse of a Matrix</vt:lpstr>
      <vt:lpstr>To find inverse of [A]</vt:lpstr>
      <vt:lpstr>To find inverse of [A]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 Method</dc:title>
  <dc:creator>kaw</dc:creator>
  <cp:lastModifiedBy>Autar Kaw</cp:lastModifiedBy>
  <cp:revision>225</cp:revision>
  <cp:lastPrinted>2021-09-27T20:02:36Z</cp:lastPrinted>
  <dcterms:created xsi:type="dcterms:W3CDTF">2007-03-08T14:59:05Z</dcterms:created>
  <dcterms:modified xsi:type="dcterms:W3CDTF">2021-09-27T20:02:59Z</dcterms:modified>
</cp:coreProperties>
</file>