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</p:sldMasterIdLst>
  <p:notesMasterIdLst>
    <p:notesMasterId r:id="rId12"/>
  </p:notesMasterIdLst>
  <p:handoutMasterIdLst>
    <p:handoutMasterId r:id="rId13"/>
  </p:handoutMasterIdLst>
  <p:sldIdLst>
    <p:sldId id="257" r:id="rId3"/>
    <p:sldId id="305" r:id="rId4"/>
    <p:sldId id="293" r:id="rId5"/>
    <p:sldId id="263" r:id="rId6"/>
    <p:sldId id="306" r:id="rId7"/>
    <p:sldId id="295" r:id="rId8"/>
    <p:sldId id="296" r:id="rId9"/>
    <p:sldId id="264" r:id="rId10"/>
    <p:sldId id="294" r:id="rId11"/>
  </p:sldIdLst>
  <p:sldSz cx="9144000" cy="6858000" type="screen4x3"/>
  <p:notesSz cx="9601200" cy="7315200"/>
  <p:custDataLst>
    <p:tags r:id="rId14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17" autoAdjust="0"/>
    <p:restoredTop sz="94660"/>
  </p:normalViewPr>
  <p:slideViewPr>
    <p:cSldViewPr>
      <p:cViewPr varScale="1">
        <p:scale>
          <a:sx n="114" d="100"/>
          <a:sy n="114" d="100"/>
        </p:scale>
        <p:origin x="1518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>
            <a:extLst>
              <a:ext uri="{FF2B5EF4-FFF2-40B4-BE49-F238E27FC236}">
                <a16:creationId xmlns:a16="http://schemas.microsoft.com/office/drawing/2014/main" id="{F7C2FFC3-FC89-43BB-94A4-DCB84048BDD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7" tIns="48324" rIns="96647" bIns="48324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1379" name="Rectangle 3">
            <a:extLst>
              <a:ext uri="{FF2B5EF4-FFF2-40B4-BE49-F238E27FC236}">
                <a16:creationId xmlns:a16="http://schemas.microsoft.com/office/drawing/2014/main" id="{A56EC669-654D-4672-9689-03333C8F2241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438775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7" tIns="48324" rIns="96647" bIns="4832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1380" name="Rectangle 4">
            <a:extLst>
              <a:ext uri="{FF2B5EF4-FFF2-40B4-BE49-F238E27FC236}">
                <a16:creationId xmlns:a16="http://schemas.microsoft.com/office/drawing/2014/main" id="{14433A95-E41F-425E-AB0A-083F99694871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7" tIns="48324" rIns="96647" bIns="48324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1381" name="Rectangle 5">
            <a:extLst>
              <a:ext uri="{FF2B5EF4-FFF2-40B4-BE49-F238E27FC236}">
                <a16:creationId xmlns:a16="http://schemas.microsoft.com/office/drawing/2014/main" id="{5315838E-F3A2-4B08-B3F3-EB0516F983FA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7" tIns="48324" rIns="96647" bIns="483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88084F5-AB09-4688-9941-5F6CBE81F6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D0FB8236-B6F3-4B5C-BC85-8F1EFD3530C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7" tIns="48324" rIns="96647" bIns="48324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B26FC706-79CB-4089-B57B-6C86E00F1ED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438775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7" tIns="48324" rIns="96647" bIns="4832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2" name="Rectangle 4">
            <a:extLst>
              <a:ext uri="{FF2B5EF4-FFF2-40B4-BE49-F238E27FC236}">
                <a16:creationId xmlns:a16="http://schemas.microsoft.com/office/drawing/2014/main" id="{26376557-E9D1-4E8F-B6F5-C9AF24395F35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C48C7398-C2C6-43A2-9834-C3157888C80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7" tIns="48324" rIns="96647" bIns="483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9B8B781F-05EC-40CC-93F6-2E9C264C6A9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7" tIns="48324" rIns="96647" bIns="48324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9B2EE685-AE78-4F1D-9000-A7786218F9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7" tIns="48324" rIns="96647" bIns="483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86B95E6-C636-4039-A7E4-B8D3F74A7BB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1DFA0457-B946-43A0-A479-B3551F1F6E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2638" indent="-3000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65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891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3288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04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76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48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20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F1C4760-EBC2-4FBE-8D22-8442286567E5}" type="slidenum">
              <a:rPr lang="en-US" altLang="en-US" sz="1300" smtClean="0"/>
              <a:pPr>
                <a:spcBef>
                  <a:spcPct val="0"/>
                </a:spcBef>
              </a:pPr>
              <a:t>1</a:t>
            </a:fld>
            <a:endParaRPr lang="en-US" altLang="en-US" sz="1300"/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D1ECDC89-968C-4E17-986D-C3F0E58B3E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6337" cy="2787650"/>
          </a:xfrm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8E477B83-1250-46E0-A4CB-FFBE606FBC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520264DC-9DB9-4E93-BCE5-79AA1F5356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2638" indent="-3000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65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891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3288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04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76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48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20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941FFDD-F02F-4543-BCAA-018A7C8769DE}" type="slidenum">
              <a:rPr lang="en-US" altLang="en-US" sz="1300" smtClean="0"/>
              <a:pPr>
                <a:spcBef>
                  <a:spcPct val="0"/>
                </a:spcBef>
              </a:pPr>
              <a:t>2</a:t>
            </a:fld>
            <a:endParaRPr lang="en-US" altLang="en-US" sz="1300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ADF33626-CC2F-44CF-9F71-448D5EFD682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05DA7063-A6CE-473F-AA2A-E5689DFCA5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DB64FFA4-2DC9-4C0B-9C55-BD254968B8B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2638" indent="-3000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65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891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3288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04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76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48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20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AB86CBD-6E09-44A9-A8B2-FB23DBD67ED7}" type="slidenum">
              <a:rPr lang="en-US" altLang="en-US" sz="1300" smtClean="0"/>
              <a:pPr>
                <a:spcBef>
                  <a:spcPct val="0"/>
                </a:spcBef>
              </a:pPr>
              <a:t>3</a:t>
            </a:fld>
            <a:endParaRPr lang="en-US" altLang="en-US" sz="1300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A770631C-AC05-4D26-8F5D-817452BC18A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ED355F0A-4A95-493A-B629-969D7060D6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40AB9DF7-D43E-43C1-AFDB-0BF73379C07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2638" indent="-3000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65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891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3288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04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76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48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20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E99FF31-4330-4283-9CB2-7DAE8A36A1A1}" type="slidenum">
              <a:rPr lang="en-US" altLang="en-US" sz="1300" smtClean="0"/>
              <a:pPr>
                <a:spcBef>
                  <a:spcPct val="0"/>
                </a:spcBef>
              </a:pPr>
              <a:t>4</a:t>
            </a:fld>
            <a:endParaRPr lang="en-US" altLang="en-US" sz="1300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46BEB2DB-B8D3-49F5-A20E-67A4C8B2830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C0238223-BF1B-41A5-9682-691066D884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>
            <a:extLst>
              <a:ext uri="{FF2B5EF4-FFF2-40B4-BE49-F238E27FC236}">
                <a16:creationId xmlns:a16="http://schemas.microsoft.com/office/drawing/2014/main" id="{92CEC1C2-88F9-47BC-8215-C6815464E4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>
            <a:extLst>
              <a:ext uri="{FF2B5EF4-FFF2-40B4-BE49-F238E27FC236}">
                <a16:creationId xmlns:a16="http://schemas.microsoft.com/office/drawing/2014/main" id="{44148C67-0B30-4B57-A4B2-5024901F7C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8916" name="Slide Number Placeholder 3">
            <a:extLst>
              <a:ext uri="{FF2B5EF4-FFF2-40B4-BE49-F238E27FC236}">
                <a16:creationId xmlns:a16="http://schemas.microsoft.com/office/drawing/2014/main" id="{384F98CB-92AA-46AB-B319-4A9E687878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19175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82638" indent="-300038" defTabSz="1019175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206500" indent="-239713" defTabSz="1019175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89100" indent="-239713" defTabSz="1019175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73288" indent="-239713" defTabSz="1019175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630488" indent="-239713" defTabSz="10191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87688" indent="-239713" defTabSz="10191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44888" indent="-239713" defTabSz="10191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4002088" indent="-239713" defTabSz="10191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95C81658-8D4D-4746-AF76-22914659FEFD}" type="slidenum">
              <a:rPr lang="en-US" altLang="en-US" sz="1300" smtClean="0">
                <a:latin typeface="Arial" panose="020B0604020202020204" pitchFamily="34" charset="0"/>
              </a:rPr>
              <a:pPr/>
              <a:t>5</a:t>
            </a:fld>
            <a:endParaRPr lang="en-US" altLang="en-US" sz="130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6B6E765B-09F9-438A-ACB0-7340BD57B88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2638" indent="-3000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65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891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3288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04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76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48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20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4352B6A-C833-4070-BD01-380061D4928C}" type="slidenum">
              <a:rPr lang="en-US" altLang="en-US" sz="1300" smtClean="0"/>
              <a:pPr>
                <a:spcBef>
                  <a:spcPct val="0"/>
                </a:spcBef>
              </a:pPr>
              <a:t>6</a:t>
            </a:fld>
            <a:endParaRPr lang="en-US" altLang="en-US" sz="1300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A9C1C7CE-1639-423F-A1AC-0C55E26730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3F13A551-7ACB-40E7-9AC5-D3F81AA9BD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AA07840E-52CA-45B9-AF8E-F1A45581CD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2638" indent="-3000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65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891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3288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04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76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48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20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CD13857-C96C-488B-9693-0DD3D7A94FEC}" type="slidenum">
              <a:rPr lang="en-US" altLang="en-US" sz="1300" smtClean="0"/>
              <a:pPr>
                <a:spcBef>
                  <a:spcPct val="0"/>
                </a:spcBef>
              </a:pPr>
              <a:t>7</a:t>
            </a:fld>
            <a:endParaRPr lang="en-US" altLang="en-US" sz="1300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E53AF93E-AE47-4E91-9363-B475F54164C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31CF2270-52C9-418E-A104-21D1F46BA4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4DE3B076-026A-493A-9F3A-1B89CBDED9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2638" indent="-3000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65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891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3288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04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76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48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20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6D625D3-DEF5-408C-A686-2ADFFC64D95A}" type="slidenum">
              <a:rPr lang="en-US" altLang="en-US" sz="1300" smtClean="0"/>
              <a:pPr>
                <a:spcBef>
                  <a:spcPct val="0"/>
                </a:spcBef>
              </a:pPr>
              <a:t>8</a:t>
            </a:fld>
            <a:endParaRPr lang="en-US" altLang="en-US" sz="1300"/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B4A4BE95-30CA-4514-82DE-E1CE2E530A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12DCF486-730F-48DC-89E2-C75BBBD5DE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59161B99-61BD-4AC6-A147-AD74C1DBC7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2638" indent="-3000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65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891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3288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04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76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48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20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1CC0C0A-BE53-4275-A04F-DECA57B74D86}" type="slidenum">
              <a:rPr lang="en-US" altLang="en-US" sz="1300" smtClean="0"/>
              <a:pPr>
                <a:spcBef>
                  <a:spcPct val="0"/>
                </a:spcBef>
              </a:pPr>
              <a:t>9</a:t>
            </a:fld>
            <a:endParaRPr lang="en-US" altLang="en-US" sz="1300"/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6172E6F8-8314-4FB6-B324-901FCD29BAE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E28DD9DD-2E0D-41E0-B25D-C2A1B348CC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2D0C7E-E023-4C09-B5FA-1EC9A6E64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B0E40D-5447-4BA6-9281-F094B201A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http://numericalmethods.eng.usf.edu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099105-0839-4099-A00F-F31C7FDC7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239B9-5FCE-40F9-A2E5-797E6A0712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3955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74D625-95E9-4130-8F06-4D6731E9CA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233F49-C6FA-4A0E-8F79-6EEA0FB5B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http://numericalmethods.eng.usf.edu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DFC827-9616-41EA-9CBE-05B210129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7CA91D-0059-42A2-8DFE-B279ECBC10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341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4B0820-E5F6-4273-A5E5-1FBAF5797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0E2ECD-A1E7-47CD-8A72-DD5A10EC5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http://numericalmethods.eng.usf.edu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F4C066-BB0B-4F22-9B06-AB876087F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F79D66-57A5-47CC-BA0E-36BBC2D7E0B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0534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E4D1E0-7B3D-44DF-BAC5-2B6052B72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0714D8-7F9F-46C2-9CE9-E2788D121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http://numericalmethods.eng.usf.edu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12DEC6-8D64-4430-A679-F9F0BAC46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23932A-BF77-4FF6-A699-DC68D4F9A2A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5555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41FC7F-0A39-4BFA-8DDE-CC3FBA99F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795B2C0-CB67-48BA-A853-D2A6FC429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http://numericalmethods.eng.usf.edu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0D2450-EE9C-4796-9974-C8D8D4ECA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C4B5C8-9F5D-4FE7-8E37-7640683578A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3066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342F75-A924-44FA-9B3B-0C69B4709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E3C2D4-36DC-4CB1-8338-3F22739A0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http://numericalmethods.eng.usf.edu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3498AD-C5D1-476B-95C3-557915EBD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7213F9-7CD0-4D7D-8A0D-D390C8FD6E5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02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82EA27-B8EF-4A0E-B478-819A25778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125AAE-4EE7-41DE-848D-A1DD7EBDE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http://numericalmethods.eng.usf.edu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C357A7-1AD5-47E4-AF80-96B38DD36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32E361-5EDA-432F-8E99-E19D88B20D2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6108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D4351D-434F-4324-BBBE-6B2FCEC2B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6F44BF-30D1-419F-9531-531601F2A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http://numericalmethods.eng.usf.edu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7999FE-2573-4CBF-92CC-24C38306A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A0A57E-F369-438C-B660-9B6413A82EC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4296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BF8AE8-5D5D-4B81-BDAB-DBA237688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644AA1-6F07-45BC-9EED-13799C3C0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http://numericalmethods.eng.usf.edu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7167BB-1153-4086-B6C3-B8C12F94D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012EC2-B66E-4FBF-B29D-4AA0A61D81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4404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6611FC-5384-4CF9-99DC-E488DE1CC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04B0F3-DCEB-4FFF-925C-D152B9979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http://numericalmethods.eng.usf.edu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BAB792-1406-4FC8-82A6-556715037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0A701F-8184-43FC-BC7A-A4A865352D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280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5475" y="617538"/>
            <a:ext cx="1968500" cy="54784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617538"/>
            <a:ext cx="5756275" cy="54784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495E8D-165E-4BF9-BA43-87C69B861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2833A7-3220-4E58-BCA7-C3A747FA6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http://numericalmethods.eng.usf.edu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F53519-1B68-4268-8C3B-1A871FB63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A61092-B728-4FE5-B5C2-EF2FD6FB9FD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79768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79C0C-FDB8-4DEA-8F86-F1F159E36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DAEEBA-1AC1-477D-9605-001CD65F5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http://numericalmethods.eng.usf.edu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059078-EE0F-46D1-B21A-36F7B1407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A6867-1BB1-4F20-A00F-CD7F4615E34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51264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B2F2CD-3616-4230-A25A-A738D6E6B9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162FE3-12A1-4421-8338-5D90B202B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http://numericalmethods.eng.usf.edu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B4C88B-017F-48E9-9561-EFB0FDC27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D5081C-C4B0-4922-99B0-9EB266CE049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54270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670355-A032-4E53-A3A0-1328013D7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885A96-0461-415C-9488-1AC13A848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http://numericalmethods.eng.usf.edu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375A7B-88CF-4660-976E-B902E235A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A6C612-0923-4C80-905F-BB00413B70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08161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BDE485-F036-4059-BD84-8EFA0B81A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494D61-11E8-45C4-B834-4D3E9CB96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http://numericalmethods.eng.usf.edu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F59EAD-C84A-41A2-8472-95D0111B4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2C7B30-4AFF-41C4-8F92-CA7FCEDE790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46557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BA6BB7-C1AA-4DC5-95DE-4D3272EE0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3A37EE6-AE9F-446E-92FF-117D7211D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http://numericalmethods.eng.usf.edu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166259-62A9-4994-B8D3-A07455DED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D083E-EE93-4420-9D35-BEACDA575F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21534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CF630D-761C-489D-A2B8-87941B95F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C0D28E-7813-47F4-879F-EE499414B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http://numericalmethods.eng.usf.edu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AF74C7-6BAD-4B2A-BA94-EAD083770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57249-6CC8-4B3B-B7C9-802BDF6B286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289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EE5BFA-30FC-40A9-8BB4-1F94DD8C8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618B33-8E33-40C4-9426-AD1B797E0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http://numericalmethods.eng.usf.edu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6ECFF8-7C4E-49B8-8791-4164A4FDC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9DAEB0-FB81-4EFD-851B-17C251A427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79000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37A43D-3BB5-4759-B556-B01B6E005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E4CE0C-22D4-445C-8987-74D708F7D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http://numericalmethods.eng.usf.edu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7032E1-8BEF-4F4C-8E46-71249944F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611520-45F7-42B8-B424-24D02F1837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31953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400C9B-B5D1-496C-8006-28BB7907F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F25D7D-F0D2-4FF1-9A19-3EC8D04FF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http://numericalmethods.eng.usf.edu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F1F986-7F78-4C8A-B11A-4A577841F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006646-D664-4EDC-ACD9-B31237E51E8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14857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197689-E7AF-40D2-9243-4EBAC35E3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9F3603-5533-4C21-A708-291FC28A4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http://numericalmethods.eng.usf.edu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38D1D4-B6AA-4899-8838-C0AC26405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B40867-9A62-426F-AAB2-692FEFBED4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39676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5475" y="617538"/>
            <a:ext cx="1968500" cy="54784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617538"/>
            <a:ext cx="5756275" cy="54784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BD2E6-E719-4CDE-95C3-246F530B9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08C7FD-36E1-4441-A90A-C9AE044B2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http://numericalmethods.eng.usf.edu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A60246-D992-428E-9B36-16F6D2012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A0AA33-B6DA-436C-9A52-CF7303A6B2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05279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150938" y="617538"/>
            <a:ext cx="7793037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0668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029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0668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D6C3B9-973C-40C2-BF01-5E5857D21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0E4C51A-E27E-47FB-9684-E9467B0F4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http://numericalmethods.eng.usf.edu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318483-6F7A-45CA-8F2F-B829C46D6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B96DA4-E07D-490D-9EED-55BC1F46653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59941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617538"/>
            <a:ext cx="7793037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029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029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BAEFAC0-75A8-4158-A06D-FDC2C8551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84AC82B-6C92-4870-B1F4-0BF55A01E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http://numericalmethods.eng.usf.edu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76364AE-76FD-4963-AA5E-91490C281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B08C8A-703A-4C56-A9F1-530E9E6B966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414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C9FEFF"/>
            </a:gs>
            <a:gs pos="100000">
              <a:srgbClr val="E9FE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026">
            <a:extLst>
              <a:ext uri="{FF2B5EF4-FFF2-40B4-BE49-F238E27FC236}">
                <a16:creationId xmlns:a16="http://schemas.microsoft.com/office/drawing/2014/main" id="{0E1E3E4E-2612-44CD-92F1-6DCBB55DEA09}"/>
              </a:ext>
            </a:extLst>
          </p:cNvPr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1032" name="Group 1027">
              <a:extLst>
                <a:ext uri="{FF2B5EF4-FFF2-40B4-BE49-F238E27FC236}">
                  <a16:creationId xmlns:a16="http://schemas.microsoft.com/office/drawing/2014/main" id="{38DA47EA-5126-44A1-87C0-4EADF2B2D49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039" name="Rectangle 1028">
                <a:extLst>
                  <a:ext uri="{FF2B5EF4-FFF2-40B4-BE49-F238E27FC236}">
                    <a16:creationId xmlns:a16="http://schemas.microsoft.com/office/drawing/2014/main" id="{1600EEE3-5075-499B-88DA-E5C33C5BC1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/>
              </a:p>
            </p:txBody>
          </p:sp>
          <p:sp>
            <p:nvSpPr>
              <p:cNvPr id="1040" name="Rectangle 1029">
                <a:extLst>
                  <a:ext uri="{FF2B5EF4-FFF2-40B4-BE49-F238E27FC236}">
                    <a16:creationId xmlns:a16="http://schemas.microsoft.com/office/drawing/2014/main" id="{27A8F36D-76E7-437D-99EE-1688CD34FF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/>
              </a:p>
            </p:txBody>
          </p:sp>
        </p:grpSp>
        <p:grpSp>
          <p:nvGrpSpPr>
            <p:cNvPr id="1033" name="Group 1030">
              <a:extLst>
                <a:ext uri="{FF2B5EF4-FFF2-40B4-BE49-F238E27FC236}">
                  <a16:creationId xmlns:a16="http://schemas.microsoft.com/office/drawing/2014/main" id="{C798D5C2-72F2-4311-911A-4CC9759B0A5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37" name="Rectangle 1031">
                <a:extLst>
                  <a:ext uri="{FF2B5EF4-FFF2-40B4-BE49-F238E27FC236}">
                    <a16:creationId xmlns:a16="http://schemas.microsoft.com/office/drawing/2014/main" id="{FF584542-E8D6-4059-8D9C-EF3E897C90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/>
              </a:p>
            </p:txBody>
          </p:sp>
          <p:sp>
            <p:nvSpPr>
              <p:cNvPr id="1038" name="Rectangle 1032">
                <a:extLst>
                  <a:ext uri="{FF2B5EF4-FFF2-40B4-BE49-F238E27FC236}">
                    <a16:creationId xmlns:a16="http://schemas.microsoft.com/office/drawing/2014/main" id="{FC12F085-BFB0-4245-A929-0C5BC2FB11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/>
              </a:p>
            </p:txBody>
          </p:sp>
        </p:grpSp>
        <p:sp>
          <p:nvSpPr>
            <p:cNvPr id="1034" name="Rectangle 1033">
              <a:extLst>
                <a:ext uri="{FF2B5EF4-FFF2-40B4-BE49-F238E27FC236}">
                  <a16:creationId xmlns:a16="http://schemas.microsoft.com/office/drawing/2014/main" id="{1B43EB43-3F23-4A30-8937-5AEC7AD93F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/>
            </a:p>
          </p:txBody>
        </p:sp>
        <p:sp>
          <p:nvSpPr>
            <p:cNvPr id="1035" name="Rectangle 1034">
              <a:extLst>
                <a:ext uri="{FF2B5EF4-FFF2-40B4-BE49-F238E27FC236}">
                  <a16:creationId xmlns:a16="http://schemas.microsoft.com/office/drawing/2014/main" id="{CDAB9649-C30D-4D9A-9BEF-417B583350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/>
            </a:p>
          </p:txBody>
        </p:sp>
        <p:sp>
          <p:nvSpPr>
            <p:cNvPr id="1036" name="Rectangle 1035">
              <a:extLst>
                <a:ext uri="{FF2B5EF4-FFF2-40B4-BE49-F238E27FC236}">
                  <a16:creationId xmlns:a16="http://schemas.microsoft.com/office/drawing/2014/main" id="{B2CAA628-222E-425E-89B3-9400CCE72F0C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/>
            </a:p>
          </p:txBody>
        </p:sp>
      </p:grpSp>
      <p:sp>
        <p:nvSpPr>
          <p:cNvPr id="1027" name="Rectangle 9">
            <a:extLst>
              <a:ext uri="{FF2B5EF4-FFF2-40B4-BE49-F238E27FC236}">
                <a16:creationId xmlns:a16="http://schemas.microsoft.com/office/drawing/2014/main" id="{5670494C-DC2B-4929-A0ED-358D958D6E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617538"/>
            <a:ext cx="779303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10">
            <a:extLst>
              <a:ext uri="{FF2B5EF4-FFF2-40B4-BE49-F238E27FC236}">
                <a16:creationId xmlns:a16="http://schemas.microsoft.com/office/drawing/2014/main" id="{205A36EE-F358-4661-9B81-9EDEFCFF21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4" name="Rectangle 1038">
            <a:extLst>
              <a:ext uri="{FF2B5EF4-FFF2-40B4-BE49-F238E27FC236}">
                <a16:creationId xmlns:a16="http://schemas.microsoft.com/office/drawing/2014/main" id="{56250338-80E2-489F-95C9-6601A4F26F7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solidFill>
                  <a:schemeClr val="bg2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" name="Rectangle 1039">
            <a:extLst>
              <a:ext uri="{FF2B5EF4-FFF2-40B4-BE49-F238E27FC236}">
                <a16:creationId xmlns:a16="http://schemas.microsoft.com/office/drawing/2014/main" id="{32F60734-EEA2-48C4-BC02-39278DAA376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chemeClr val="bg2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http://numericalmethods.eng.usf.edu</a:t>
            </a:r>
          </a:p>
        </p:txBody>
      </p:sp>
      <p:sp>
        <p:nvSpPr>
          <p:cNvPr id="26" name="Rectangle 1040">
            <a:extLst>
              <a:ext uri="{FF2B5EF4-FFF2-40B4-BE49-F238E27FC236}">
                <a16:creationId xmlns:a16="http://schemas.microsoft.com/office/drawing/2014/main" id="{BC9B18E1-53BE-4F49-8896-FDCEA650447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20A87074-710F-40EA-9815-6572097949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65" r:id="rId1"/>
    <p:sldLayoutId id="2147484566" r:id="rId2"/>
    <p:sldLayoutId id="2147484567" r:id="rId3"/>
    <p:sldLayoutId id="2147484568" r:id="rId4"/>
    <p:sldLayoutId id="2147484569" r:id="rId5"/>
    <p:sldLayoutId id="2147484570" r:id="rId6"/>
    <p:sldLayoutId id="2147484571" r:id="rId7"/>
    <p:sldLayoutId id="2147484572" r:id="rId8"/>
    <p:sldLayoutId id="2147484573" r:id="rId9"/>
    <p:sldLayoutId id="2147484574" r:id="rId10"/>
    <p:sldLayoutId id="2147484575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5000"/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5000"/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C9FEFF"/>
            </a:gs>
            <a:gs pos="100000">
              <a:srgbClr val="E9FE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2B3B19DC-0A53-4D2F-82A5-C91EF7E57CD8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en-US" altLang="en-US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B2319D37-9128-46BA-A3B3-1D30BD4EE9F1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en-US" alt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06FA1736-4ACA-4095-B330-11D137CB5519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en-US" altLang="en-US"/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01596D67-427B-4DD9-B7A4-D6CD129D8AFE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en-US" altLang="en-US"/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5394DB19-036C-4FEC-9049-38F2881DF302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en-US" altLang="en-US"/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7BCD16A8-65E7-4D72-83A3-781AA1F1959E}"/>
              </a:ext>
            </a:extLst>
          </p:cNvPr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en-US" altLang="en-US"/>
          </a:p>
        </p:txBody>
      </p:sp>
      <p:sp>
        <p:nvSpPr>
          <p:cNvPr id="2056" name="Rectangle 8">
            <a:extLst>
              <a:ext uri="{FF2B5EF4-FFF2-40B4-BE49-F238E27FC236}">
                <a16:creationId xmlns:a16="http://schemas.microsoft.com/office/drawing/2014/main" id="{71CB5B70-86BD-48AE-B4E3-CC739E753757}"/>
              </a:ext>
            </a:extLst>
          </p:cNvPr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en-US" altLang="en-US"/>
          </a:p>
        </p:txBody>
      </p:sp>
      <p:sp>
        <p:nvSpPr>
          <p:cNvPr id="2057" name="Rectangle 9">
            <a:extLst>
              <a:ext uri="{FF2B5EF4-FFF2-40B4-BE49-F238E27FC236}">
                <a16:creationId xmlns:a16="http://schemas.microsoft.com/office/drawing/2014/main" id="{0C5117FC-C5D0-489F-9D3D-077A08DEEB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617538"/>
            <a:ext cx="779303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8" name="Rectangle 10">
            <a:extLst>
              <a:ext uri="{FF2B5EF4-FFF2-40B4-BE49-F238E27FC236}">
                <a16:creationId xmlns:a16="http://schemas.microsoft.com/office/drawing/2014/main" id="{E5B5A2DA-3C38-4DF2-91E6-16A8651309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71019" name="Rectangle 11">
            <a:extLst>
              <a:ext uri="{FF2B5EF4-FFF2-40B4-BE49-F238E27FC236}">
                <a16:creationId xmlns:a16="http://schemas.microsoft.com/office/drawing/2014/main" id="{A1BED76C-ABB5-4182-875C-C79753060C7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6482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1020" name="Rectangle 12">
            <a:extLst>
              <a:ext uri="{FF2B5EF4-FFF2-40B4-BE49-F238E27FC236}">
                <a16:creationId xmlns:a16="http://schemas.microsoft.com/office/drawing/2014/main" id="{CA9B1FA9-2956-416A-89FD-4836FAB7BBC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334000" y="6629400"/>
            <a:ext cx="3810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C0C0C0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                                           http://numericalmethods.eng.usf.edu</a:t>
            </a:r>
          </a:p>
        </p:txBody>
      </p:sp>
      <p:sp>
        <p:nvSpPr>
          <p:cNvPr id="171021" name="Rectangle 13">
            <a:extLst>
              <a:ext uri="{FF2B5EF4-FFF2-40B4-BE49-F238E27FC236}">
                <a16:creationId xmlns:a16="http://schemas.microsoft.com/office/drawing/2014/main" id="{E9AB1547-52C7-4BE1-B890-3659AA7130C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400"/>
            </a:lvl1pPr>
          </a:lstStyle>
          <a:p>
            <a:pPr>
              <a:defRPr/>
            </a:pPr>
            <a:fld id="{B0663C53-96D5-4393-BBCD-1A0A7B25D11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76" r:id="rId1"/>
    <p:sldLayoutId id="2147484577" r:id="rId2"/>
    <p:sldLayoutId id="2147484578" r:id="rId3"/>
    <p:sldLayoutId id="2147484579" r:id="rId4"/>
    <p:sldLayoutId id="2147484580" r:id="rId5"/>
    <p:sldLayoutId id="2147484581" r:id="rId6"/>
    <p:sldLayoutId id="2147484582" r:id="rId7"/>
    <p:sldLayoutId id="2147484583" r:id="rId8"/>
    <p:sldLayoutId id="2147484584" r:id="rId9"/>
    <p:sldLayoutId id="2147484585" r:id="rId10"/>
    <p:sldLayoutId id="2147484586" r:id="rId11"/>
    <p:sldLayoutId id="2147484587" r:id="rId12"/>
    <p:sldLayoutId id="2147484588" r:id="rId13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5000"/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5000"/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numericalmethods.eng.usf.edu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Date Placeholder 3">
            <a:extLst>
              <a:ext uri="{FF2B5EF4-FFF2-40B4-BE49-F238E27FC236}">
                <a16:creationId xmlns:a16="http://schemas.microsoft.com/office/drawing/2014/main" id="{F2576DF6-432A-44B3-BACA-A8E9E736E905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A464E2A-82F9-4FEC-8CEB-2DEC4EDFDEA0}" type="datetime1">
              <a:rPr lang="en-US" altLang="en-US" sz="1400" smtClean="0">
                <a:solidFill>
                  <a:schemeClr val="bg2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2/16/2021</a:t>
            </a:fld>
            <a:endParaRPr lang="en-US" altLang="en-US" sz="1400">
              <a:solidFill>
                <a:schemeClr val="bg2"/>
              </a:solidFill>
            </a:endParaRPr>
          </a:p>
        </p:txBody>
      </p:sp>
      <p:sp>
        <p:nvSpPr>
          <p:cNvPr id="29699" name="Footer Placeholder 4">
            <a:extLst>
              <a:ext uri="{FF2B5EF4-FFF2-40B4-BE49-F238E27FC236}">
                <a16:creationId xmlns:a16="http://schemas.microsoft.com/office/drawing/2014/main" id="{04993240-49B9-4B7D-BFD1-0750148E6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chemeClr val="bg2"/>
                </a:solidFill>
              </a:rPr>
              <a:t>http://numericalmethods.eng.usf.edu</a:t>
            </a:r>
          </a:p>
        </p:txBody>
      </p:sp>
      <p:sp>
        <p:nvSpPr>
          <p:cNvPr id="29700" name="Slide Number Placeholder 5">
            <a:extLst>
              <a:ext uri="{FF2B5EF4-FFF2-40B4-BE49-F238E27FC236}">
                <a16:creationId xmlns:a16="http://schemas.microsoft.com/office/drawing/2014/main" id="{28561CE3-C602-4A60-A5C0-B2C57F81E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25A9075-3DE6-44E7-82EA-EADDE86628D6}" type="slidenum">
              <a:rPr lang="en-US" altLang="en-US" sz="1400" smtClean="0">
                <a:solidFill>
                  <a:schemeClr val="bg2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</a:t>
            </a:fld>
            <a:endParaRPr lang="en-US" altLang="en-US" sz="1400">
              <a:solidFill>
                <a:schemeClr val="bg2"/>
              </a:solidFill>
            </a:endParaRPr>
          </a:p>
        </p:txBody>
      </p:sp>
      <p:sp>
        <p:nvSpPr>
          <p:cNvPr id="29701" name="Rectangle 2">
            <a:extLst>
              <a:ext uri="{FF2B5EF4-FFF2-40B4-BE49-F238E27FC236}">
                <a16:creationId xmlns:a16="http://schemas.microsoft.com/office/drawing/2014/main" id="{1E389CE6-8881-4E50-BDB5-E7E50325AE1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066800" y="1752600"/>
            <a:ext cx="7315200" cy="1066800"/>
          </a:xfrm>
        </p:spPr>
        <p:txBody>
          <a:bodyPr/>
          <a:lstStyle/>
          <a:p>
            <a:r>
              <a:rPr lang="en-US" altLang="en-US"/>
              <a:t>LU Decomposition</a:t>
            </a:r>
          </a:p>
        </p:txBody>
      </p:sp>
      <p:sp>
        <p:nvSpPr>
          <p:cNvPr id="29702" name="Rectangle 3">
            <a:extLst>
              <a:ext uri="{FF2B5EF4-FFF2-40B4-BE49-F238E27FC236}">
                <a16:creationId xmlns:a16="http://schemas.microsoft.com/office/drawing/2014/main" id="{AD477B4E-356A-4C61-9B98-357E0D3F4B2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600200" y="3200400"/>
            <a:ext cx="6400800" cy="1143000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en-US" altLang="en-US" sz="2400"/>
          </a:p>
          <a:p>
            <a:pPr>
              <a:lnSpc>
                <a:spcPct val="80000"/>
              </a:lnSpc>
            </a:pPr>
            <a:r>
              <a:rPr lang="en-US" altLang="en-US" sz="2400"/>
              <a:t>Major: All Engineering Majors</a:t>
            </a:r>
          </a:p>
          <a:p>
            <a:pPr>
              <a:lnSpc>
                <a:spcPct val="80000"/>
              </a:lnSpc>
            </a:pPr>
            <a:endParaRPr lang="en-US" altLang="en-US" sz="2400"/>
          </a:p>
          <a:p>
            <a:pPr>
              <a:lnSpc>
                <a:spcPct val="80000"/>
              </a:lnSpc>
            </a:pPr>
            <a:r>
              <a:rPr lang="en-US" altLang="en-US" sz="2400"/>
              <a:t>Authors: Autar Kaw</a:t>
            </a:r>
          </a:p>
          <a:p>
            <a:pPr>
              <a:lnSpc>
                <a:spcPct val="80000"/>
              </a:lnSpc>
            </a:pPr>
            <a:endParaRPr lang="en-US" altLang="en-US" sz="2400"/>
          </a:p>
          <a:p>
            <a:pPr eaLnBrk="1" hangingPunct="1">
              <a:lnSpc>
                <a:spcPct val="80000"/>
              </a:lnSpc>
            </a:pPr>
            <a:r>
              <a:rPr lang="en-US" altLang="en-US" sz="2800">
                <a:solidFill>
                  <a:srgbClr val="808080"/>
                </a:solidFill>
                <a:hlinkClick r:id="rId3"/>
              </a:rPr>
              <a:t>http://numericalmethods.eng.usf.edu</a:t>
            </a:r>
            <a:endParaRPr lang="en-US" altLang="en-US" sz="2800">
              <a:solidFill>
                <a:srgbClr val="808080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 sz="1800"/>
              <a:t>Transforming Numerical Methods Education for STEM Undergraduates</a:t>
            </a:r>
          </a:p>
          <a:p>
            <a:pPr>
              <a:lnSpc>
                <a:spcPct val="80000"/>
              </a:lnSpc>
            </a:pPr>
            <a:endParaRPr lang="en-US" altLang="en-US" sz="2400"/>
          </a:p>
          <a:p>
            <a:pPr>
              <a:lnSpc>
                <a:spcPct val="80000"/>
              </a:lnSpc>
            </a:pPr>
            <a:endParaRPr lang="en-US" altLang="en-US" sz="2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ooter Placeholder 5">
            <a:extLst>
              <a:ext uri="{FF2B5EF4-FFF2-40B4-BE49-F238E27FC236}">
                <a16:creationId xmlns:a16="http://schemas.microsoft.com/office/drawing/2014/main" id="{9D192586-BBB7-457C-99E8-084A82C55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http://numericalmethods.eng.usf.edu</a:t>
            </a:r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8992EFBB-EBDA-4266-A808-4B3FDA5DD3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463" y="3175"/>
            <a:ext cx="9144000" cy="911225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Time Taken by Back Substitution</a:t>
            </a:r>
          </a:p>
        </p:txBody>
      </p:sp>
      <p:sp>
        <p:nvSpPr>
          <p:cNvPr id="31748" name="Rectangle 13">
            <a:extLst>
              <a:ext uri="{FF2B5EF4-FFF2-40B4-BE49-F238E27FC236}">
                <a16:creationId xmlns:a16="http://schemas.microsoft.com/office/drawing/2014/main" id="{74A049CF-0918-4256-B1B8-B70E7BB05B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1749" name="Rectangle 5">
            <a:extLst>
              <a:ext uri="{FF2B5EF4-FFF2-40B4-BE49-F238E27FC236}">
                <a16:creationId xmlns:a16="http://schemas.microsoft.com/office/drawing/2014/main" id="{E0E61B47-7077-4882-B39B-4C74E97DB8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1750" name="Rectangle 7">
            <a:extLst>
              <a:ext uri="{FF2B5EF4-FFF2-40B4-BE49-F238E27FC236}">
                <a16:creationId xmlns:a16="http://schemas.microsoft.com/office/drawing/2014/main" id="{EAB1DDA5-FF78-4205-99B4-E96FD85832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1751" name="Rectangle 9">
            <a:extLst>
              <a:ext uri="{FF2B5EF4-FFF2-40B4-BE49-F238E27FC236}">
                <a16:creationId xmlns:a16="http://schemas.microsoft.com/office/drawing/2014/main" id="{87A578A1-8337-4C1D-96ED-A7ADF0BBC7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1752" name="Object 6">
                <a:extLst>
                  <a:ext uri="{FF2B5EF4-FFF2-40B4-BE49-F238E27FC236}">
                    <a16:creationId xmlns:a16="http://schemas.microsoft.com/office/drawing/2014/main" id="{C2193AA1-D508-47B3-BAC9-45EB7994AAD8}"/>
                  </a:ext>
                </a:extLst>
              </p:cNvPr>
              <p:cNvSpPr txBox="1"/>
              <p:nvPr/>
            </p:nvSpPr>
            <p:spPr bwMode="auto">
              <a:xfrm>
                <a:off x="4800600" y="4901415"/>
                <a:ext cx="2162175" cy="3857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𝐶𝑇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𝐵𝑆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+12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1752" name="Object 6">
                <a:extLst>
                  <a:ext uri="{FF2B5EF4-FFF2-40B4-BE49-F238E27FC236}">
                    <a16:creationId xmlns:a16="http://schemas.microsoft.com/office/drawing/2014/main" id="{C2193AA1-D508-47B3-BAC9-45EB7994AA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00600" y="4901415"/>
                <a:ext cx="2162175" cy="3857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753" name="Rectangle 11">
            <a:extLst>
              <a:ext uri="{FF2B5EF4-FFF2-40B4-BE49-F238E27FC236}">
                <a16:creationId xmlns:a16="http://schemas.microsoft.com/office/drawing/2014/main" id="{8635F182-FAFA-4AD8-BF1A-B73EA66AAB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1754" name="Rectangle 13">
            <a:extLst>
              <a:ext uri="{FF2B5EF4-FFF2-40B4-BE49-F238E27FC236}">
                <a16:creationId xmlns:a16="http://schemas.microsoft.com/office/drawing/2014/main" id="{871DDC3E-03B7-4021-8FCD-B4ECCD7464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1755" name="TextBox 21">
            <a:extLst>
              <a:ext uri="{FF2B5EF4-FFF2-40B4-BE49-F238E27FC236}">
                <a16:creationId xmlns:a16="http://schemas.microsoft.com/office/drawing/2014/main" id="{F45B6AE8-A773-41FC-A2CB-1CE0F2548D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457678"/>
            <a:ext cx="3657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 dirty="0"/>
              <a:t>Back Substitution CT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1756" name="Object 7">
                <a:extLst>
                  <a:ext uri="{FF2B5EF4-FFF2-40B4-BE49-F238E27FC236}">
                    <a16:creationId xmlns:a16="http://schemas.microsoft.com/office/drawing/2014/main" id="{05EDC64D-AE8A-49A0-B66E-87072B45A37B}"/>
                  </a:ext>
                </a:extLst>
              </p:cNvPr>
              <p:cNvSpPr txBox="1"/>
              <p:nvPr>
                <p:ph idx="1"/>
              </p:nvPr>
            </p:nvSpPr>
            <p:spPr bwMode="auto">
              <a:xfrm>
                <a:off x="109538" y="1066800"/>
                <a:ext cx="4162425" cy="1905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550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13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"</m:t>
                                    </m:r>
                                  </m:sup>
                                </m:sSubSup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"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𝑛𝑛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−1)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"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−1)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1756" name="Object 7">
                <a:extLst>
                  <a:ext uri="{FF2B5EF4-FFF2-40B4-BE49-F238E27FC236}">
                    <a16:creationId xmlns:a16="http://schemas.microsoft.com/office/drawing/2014/main" id="{05EDC64D-AE8A-49A0-B66E-87072B45A3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109538" y="1066800"/>
                <a:ext cx="4162425" cy="1905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757" name="Object 11">
                <a:extLst>
                  <a:ext uri="{FF2B5EF4-FFF2-40B4-BE49-F238E27FC236}">
                    <a16:creationId xmlns:a16="http://schemas.microsoft.com/office/drawing/2014/main" id="{F8BA01A2-1529-48BE-B2B3-D45B2C68B54A}"/>
                  </a:ext>
                </a:extLst>
              </p:cNvPr>
              <p:cNvSpPr txBox="1"/>
              <p:nvPr/>
            </p:nvSpPr>
            <p:spPr bwMode="auto">
              <a:xfrm>
                <a:off x="184484" y="3173330"/>
                <a:ext cx="1158875" cy="762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−1)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𝑛𝑛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−1)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1757" name="Object 11">
                <a:extLst>
                  <a:ext uri="{FF2B5EF4-FFF2-40B4-BE49-F238E27FC236}">
                    <a16:creationId xmlns:a16="http://schemas.microsoft.com/office/drawing/2014/main" id="{F8BA01A2-1529-48BE-B2B3-D45B2C68B5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4484" y="3173330"/>
                <a:ext cx="1158875" cy="7620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758" name="Object 4">
                <a:extLst>
                  <a:ext uri="{FF2B5EF4-FFF2-40B4-BE49-F238E27FC236}">
                    <a16:creationId xmlns:a16="http://schemas.microsoft.com/office/drawing/2014/main" id="{3A6A80CD-A2E9-4F85-9696-F5AE8D8F4595}"/>
                  </a:ext>
                </a:extLst>
              </p:cNvPr>
              <p:cNvSpPr txBox="1"/>
              <p:nvPr/>
            </p:nvSpPr>
            <p:spPr bwMode="auto">
              <a:xfrm>
                <a:off x="138113" y="3935413"/>
                <a:ext cx="3505200" cy="898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55000" lnSpcReduction="20000"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sup>
                          </m:sSub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nary>
                            <m:naryPr>
                              <m:chr m:val="∑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𝑖𝑗</m:t>
                                  </m:r>
                                </m:sub>
                                <m:sup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e>
                                  </m:d>
                                </m:sup>
                              </m:sSubSup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nary>
                        </m:num>
                        <m:den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𝑖𝑖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sup>
                          </m:sSubSup>
                        </m:den>
                      </m:f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for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−1,…,1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1758" name="Object 4">
                <a:extLst>
                  <a:ext uri="{FF2B5EF4-FFF2-40B4-BE49-F238E27FC236}">
                    <a16:creationId xmlns:a16="http://schemas.microsoft.com/office/drawing/2014/main" id="{3A6A80CD-A2E9-4F85-9696-F5AE8D8F45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8113" y="3935413"/>
                <a:ext cx="3505200" cy="8985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759" name="Rectangle 1">
            <a:extLst>
              <a:ext uri="{FF2B5EF4-FFF2-40B4-BE49-F238E27FC236}">
                <a16:creationId xmlns:a16="http://schemas.microsoft.com/office/drawing/2014/main" id="{F5E8A246-674F-4378-A0FB-D6B5039A17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914400"/>
            <a:ext cx="3810000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= length(B);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X(n)=B(n)/A(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n,n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=n-1:-1:1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B(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for j=(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i+1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1:n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X(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X(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- A(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j)*X(j);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end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X(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)/A(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end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oter Placeholder 5">
            <a:extLst>
              <a:ext uri="{FF2B5EF4-FFF2-40B4-BE49-F238E27FC236}">
                <a16:creationId xmlns:a16="http://schemas.microsoft.com/office/drawing/2014/main" id="{913DBB07-7397-4843-BC00-74FD6E0F5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http://numericalmethods.eng.usf.edu</a:t>
            </a:r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6BFDF964-342A-40D1-AB18-AA96DBA0A3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463" y="3175"/>
            <a:ext cx="9144000" cy="1371600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Is LU Decomposition better than Gaussian Elimination?</a:t>
            </a:r>
          </a:p>
        </p:txBody>
      </p:sp>
      <p:sp>
        <p:nvSpPr>
          <p:cNvPr id="33796" name="Rectangle 13">
            <a:extLst>
              <a:ext uri="{FF2B5EF4-FFF2-40B4-BE49-F238E27FC236}">
                <a16:creationId xmlns:a16="http://schemas.microsoft.com/office/drawing/2014/main" id="{367F4CA2-348D-414D-8C9D-45F76D5580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3797" name="Content Placeholder 11">
            <a:extLst>
              <a:ext uri="{FF2B5EF4-FFF2-40B4-BE49-F238E27FC236}">
                <a16:creationId xmlns:a16="http://schemas.microsoft.com/office/drawing/2014/main" id="{B7AF5389-31DD-48FA-9DEC-41F80819E8B0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762000" y="1371600"/>
            <a:ext cx="7239000" cy="533400"/>
          </a:xfrm>
        </p:spPr>
        <p:txBody>
          <a:bodyPr/>
          <a:lstStyle/>
          <a:p>
            <a:pPr algn="ctr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en-US" altLang="en-US"/>
              <a:t>Solve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][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] = [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en-US" altLang="en-US"/>
          </a:p>
        </p:txBody>
      </p:sp>
      <p:sp>
        <p:nvSpPr>
          <p:cNvPr id="33798" name="Rectangle 5">
            <a:extLst>
              <a:ext uri="{FF2B5EF4-FFF2-40B4-BE49-F238E27FC236}">
                <a16:creationId xmlns:a16="http://schemas.microsoft.com/office/drawing/2014/main" id="{78D48FEF-F71A-4833-A85C-8A0713393E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3799" name="Object 2">
                <a:extLst>
                  <a:ext uri="{FF2B5EF4-FFF2-40B4-BE49-F238E27FC236}">
                    <a16:creationId xmlns:a16="http://schemas.microsoft.com/office/drawing/2014/main" id="{C8B6C1FE-35FE-490D-A10D-DF86297BA59B}"/>
                  </a:ext>
                </a:extLst>
              </p:cNvPr>
              <p:cNvSpPr txBox="1"/>
              <p:nvPr/>
            </p:nvSpPr>
            <p:spPr bwMode="auto">
              <a:xfrm>
                <a:off x="5237163" y="3276600"/>
                <a:ext cx="2611437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5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𝐶𝑇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𝐷𝐸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+4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20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33799" name="Object 2">
                <a:extLst>
                  <a:ext uri="{FF2B5EF4-FFF2-40B4-BE49-F238E27FC236}">
                    <a16:creationId xmlns:a16="http://schemas.microsoft.com/office/drawing/2014/main" id="{C8B6C1FE-35FE-490D-A10D-DF86297BA5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37163" y="3276600"/>
                <a:ext cx="2611437" cy="6858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800" name="Rectangle 7">
            <a:extLst>
              <a:ext uri="{FF2B5EF4-FFF2-40B4-BE49-F238E27FC236}">
                <a16:creationId xmlns:a16="http://schemas.microsoft.com/office/drawing/2014/main" id="{F3B92D5D-0696-4EE6-8001-872C458F36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3801" name="Object 4">
                <a:extLst>
                  <a:ext uri="{FF2B5EF4-FFF2-40B4-BE49-F238E27FC236}">
                    <a16:creationId xmlns:a16="http://schemas.microsoft.com/office/drawing/2014/main" id="{5C70172F-700F-401A-85C1-3DB58E55CD09}"/>
                  </a:ext>
                </a:extLst>
              </p:cNvPr>
              <p:cNvSpPr txBox="1"/>
              <p:nvPr/>
            </p:nvSpPr>
            <p:spPr bwMode="auto">
              <a:xfrm>
                <a:off x="5257800" y="4603750"/>
                <a:ext cx="2273300" cy="425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𝐶𝑇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𝐹𝑆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33801" name="Object 4">
                <a:extLst>
                  <a:ext uri="{FF2B5EF4-FFF2-40B4-BE49-F238E27FC236}">
                    <a16:creationId xmlns:a16="http://schemas.microsoft.com/office/drawing/2014/main" id="{5C70172F-700F-401A-85C1-3DB58E55CD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57800" y="4603750"/>
                <a:ext cx="2273300" cy="4254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802" name="Rectangle 9">
            <a:extLst>
              <a:ext uri="{FF2B5EF4-FFF2-40B4-BE49-F238E27FC236}">
                <a16:creationId xmlns:a16="http://schemas.microsoft.com/office/drawing/2014/main" id="{125B32D9-F98F-49E1-AC4A-CCFF2CE96D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3803" name="Object 6">
                <a:extLst>
                  <a:ext uri="{FF2B5EF4-FFF2-40B4-BE49-F238E27FC236}">
                    <a16:creationId xmlns:a16="http://schemas.microsoft.com/office/drawing/2014/main" id="{C862532A-CD62-46AB-BDF5-BE0212815272}"/>
                  </a:ext>
                </a:extLst>
              </p:cNvPr>
              <p:cNvSpPr txBox="1"/>
              <p:nvPr/>
            </p:nvSpPr>
            <p:spPr bwMode="auto">
              <a:xfrm>
                <a:off x="1371600" y="4635500"/>
                <a:ext cx="2162175" cy="3857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𝐶𝑇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𝐵𝑆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+12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33803" name="Object 6">
                <a:extLst>
                  <a:ext uri="{FF2B5EF4-FFF2-40B4-BE49-F238E27FC236}">
                    <a16:creationId xmlns:a16="http://schemas.microsoft.com/office/drawing/2014/main" id="{C862532A-CD62-46AB-BDF5-BE02128152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71600" y="4635500"/>
                <a:ext cx="2162175" cy="3857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804" name="Rectangle 11">
            <a:extLst>
              <a:ext uri="{FF2B5EF4-FFF2-40B4-BE49-F238E27FC236}">
                <a16:creationId xmlns:a16="http://schemas.microsoft.com/office/drawing/2014/main" id="{3B0FBA27-636C-489B-97F2-5209C5F6FC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3805" name="Object 8">
                <a:extLst>
                  <a:ext uri="{FF2B5EF4-FFF2-40B4-BE49-F238E27FC236}">
                    <a16:creationId xmlns:a16="http://schemas.microsoft.com/office/drawing/2014/main" id="{B7091988-C7A9-4316-AAA0-B73D078C51F1}"/>
                  </a:ext>
                </a:extLst>
              </p:cNvPr>
              <p:cNvSpPr txBox="1"/>
              <p:nvPr/>
            </p:nvSpPr>
            <p:spPr bwMode="auto">
              <a:xfrm>
                <a:off x="1219200" y="3235325"/>
                <a:ext cx="2443163" cy="650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5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𝐶𝑇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𝐹𝐸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+8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33805" name="Object 8">
                <a:extLst>
                  <a:ext uri="{FF2B5EF4-FFF2-40B4-BE49-F238E27FC236}">
                    <a16:creationId xmlns:a16="http://schemas.microsoft.com/office/drawing/2014/main" id="{B7091988-C7A9-4316-AAA0-B73D078C51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19200" y="3235325"/>
                <a:ext cx="2443163" cy="6508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806" name="Rectangle 13">
            <a:extLst>
              <a:ext uri="{FF2B5EF4-FFF2-40B4-BE49-F238E27FC236}">
                <a16:creationId xmlns:a16="http://schemas.microsoft.com/office/drawing/2014/main" id="{E561B460-8A1A-4A88-B4DF-52DAC02B56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3807" name="TextBox 11">
            <a:extLst>
              <a:ext uri="{FF2B5EF4-FFF2-40B4-BE49-F238E27FC236}">
                <a16:creationId xmlns:a16="http://schemas.microsoft.com/office/drawing/2014/main" id="{64B369D2-C10D-42D9-861A-0239F93DC2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743200"/>
            <a:ext cx="3886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/>
              <a:t>Forward Elimination</a:t>
            </a:r>
          </a:p>
        </p:txBody>
      </p:sp>
      <p:sp>
        <p:nvSpPr>
          <p:cNvPr id="33808" name="TextBox 19">
            <a:extLst>
              <a:ext uri="{FF2B5EF4-FFF2-40B4-BE49-F238E27FC236}">
                <a16:creationId xmlns:a16="http://schemas.microsoft.com/office/drawing/2014/main" id="{D7FE842D-8C0F-4A36-AC8A-FAFF18DF12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2743200"/>
            <a:ext cx="3505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/>
              <a:t>Decomposition to LU</a:t>
            </a:r>
          </a:p>
        </p:txBody>
      </p:sp>
      <p:sp>
        <p:nvSpPr>
          <p:cNvPr id="33809" name="TextBox 21">
            <a:extLst>
              <a:ext uri="{FF2B5EF4-FFF2-40B4-BE49-F238E27FC236}">
                <a16:creationId xmlns:a16="http://schemas.microsoft.com/office/drawing/2014/main" id="{BA7922BF-B033-45EE-8E53-B17919FB52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4110038"/>
            <a:ext cx="31242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/>
              <a:t>Back Substitution</a:t>
            </a:r>
          </a:p>
        </p:txBody>
      </p:sp>
      <p:sp>
        <p:nvSpPr>
          <p:cNvPr id="33810" name="TextBox 22">
            <a:extLst>
              <a:ext uri="{FF2B5EF4-FFF2-40B4-BE49-F238E27FC236}">
                <a16:creationId xmlns:a16="http://schemas.microsoft.com/office/drawing/2014/main" id="{27BBD749-E4D5-407B-B475-87C2075F56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4110038"/>
            <a:ext cx="3733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/>
              <a:t>Forward Substitution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3811" name="Object 23">
                <a:extLst>
                  <a:ext uri="{FF2B5EF4-FFF2-40B4-BE49-F238E27FC236}">
                    <a16:creationId xmlns:a16="http://schemas.microsoft.com/office/drawing/2014/main" id="{342CC002-08AE-4991-A47A-76F93130E93D}"/>
                  </a:ext>
                </a:extLst>
              </p:cNvPr>
              <p:cNvSpPr txBox="1"/>
              <p:nvPr/>
            </p:nvSpPr>
            <p:spPr bwMode="auto">
              <a:xfrm>
                <a:off x="5627688" y="5791200"/>
                <a:ext cx="2162175" cy="3857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𝐶𝑇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𝐵𝑆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+12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33811" name="Object 23">
                <a:extLst>
                  <a:ext uri="{FF2B5EF4-FFF2-40B4-BE49-F238E27FC236}">
                    <a16:creationId xmlns:a16="http://schemas.microsoft.com/office/drawing/2014/main" id="{342CC002-08AE-4991-A47A-76F93130E9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27688" y="5791200"/>
                <a:ext cx="2162175" cy="38576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812" name="TextBox 24">
            <a:extLst>
              <a:ext uri="{FF2B5EF4-FFF2-40B4-BE49-F238E27FC236}">
                <a16:creationId xmlns:a16="http://schemas.microsoft.com/office/drawing/2014/main" id="{EBA02F63-560E-441E-A821-A73B0D842A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4288" y="5265738"/>
            <a:ext cx="31242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/>
              <a:t>Back Substitution</a:t>
            </a:r>
          </a:p>
        </p:txBody>
      </p:sp>
      <p:sp>
        <p:nvSpPr>
          <p:cNvPr id="33813" name="Rectangle 13">
            <a:extLst>
              <a:ext uri="{FF2B5EF4-FFF2-40B4-BE49-F238E27FC236}">
                <a16:creationId xmlns:a16="http://schemas.microsoft.com/office/drawing/2014/main" id="{A854EFD5-FF70-4B67-A100-6AA100F995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2143125"/>
            <a:ext cx="8839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T = clock cycle time and nxn = size of the matrix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Footer Placeholder 5">
            <a:extLst>
              <a:ext uri="{FF2B5EF4-FFF2-40B4-BE49-F238E27FC236}">
                <a16:creationId xmlns:a16="http://schemas.microsoft.com/office/drawing/2014/main" id="{0B5B7007-4CF5-4607-9186-2285279D5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http://numericalmethods.eng.usf.edu</a:t>
            </a:r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EAECD0F1-AAAC-4EDE-91F0-749A0994E7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1371600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Is LU Decomposition better than Gaussian Elimination?</a:t>
            </a:r>
          </a:p>
        </p:txBody>
      </p:sp>
      <p:sp>
        <p:nvSpPr>
          <p:cNvPr id="35844" name="Rectangle 13">
            <a:extLst>
              <a:ext uri="{FF2B5EF4-FFF2-40B4-BE49-F238E27FC236}">
                <a16:creationId xmlns:a16="http://schemas.microsoft.com/office/drawing/2014/main" id="{6C7EE9D2-99A8-4C92-B48D-CEEA71F444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4821" name="Content Placeholder 11">
            <a:extLst>
              <a:ext uri="{FF2B5EF4-FFF2-40B4-BE49-F238E27FC236}">
                <a16:creationId xmlns:a16="http://schemas.microsoft.com/office/drawing/2014/main" id="{627D7B96-32B3-4FD7-B78B-1546963EE7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05000"/>
            <a:ext cx="7239000" cy="4114800"/>
          </a:xfrm>
        </p:spPr>
        <p:txBody>
          <a:bodyPr/>
          <a:lstStyle/>
          <a:p>
            <a:pPr algn="ctr">
              <a:spcAft>
                <a:spcPts val="1200"/>
              </a:spcAft>
              <a:buFont typeface="Wingdings" panose="05000000000000000000" pitchFamily="2" charset="2"/>
              <a:buNone/>
              <a:defRPr/>
            </a:pPr>
            <a:r>
              <a:rPr lang="en-US" altLang="en-US" dirty="0"/>
              <a:t>To solve </a:t>
            </a:r>
            <a:r>
              <a:rPr lang="en-US" altLang="en-US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en-US" dirty="0">
                <a:latin typeface="Times New Roman" pitchFamily="18" charset="0"/>
                <a:cs typeface="Times New Roman" pitchFamily="18" charset="0"/>
              </a:rPr>
              <a:t>][</a:t>
            </a:r>
            <a:r>
              <a:rPr lang="en-US" altLang="en-US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dirty="0">
                <a:latin typeface="Times New Roman" pitchFamily="18" charset="0"/>
                <a:cs typeface="Times New Roman" pitchFamily="18" charset="0"/>
              </a:rPr>
              <a:t>] = [</a:t>
            </a:r>
            <a:r>
              <a:rPr lang="en-US" altLang="en-US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dirty="0">
                <a:latin typeface="Times New Roman" pitchFamily="18" charset="0"/>
                <a:cs typeface="Times New Roman" pitchFamily="18" charset="0"/>
              </a:rPr>
              <a:t>]</a:t>
            </a:r>
            <a:endParaRPr lang="en-US" altLang="en-US" dirty="0"/>
          </a:p>
          <a:p>
            <a:pPr>
              <a:spcBef>
                <a:spcPts val="600"/>
              </a:spcBef>
              <a:buFont typeface="Wingdings" panose="05000000000000000000" pitchFamily="2" charset="2"/>
              <a:buNone/>
              <a:defRPr/>
            </a:pPr>
            <a:r>
              <a:rPr lang="en-US" altLang="en-US" sz="2000" b="1" dirty="0"/>
              <a:t>Time taken by methods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en-US" altLang="en-US" dirty="0"/>
          </a:p>
          <a:p>
            <a:pPr>
              <a:buFont typeface="Wingdings" panose="05000000000000000000" pitchFamily="2" charset="2"/>
              <a:buNone/>
              <a:defRPr/>
            </a:pPr>
            <a:endParaRPr lang="en-US" altLang="en-US" dirty="0"/>
          </a:p>
          <a:p>
            <a:pPr>
              <a:buFont typeface="Wingdings" panose="05000000000000000000" pitchFamily="2" charset="2"/>
              <a:buNone/>
              <a:defRPr/>
            </a:pPr>
            <a:endParaRPr lang="en-US" altLang="en-US" dirty="0"/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en-US" altLang="en-US" sz="2000" dirty="0"/>
              <a:t>T = clock cycle time and </a:t>
            </a:r>
            <a:r>
              <a:rPr lang="en-US" altLang="en-US" sz="2000" dirty="0" err="1"/>
              <a:t>nxn</a:t>
            </a:r>
            <a:r>
              <a:rPr lang="en-US" altLang="en-US" sz="2000" dirty="0"/>
              <a:t> = size of the matrix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en-US" altLang="en-US" sz="2000" dirty="0"/>
          </a:p>
          <a:p>
            <a:pPr>
              <a:spcBef>
                <a:spcPts val="1200"/>
              </a:spcBef>
              <a:buFont typeface="Wingdings" panose="05000000000000000000" pitchFamily="2" charset="2"/>
              <a:buNone/>
              <a:defRPr/>
            </a:pPr>
            <a:r>
              <a:rPr lang="en-US" altLang="en-US" dirty="0"/>
              <a:t>So both methods are equally efficient.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C4A10A84-F42D-4D32-A8DD-40E31DBD36B4}"/>
              </a:ext>
            </a:extLst>
          </p:cNvPr>
          <p:cNvGraphicFramePr>
            <a:graphicFrameLocks noGrp="1"/>
          </p:cNvGraphicFramePr>
          <p:nvPr/>
        </p:nvGraphicFramePr>
        <p:xfrm>
          <a:off x="1219200" y="3124200"/>
          <a:ext cx="6553200" cy="13477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6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Gaussian Elimination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LU Decomposition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4388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35857" name="Object 12">
                <a:extLst>
                  <a:ext uri="{FF2B5EF4-FFF2-40B4-BE49-F238E27FC236}">
                    <a16:creationId xmlns:a16="http://schemas.microsoft.com/office/drawing/2014/main" id="{1B8C3E8E-5FC4-4C03-BE99-E428F7B2B0A4}"/>
                  </a:ext>
                </a:extLst>
              </p:cNvPr>
              <p:cNvSpPr txBox="1"/>
              <p:nvPr/>
            </p:nvSpPr>
            <p:spPr bwMode="auto">
              <a:xfrm>
                <a:off x="1905000" y="3733800"/>
                <a:ext cx="1752600" cy="6731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5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+12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35857" name="Object 12">
                <a:extLst>
                  <a:ext uri="{FF2B5EF4-FFF2-40B4-BE49-F238E27FC236}">
                    <a16:creationId xmlns:a16="http://schemas.microsoft.com/office/drawing/2014/main" id="{1B8C3E8E-5FC4-4C03-BE99-E428F7B2B0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05000" y="3733800"/>
                <a:ext cx="1752600" cy="6731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858" name="Object 13">
                <a:extLst>
                  <a:ext uri="{FF2B5EF4-FFF2-40B4-BE49-F238E27FC236}">
                    <a16:creationId xmlns:a16="http://schemas.microsoft.com/office/drawing/2014/main" id="{B0E02423-5C57-4B75-927E-631AC4145E6D}"/>
                  </a:ext>
                </a:extLst>
              </p:cNvPr>
              <p:cNvSpPr txBox="1"/>
              <p:nvPr/>
            </p:nvSpPr>
            <p:spPr bwMode="auto">
              <a:xfrm>
                <a:off x="5257800" y="3733800"/>
                <a:ext cx="1752600" cy="6731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5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+12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35858" name="Object 13">
                <a:extLst>
                  <a:ext uri="{FF2B5EF4-FFF2-40B4-BE49-F238E27FC236}">
                    <a16:creationId xmlns:a16="http://schemas.microsoft.com/office/drawing/2014/main" id="{B0E02423-5C57-4B75-927E-631AC4145E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57800" y="3733800"/>
                <a:ext cx="1752600" cy="6731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>
            <a:extLst>
              <a:ext uri="{FF2B5EF4-FFF2-40B4-BE49-F238E27FC236}">
                <a16:creationId xmlns:a16="http://schemas.microsoft.com/office/drawing/2014/main" id="{E70DD35C-4C28-49DF-992F-F5362B981A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altLang="en-US"/>
              <a:t>Truss Problem</a:t>
            </a:r>
          </a:p>
        </p:txBody>
      </p:sp>
      <p:pic>
        <p:nvPicPr>
          <p:cNvPr id="38915" name="Picture 3">
            <a:extLst>
              <a:ext uri="{FF2B5EF4-FFF2-40B4-BE49-F238E27FC236}">
                <a16:creationId xmlns:a16="http://schemas.microsoft.com/office/drawing/2014/main" id="{3B9DF358-7B34-4526-9F97-7EBD6F8B33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lum bright="-30000"/>
          </a:blip>
          <a:srcRect/>
          <a:stretch>
            <a:fillRect/>
          </a:stretch>
        </p:blipFill>
        <p:spPr bwMode="auto">
          <a:xfrm>
            <a:off x="838200" y="1195431"/>
            <a:ext cx="7467600" cy="55669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7892" name="Footer Placeholder 3">
            <a:extLst>
              <a:ext uri="{FF2B5EF4-FFF2-40B4-BE49-F238E27FC236}">
                <a16:creationId xmlns:a16="http://schemas.microsoft.com/office/drawing/2014/main" id="{EF54E421-F3A8-4328-B845-9D0BE008D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chemeClr val="bg2"/>
                </a:solidFill>
              </a:rPr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Footer Placeholder 5">
            <a:extLst>
              <a:ext uri="{FF2B5EF4-FFF2-40B4-BE49-F238E27FC236}">
                <a16:creationId xmlns:a16="http://schemas.microsoft.com/office/drawing/2014/main" id="{EA190372-B164-4DE2-98AB-B8220242B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http://numericalmethods.eng.usf.edu</a:t>
            </a:r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60C006F0-ACE6-431E-BFD0-C9FF322206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1295400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en-US" sz="4000">
                <a:latin typeface="Arial" panose="020B0604020202020204" pitchFamily="34" charset="0"/>
              </a:rPr>
              <a:t>Finding the inverse of a square matrix</a:t>
            </a:r>
          </a:p>
        </p:txBody>
      </p:sp>
      <p:sp>
        <p:nvSpPr>
          <p:cNvPr id="39940" name="Rectangle 6">
            <a:extLst>
              <a:ext uri="{FF2B5EF4-FFF2-40B4-BE49-F238E27FC236}">
                <a16:creationId xmlns:a16="http://schemas.microsoft.com/office/drawing/2014/main" id="{642FD66C-E141-4399-9C69-D90A98C78F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9941" name="Rectangle 10">
            <a:extLst>
              <a:ext uri="{FF2B5EF4-FFF2-40B4-BE49-F238E27FC236}">
                <a16:creationId xmlns:a16="http://schemas.microsoft.com/office/drawing/2014/main" id="{F3E3D66B-593E-434A-94B5-AD92AFED4B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57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9942" name="Text Box 19">
            <a:extLst>
              <a:ext uri="{FF2B5EF4-FFF2-40B4-BE49-F238E27FC236}">
                <a16:creationId xmlns:a16="http://schemas.microsoft.com/office/drawing/2014/main" id="{FBE186FF-B8CA-4D1F-9E6A-B284F27989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667000"/>
            <a:ext cx="76454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>
                <a:latin typeface="Arial" panose="020B0604020202020204" pitchFamily="34" charset="0"/>
              </a:rPr>
              <a:t>The inverse [B] of a square matrix [</a:t>
            </a:r>
            <a:r>
              <a:rPr lang="en-US" altLang="en-US" sz="2400" i="1">
                <a:latin typeface="Arial" panose="020B0604020202020204" pitchFamily="34" charset="0"/>
              </a:rPr>
              <a:t>A</a:t>
            </a:r>
            <a:r>
              <a:rPr lang="en-US" altLang="en-US" sz="2400">
                <a:latin typeface="Arial" panose="020B0604020202020204" pitchFamily="34" charset="0"/>
              </a:rPr>
              <a:t>] is defined as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sz="40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][</a:t>
            </a:r>
            <a:r>
              <a:rPr lang="en-US" altLang="en-US" sz="40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] = [</a:t>
            </a:r>
            <a:r>
              <a:rPr lang="en-US" altLang="en-US" sz="40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]   </a:t>
            </a:r>
            <a:r>
              <a:rPr lang="en-US" altLang="en-US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    [</a:t>
            </a:r>
            <a:r>
              <a:rPr lang="en-US" altLang="en-US" sz="40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][</a:t>
            </a:r>
            <a:r>
              <a:rPr lang="en-US" altLang="en-US" sz="40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] = [</a:t>
            </a:r>
            <a:r>
              <a:rPr lang="en-US" altLang="en-US" sz="40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Footer Placeholder 4">
            <a:extLst>
              <a:ext uri="{FF2B5EF4-FFF2-40B4-BE49-F238E27FC236}">
                <a16:creationId xmlns:a16="http://schemas.microsoft.com/office/drawing/2014/main" id="{0AE25568-6062-43B6-BCBA-88FEA5A99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http://numericalmethods.eng.usf.edu</a:t>
            </a:r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5EF3D292-EEB9-4C29-90DB-9ADFB941B0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17538"/>
            <a:ext cx="9144000" cy="1287462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en-US" sz="4000">
                <a:latin typeface="Arial" panose="020B0604020202020204" pitchFamily="34" charset="0"/>
              </a:rPr>
              <a:t>Finding the inverse of a square matrix</a:t>
            </a:r>
          </a:p>
        </p:txBody>
      </p:sp>
      <p:sp>
        <p:nvSpPr>
          <p:cNvPr id="41988" name="Text Box 4">
            <a:extLst>
              <a:ext uri="{FF2B5EF4-FFF2-40B4-BE49-F238E27FC236}">
                <a16:creationId xmlns:a16="http://schemas.microsoft.com/office/drawing/2014/main" id="{A61DF4F3-FDB8-44E6-B62B-DD3039FDD4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2057400"/>
            <a:ext cx="7315200" cy="153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200">
                <a:latin typeface="Arial" panose="020B0604020202020204" pitchFamily="34" charset="0"/>
              </a:rPr>
              <a:t>How can LU Decomposition be used to find the inverse?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[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][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] = [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en-US" altLang="en-US" sz="22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     First column of [</a:t>
            </a:r>
            <a:r>
              <a:rPr lang="en-US" altLang="en-US" sz="1800" i="1">
                <a:latin typeface="Arial" panose="020B0604020202020204" pitchFamily="34" charset="0"/>
              </a:rPr>
              <a:t>B</a:t>
            </a:r>
            <a:r>
              <a:rPr lang="en-US" altLang="en-US" sz="1800">
                <a:latin typeface="Arial" panose="020B0604020202020204" pitchFamily="34" charset="0"/>
              </a:rPr>
              <a:t>]        Second column of [</a:t>
            </a:r>
            <a:r>
              <a:rPr lang="en-US" altLang="en-US" sz="1800" i="1">
                <a:latin typeface="Arial" panose="020B0604020202020204" pitchFamily="34" charset="0"/>
              </a:rPr>
              <a:t>B</a:t>
            </a:r>
            <a:r>
              <a:rPr lang="en-US" altLang="en-US" sz="1800">
                <a:latin typeface="Arial" panose="020B0604020202020204" pitchFamily="34" charset="0"/>
              </a:rPr>
              <a:t>]</a:t>
            </a:r>
          </a:p>
        </p:txBody>
      </p:sp>
      <p:sp>
        <p:nvSpPr>
          <p:cNvPr id="41989" name="Rectangle 5">
            <a:extLst>
              <a:ext uri="{FF2B5EF4-FFF2-40B4-BE49-F238E27FC236}">
                <a16:creationId xmlns:a16="http://schemas.microsoft.com/office/drawing/2014/main" id="{76103D6C-1DDF-43AC-883C-91BB11E280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41990" name="Rectangle 8">
            <a:extLst>
              <a:ext uri="{FF2B5EF4-FFF2-40B4-BE49-F238E27FC236}">
                <a16:creationId xmlns:a16="http://schemas.microsoft.com/office/drawing/2014/main" id="{E2BEBA19-8732-47A2-B880-A11839622A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57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1991" name="Object 9">
                <a:extLst>
                  <a:ext uri="{FF2B5EF4-FFF2-40B4-BE49-F238E27FC236}">
                    <a16:creationId xmlns:a16="http://schemas.microsoft.com/office/drawing/2014/main" id="{888AF595-7345-418D-BE9D-F2CC5C2B02C3}"/>
                  </a:ext>
                </a:extLst>
              </p:cNvPr>
              <p:cNvSpPr txBox="1"/>
              <p:nvPr/>
            </p:nvSpPr>
            <p:spPr bwMode="auto">
              <a:xfrm>
                <a:off x="1752600" y="3611563"/>
                <a:ext cx="1325563" cy="137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5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41991" name="Object 9">
                <a:extLst>
                  <a:ext uri="{FF2B5EF4-FFF2-40B4-BE49-F238E27FC236}">
                    <a16:creationId xmlns:a16="http://schemas.microsoft.com/office/drawing/2014/main" id="{888AF595-7345-418D-BE9D-F2CC5C2B02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52600" y="3611563"/>
                <a:ext cx="1325563" cy="13716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992" name="Object 11">
                <a:extLst>
                  <a:ext uri="{FF2B5EF4-FFF2-40B4-BE49-F238E27FC236}">
                    <a16:creationId xmlns:a16="http://schemas.microsoft.com/office/drawing/2014/main" id="{584446B0-715D-4544-B1F6-D4F60C033DDB}"/>
                  </a:ext>
                </a:extLst>
              </p:cNvPr>
              <p:cNvSpPr txBox="1"/>
              <p:nvPr/>
            </p:nvSpPr>
            <p:spPr bwMode="auto">
              <a:xfrm>
                <a:off x="3886200" y="3679825"/>
                <a:ext cx="1371600" cy="137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5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41992" name="Object 11">
                <a:extLst>
                  <a:ext uri="{FF2B5EF4-FFF2-40B4-BE49-F238E27FC236}">
                    <a16:creationId xmlns:a16="http://schemas.microsoft.com/office/drawing/2014/main" id="{584446B0-715D-4544-B1F6-D4F60C033D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86200" y="3679825"/>
                <a:ext cx="1371600" cy="13716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993" name="Text Box 12">
            <a:extLst>
              <a:ext uri="{FF2B5EF4-FFF2-40B4-BE49-F238E27FC236}">
                <a16:creationId xmlns:a16="http://schemas.microsoft.com/office/drawing/2014/main" id="{7645CBBF-6BA9-4D03-AF11-CE0B915818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410200"/>
            <a:ext cx="7010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The remaining columns in [</a:t>
            </a:r>
            <a:r>
              <a:rPr lang="en-US" altLang="en-US" sz="1800" i="1">
                <a:latin typeface="Arial" panose="020B0604020202020204" pitchFamily="34" charset="0"/>
              </a:rPr>
              <a:t>B</a:t>
            </a:r>
            <a:r>
              <a:rPr lang="en-US" altLang="en-US" sz="1800">
                <a:latin typeface="Arial" panose="020B0604020202020204" pitchFamily="34" charset="0"/>
              </a:rPr>
              <a:t>] can be found in the same manner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Footer Placeholder 3">
            <a:extLst>
              <a:ext uri="{FF2B5EF4-FFF2-40B4-BE49-F238E27FC236}">
                <a16:creationId xmlns:a16="http://schemas.microsoft.com/office/drawing/2014/main" id="{3591D4FB-EAF8-430E-97BC-6591E49D5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http://numericalmethods.eng.usf.edu</a:t>
            </a:r>
          </a:p>
        </p:txBody>
      </p:sp>
      <p:sp>
        <p:nvSpPr>
          <p:cNvPr id="58371" name="Rectangle 2">
            <a:extLst>
              <a:ext uri="{FF2B5EF4-FFF2-40B4-BE49-F238E27FC236}">
                <a16:creationId xmlns:a16="http://schemas.microsoft.com/office/drawing/2014/main" id="{0723E542-93CC-4067-BC8A-54EE740C04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17538"/>
            <a:ext cx="9144000" cy="1143000"/>
          </a:xfrm>
        </p:spPr>
        <p:txBody>
          <a:bodyPr/>
          <a:lstStyle/>
          <a:p>
            <a:r>
              <a:rPr lang="en-US" altLang="en-US"/>
              <a:t>To find inverse of [A]</a:t>
            </a:r>
          </a:p>
        </p:txBody>
      </p:sp>
      <p:sp>
        <p:nvSpPr>
          <p:cNvPr id="58372" name="TextBox 13">
            <a:extLst>
              <a:ext uri="{FF2B5EF4-FFF2-40B4-BE49-F238E27FC236}">
                <a16:creationId xmlns:a16="http://schemas.microsoft.com/office/drawing/2014/main" id="{55CC45EE-E447-4C1E-916D-1DC5C3C4B2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190750"/>
            <a:ext cx="9144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u="sng"/>
              <a:t>Time taken by Gaussian Elimination </a:t>
            </a:r>
            <a:r>
              <a:rPr lang="en-US" altLang="en-US" sz="2000"/>
              <a:t>	</a:t>
            </a:r>
            <a:r>
              <a:rPr lang="en-US" altLang="en-US" sz="2000" u="sng"/>
              <a:t>Time taken by LU Decomposition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8373" name="Object 15">
                <a:extLst>
                  <a:ext uri="{FF2B5EF4-FFF2-40B4-BE49-F238E27FC236}">
                    <a16:creationId xmlns:a16="http://schemas.microsoft.com/office/drawing/2014/main" id="{1DA68ABB-DABE-4F9D-9B41-332A0C1A05B8}"/>
                  </a:ext>
                </a:extLst>
              </p:cNvPr>
              <p:cNvSpPr txBox="1"/>
              <p:nvPr/>
            </p:nvSpPr>
            <p:spPr bwMode="auto">
              <a:xfrm>
                <a:off x="1143000" y="2667000"/>
                <a:ext cx="2286000" cy="11223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𝐶𝑇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𝐹𝐸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𝐶𝑇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𝐵𝑆</m:t>
                              </m:r>
                            </m:sub>
                          </m:sSub>
                        </m:e>
                      </m:d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+12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58373" name="Object 15">
                <a:extLst>
                  <a:ext uri="{FF2B5EF4-FFF2-40B4-BE49-F238E27FC236}">
                    <a16:creationId xmlns:a16="http://schemas.microsoft.com/office/drawing/2014/main" id="{1DA68ABB-DABE-4F9D-9B41-332A0C1A05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43000" y="2667000"/>
                <a:ext cx="2286000" cy="11223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8374" name="Object 16">
                <a:extLst>
                  <a:ext uri="{FF2B5EF4-FFF2-40B4-BE49-F238E27FC236}">
                    <a16:creationId xmlns:a16="http://schemas.microsoft.com/office/drawing/2014/main" id="{71A15B63-8B22-4CD5-ADC6-664FDC174CFD}"/>
                  </a:ext>
                </a:extLst>
              </p:cNvPr>
              <p:cNvSpPr txBox="1"/>
              <p:nvPr/>
            </p:nvSpPr>
            <p:spPr bwMode="auto">
              <a:xfrm>
                <a:off x="5334000" y="2667000"/>
                <a:ext cx="3200400" cy="11557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𝐶𝑇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𝐷𝐸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𝐶𝑇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𝐹𝑆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𝐶𝑇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𝐵𝑆</m:t>
                          </m:r>
                        </m:sub>
                      </m:sSub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32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+12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20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58374" name="Object 16">
                <a:extLst>
                  <a:ext uri="{FF2B5EF4-FFF2-40B4-BE49-F238E27FC236}">
                    <a16:creationId xmlns:a16="http://schemas.microsoft.com/office/drawing/2014/main" id="{71A15B63-8B22-4CD5-ADC6-664FDC174C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0" y="2667000"/>
                <a:ext cx="3200400" cy="11557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Footer Placeholder 3">
            <a:extLst>
              <a:ext uri="{FF2B5EF4-FFF2-40B4-BE49-F238E27FC236}">
                <a16:creationId xmlns:a16="http://schemas.microsoft.com/office/drawing/2014/main" id="{A1E03061-AE21-4F2B-B0B1-D75B105F6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http://numericalmethods.eng.usf.edu</a:t>
            </a:r>
          </a:p>
        </p:txBody>
      </p:sp>
      <p:sp>
        <p:nvSpPr>
          <p:cNvPr id="60419" name="Rectangle 2">
            <a:extLst>
              <a:ext uri="{FF2B5EF4-FFF2-40B4-BE49-F238E27FC236}">
                <a16:creationId xmlns:a16="http://schemas.microsoft.com/office/drawing/2014/main" id="{3DACD90C-DC58-4E4D-B186-136E47BE7F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17538"/>
            <a:ext cx="9144000" cy="1143000"/>
          </a:xfrm>
        </p:spPr>
        <p:txBody>
          <a:bodyPr/>
          <a:lstStyle/>
          <a:p>
            <a:r>
              <a:rPr lang="en-US" altLang="en-US"/>
              <a:t>To find inverse of [A]</a:t>
            </a:r>
          </a:p>
        </p:txBody>
      </p:sp>
      <p:sp>
        <p:nvSpPr>
          <p:cNvPr id="60420" name="TextBox 13">
            <a:extLst>
              <a:ext uri="{FF2B5EF4-FFF2-40B4-BE49-F238E27FC236}">
                <a16:creationId xmlns:a16="http://schemas.microsoft.com/office/drawing/2014/main" id="{C433B424-833A-476D-8BF2-3934B2A26D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190750"/>
            <a:ext cx="9144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u="sng"/>
              <a:t>Time taken by Gaussian Elimination </a:t>
            </a:r>
            <a:r>
              <a:rPr lang="en-US" altLang="en-US" sz="2000"/>
              <a:t>	</a:t>
            </a:r>
            <a:r>
              <a:rPr lang="en-US" altLang="en-US" sz="2000" u="sng"/>
              <a:t>Time taken by LU Decomposition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0421" name="Object 16">
                <a:extLst>
                  <a:ext uri="{FF2B5EF4-FFF2-40B4-BE49-F238E27FC236}">
                    <a16:creationId xmlns:a16="http://schemas.microsoft.com/office/drawing/2014/main" id="{A86C9197-2478-4645-A9BB-6B0090AC4539}"/>
                  </a:ext>
                </a:extLst>
              </p:cNvPr>
              <p:cNvSpPr txBox="1"/>
              <p:nvPr/>
            </p:nvSpPr>
            <p:spPr bwMode="auto">
              <a:xfrm>
                <a:off x="5788025" y="2568575"/>
                <a:ext cx="2290763" cy="7842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32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+12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20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60421" name="Object 16">
                <a:extLst>
                  <a:ext uri="{FF2B5EF4-FFF2-40B4-BE49-F238E27FC236}">
                    <a16:creationId xmlns:a16="http://schemas.microsoft.com/office/drawing/2014/main" id="{A86C9197-2478-4645-A9BB-6B0090AC45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88025" y="2568575"/>
                <a:ext cx="2290763" cy="7842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1E4D594D-F0AA-4735-8FBB-B204C81DD729}"/>
              </a:ext>
            </a:extLst>
          </p:cNvPr>
          <p:cNvGraphicFramePr>
            <a:graphicFrameLocks noGrp="1"/>
          </p:cNvGraphicFramePr>
          <p:nvPr/>
        </p:nvGraphicFramePr>
        <p:xfrm>
          <a:off x="990600" y="4572000"/>
          <a:ext cx="6629400" cy="914400"/>
        </p:xfrm>
        <a:graphic>
          <a:graphicData uri="http://schemas.openxmlformats.org/drawingml/2006/table">
            <a:tbl>
              <a:tblPr/>
              <a:tblGrid>
                <a:gridCol w="29939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41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66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66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79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i="1" dirty="0">
                          <a:latin typeface="Times New Roman"/>
                          <a:ea typeface="Times New Roman"/>
                          <a:cs typeface="Times New Roman"/>
                        </a:rPr>
                        <a:t>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latin typeface="Times New Roman"/>
                          <a:ea typeface="Times New Roman"/>
                          <a:cs typeface="Times New Roman"/>
                        </a:rPr>
                        <a:t>1000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latin typeface="Times New Roman"/>
                          <a:ea typeface="Times New Roman"/>
                          <a:cs typeface="Times New Roman"/>
                        </a:rPr>
                        <a:t>10000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latin typeface="Times New Roman"/>
                          <a:ea typeface="Times New Roman"/>
                          <a:cs typeface="Times New Roman"/>
                        </a:rPr>
                        <a:t>CT|</a:t>
                      </a:r>
                      <a:r>
                        <a:rPr lang="en-US" sz="2200" baseline="-25000" dirty="0">
                          <a:latin typeface="Times New Roman"/>
                          <a:ea typeface="Times New Roman"/>
                          <a:cs typeface="Times New Roman"/>
                        </a:rPr>
                        <a:t>inverse GE </a:t>
                      </a:r>
                      <a:r>
                        <a:rPr lang="en-US" sz="2200" baseline="0" dirty="0">
                          <a:latin typeface="Times New Roman"/>
                          <a:ea typeface="Times New Roman"/>
                          <a:cs typeface="Times New Roman"/>
                        </a:rPr>
                        <a:t>/ CT|</a:t>
                      </a:r>
                      <a:r>
                        <a:rPr lang="en-US" sz="2200" baseline="-25000" dirty="0">
                          <a:latin typeface="Times New Roman"/>
                          <a:ea typeface="Times New Roman"/>
                          <a:cs typeface="Times New Roman"/>
                        </a:rPr>
                        <a:t>inverse LU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latin typeface="Times New Roman"/>
                          <a:ea typeface="Times New Roman"/>
                          <a:cs typeface="Times New Roman"/>
                        </a:rPr>
                        <a:t>3.288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latin typeface="Times New Roman"/>
                          <a:ea typeface="Times New Roman"/>
                          <a:cs typeface="Times New Roman"/>
                        </a:rPr>
                        <a:t>25.84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latin typeface="Times New Roman"/>
                          <a:ea typeface="Times New Roman"/>
                          <a:cs typeface="Times New Roman"/>
                        </a:rPr>
                        <a:t>250.8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latin typeface="Times New Roman"/>
                          <a:ea typeface="Times New Roman"/>
                          <a:cs typeface="Times New Roman"/>
                        </a:rPr>
                        <a:t>2501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0442" name="Rectangle 7">
            <a:extLst>
              <a:ext uri="{FF2B5EF4-FFF2-40B4-BE49-F238E27FC236}">
                <a16:creationId xmlns:a16="http://schemas.microsoft.com/office/drawing/2014/main" id="{D11842B7-E2B0-4DA6-AC52-F78632F7EC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3963988"/>
            <a:ext cx="76962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76176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Table 1 </a:t>
            </a:r>
            <a:r>
              <a:rPr lang="en-US" altLang="en-US" sz="1800">
                <a:cs typeface="Times New Roman" panose="02020603050405020304" pitchFamily="18" charset="0"/>
              </a:rPr>
              <a:t>Comparing computational times of finding inverse of a matrix using LU decomposition and Gaussian elimination.</a:t>
            </a:r>
            <a:endParaRPr lang="en-US" altLang="en-US" sz="1800" b="1"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0443" name="Object 1">
                <a:extLst>
                  <a:ext uri="{FF2B5EF4-FFF2-40B4-BE49-F238E27FC236}">
                    <a16:creationId xmlns:a16="http://schemas.microsoft.com/office/drawing/2014/main" id="{91BA1CB5-E847-41CA-B3FE-CDC66DA8EDCE}"/>
                  </a:ext>
                </a:extLst>
              </p:cNvPr>
              <p:cNvSpPr txBox="1"/>
              <p:nvPr/>
            </p:nvSpPr>
            <p:spPr bwMode="auto">
              <a:xfrm>
                <a:off x="1365250" y="2590800"/>
                <a:ext cx="2020888" cy="711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5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+12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60443" name="Object 1">
                <a:extLst>
                  <a:ext uri="{FF2B5EF4-FFF2-40B4-BE49-F238E27FC236}">
                    <a16:creationId xmlns:a16="http://schemas.microsoft.com/office/drawing/2014/main" id="{91BA1CB5-E847-41CA-B3FE-CDC66DA8ED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65250" y="2590800"/>
                <a:ext cx="2020888" cy="7112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444" name="TextBox 1">
            <a:extLst>
              <a:ext uri="{FF2B5EF4-FFF2-40B4-BE49-F238E27FC236}">
                <a16:creationId xmlns:a16="http://schemas.microsoft.com/office/drawing/2014/main" id="{14763C38-1964-48A4-AC7E-90015C4B90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338" y="5799138"/>
            <a:ext cx="78486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For large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, CT|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inverse GE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/ CT|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inverse LU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≈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/4</a:t>
            </a:r>
            <a:endParaRPr lang="en-US" altLang="en-US" sz="24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VERSION" val="5"/>
  <p:tag name="TPFULLVERSION" val="5.3.1.3337"/>
  <p:tag name="PPTVERSION" val="15"/>
  <p:tag name="TPOS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heme/theme1.xml><?xml version="1.0" encoding="utf-8"?>
<a:theme xmlns:a="http://schemas.openxmlformats.org/drawingml/2006/main" name="2_Blends">
  <a:themeElements>
    <a:clrScheme name="2_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2_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2_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Blends">
  <a:themeElements>
    <a:clrScheme name="3_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3_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3_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powerpoint_template</Template>
  <TotalTime>1698</TotalTime>
  <Words>579</Words>
  <Application>Microsoft Office PowerPoint</Application>
  <PresentationFormat>On-screen Show (4:3)</PresentationFormat>
  <Paragraphs>102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Cambria Math</vt:lpstr>
      <vt:lpstr>Tahoma</vt:lpstr>
      <vt:lpstr>Times New Roman</vt:lpstr>
      <vt:lpstr>Wingdings</vt:lpstr>
      <vt:lpstr>2_Blends</vt:lpstr>
      <vt:lpstr>3_Blends</vt:lpstr>
      <vt:lpstr>LU Decomposition</vt:lpstr>
      <vt:lpstr>Time Taken by Back Substitution</vt:lpstr>
      <vt:lpstr>Is LU Decomposition better than Gaussian Elimination?</vt:lpstr>
      <vt:lpstr>Is LU Decomposition better than Gaussian Elimination?</vt:lpstr>
      <vt:lpstr>Truss Problem</vt:lpstr>
      <vt:lpstr>Finding the inverse of a square matrix</vt:lpstr>
      <vt:lpstr>Finding the inverse of a square matrix</vt:lpstr>
      <vt:lpstr>To find inverse of [A]</vt:lpstr>
      <vt:lpstr>To find inverse of [A]</vt:lpstr>
    </vt:vector>
  </TitlesOfParts>
  <Company>Holistic Numerical Methods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 Decomposition</dc:title>
  <dc:subject>Simultaneous Linear Equations</dc:subject>
  <dc:creator>Autar Kaw</dc:creator>
  <cp:keywords>Power Point, LU Decomposition, Simultaneous Linear Equation</cp:keywords>
  <dc:description>This power point shows how to solve simultaneous linear equations using the LU Decomposition.</dc:description>
  <cp:lastModifiedBy>Autar Kaw</cp:lastModifiedBy>
  <cp:revision>110</cp:revision>
  <cp:lastPrinted>2018-02-09T17:42:13Z</cp:lastPrinted>
  <dcterms:created xsi:type="dcterms:W3CDTF">2004-10-20T02:26:59Z</dcterms:created>
  <dcterms:modified xsi:type="dcterms:W3CDTF">2021-02-16T16:09:37Z</dcterms:modified>
  <cp:category>General Engineering</cp:category>
</cp:coreProperties>
</file>