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1"/>
  </p:notesMasterIdLst>
  <p:sldIdLst>
    <p:sldId id="286" r:id="rId2"/>
    <p:sldId id="287" r:id="rId3"/>
    <p:sldId id="288" r:id="rId4"/>
    <p:sldId id="304" r:id="rId5"/>
    <p:sldId id="301" r:id="rId6"/>
    <p:sldId id="302" r:id="rId7"/>
    <p:sldId id="293" r:id="rId8"/>
    <p:sldId id="289" r:id="rId9"/>
    <p:sldId id="290" r:id="rId10"/>
    <p:sldId id="291" r:id="rId11"/>
    <p:sldId id="292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3" r:id="rId20"/>
  </p:sldIdLst>
  <p:sldSz cx="9144000" cy="6858000" type="screen4x3"/>
  <p:notesSz cx="7315200" cy="9601200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7613" y="685800"/>
            <a:ext cx="4876800" cy="36576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4572000"/>
            <a:ext cx="5334000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g.usf.edu/~kaw/class/EML3035/lectures.htm" TargetMode="External"/><Relationship Id="rId2" Type="http://schemas.openxmlformats.org/officeDocument/2006/relationships/hyperlink" Target="https://autarkaw.org/2020/12/22/how-do-i-do-that-in-matlab-for-usf-studen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athworks.com/help/matlab/index.html" TargetMode="External"/><Relationship Id="rId4" Type="http://schemas.openxmlformats.org/officeDocument/2006/relationships/hyperlink" Target="https://autarkaw.org/2020/05/08/need-help-with-programming-in-matla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1CA85-07FD-478E-A4A1-2492CDF489CD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2F49154-307C-42A4-BD2C-BE643891E863}" type="slidenum">
              <a:rPr lang="en-US" altLang="en-US" sz="1400">
                <a:solidFill>
                  <a:schemeClr val="bg2"/>
                </a:solidFill>
                <a:latin typeface="Gill Sans MT" panose="020B0502020104020203" pitchFamily="34" charset="0"/>
              </a:rPr>
              <a:pPr algn="r" eaLnBrk="1" hangingPunct="1"/>
              <a:t>1</a:t>
            </a:fld>
            <a:endParaRPr lang="en-US" altLang="en-US" sz="1400">
              <a:solidFill>
                <a:schemeClr val="bg2"/>
              </a:solidFill>
              <a:latin typeface="Gill Sans MT" panose="020B0502020104020203" pitchFamily="34" charset="0"/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308100" y="457200"/>
            <a:ext cx="7454900" cy="990600"/>
          </a:xfrm>
        </p:spPr>
        <p:txBody>
          <a:bodyPr anchor="b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Programming Review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F44410-B2CF-4B8E-981C-B2D3858FD3EB}"/>
              </a:ext>
            </a:extLst>
          </p:cNvPr>
          <p:cNvSpPr txBox="1"/>
          <p:nvPr/>
        </p:nvSpPr>
        <p:spPr>
          <a:xfrm>
            <a:off x="1447800" y="25908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EML3041: Computational Methods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1A8B4-92F3-4422-9D82-64659652F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7499350" cy="1143000"/>
          </a:xfrm>
        </p:spPr>
        <p:txBody>
          <a:bodyPr/>
          <a:lstStyle/>
          <a:p>
            <a:r>
              <a:rPr lang="en-US" dirty="0"/>
              <a:t>Main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8602F-E9E1-4079-9443-037C64D4F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57" y="1447800"/>
            <a:ext cx="7499350" cy="2438400"/>
          </a:xfrm>
        </p:spPr>
        <p:txBody>
          <a:bodyPr/>
          <a:lstStyle/>
          <a:p>
            <a:r>
              <a:rPr lang="en-US" dirty="0"/>
              <a:t>Sequential programming</a:t>
            </a:r>
          </a:p>
          <a:p>
            <a:r>
              <a:rPr lang="en-US" dirty="0"/>
              <a:t>Conditions (if-end; if-else-end)</a:t>
            </a:r>
          </a:p>
          <a:p>
            <a:r>
              <a:rPr lang="en-US" dirty="0"/>
              <a:t>Loops (for-end; while-end)</a:t>
            </a:r>
          </a:p>
          <a:p>
            <a:r>
              <a:rPr lang="en-US" dirty="0"/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val="67697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F0B0-2765-4A8D-96AD-537C5CEB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49935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common MATLAB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C1E70-5F99-4EAF-9B36-54D241E26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762000"/>
            <a:ext cx="8458200" cy="4800600"/>
          </a:xfrm>
        </p:spPr>
        <p:txBody>
          <a:bodyPr/>
          <a:lstStyle/>
          <a:p>
            <a:pPr marL="82550" indent="0">
              <a:buNone/>
            </a:pPr>
            <a:r>
              <a:rPr lang="en-US" dirty="0">
                <a:solidFill>
                  <a:srgbClr val="C00000"/>
                </a:solidFill>
              </a:rPr>
              <a:t>Find cos of 60 degrees</a:t>
            </a:r>
          </a:p>
          <a:p>
            <a:pPr marL="8255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Val=cos(60*pi/180),  Val=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cosd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(60)</a:t>
            </a:r>
          </a:p>
          <a:p>
            <a:pPr marL="82550" indent="0">
              <a:buNone/>
            </a:pPr>
            <a:endParaRPr lang="en-US" dirty="0"/>
          </a:p>
          <a:p>
            <a:pPr marL="82550" indent="0">
              <a:buNone/>
            </a:pPr>
            <a:r>
              <a:rPr lang="en-US" dirty="0">
                <a:solidFill>
                  <a:srgbClr val="C00000"/>
                </a:solidFill>
              </a:rPr>
              <a:t>Find ln(5)</a:t>
            </a:r>
          </a:p>
          <a:p>
            <a:pPr marL="8255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Val=log(5)</a:t>
            </a:r>
          </a:p>
          <a:p>
            <a:pPr marL="82550" indent="0">
              <a:buNone/>
            </a:pPr>
            <a:endParaRPr lang="en-US" dirty="0"/>
          </a:p>
          <a:p>
            <a:pPr marL="82550" indent="0">
              <a:buNone/>
            </a:pPr>
            <a:r>
              <a:rPr lang="en-US" dirty="0">
                <a:solidFill>
                  <a:srgbClr val="C00000"/>
                </a:solidFill>
              </a:rPr>
              <a:t>Find e</a:t>
            </a:r>
            <a:r>
              <a:rPr lang="en-US" baseline="30000" dirty="0">
                <a:solidFill>
                  <a:srgbClr val="C00000"/>
                </a:solidFill>
              </a:rPr>
              <a:t>1.3</a:t>
            </a:r>
          </a:p>
          <a:p>
            <a:pPr marL="8255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Val=exp(1.3)</a:t>
            </a:r>
          </a:p>
          <a:p>
            <a:pPr marL="82550" indent="0">
              <a:buNone/>
            </a:pPr>
            <a:endParaRPr lang="en-US" dirty="0"/>
          </a:p>
          <a:p>
            <a:pPr marL="82550" indent="0">
              <a:buNone/>
            </a:pPr>
            <a:r>
              <a:rPr lang="en-US" dirty="0">
                <a:solidFill>
                  <a:srgbClr val="C00000"/>
                </a:solidFill>
              </a:rPr>
              <a:t>Go ahead and try sin(90</a:t>
            </a:r>
            <a:r>
              <a:rPr lang="en-US" baseline="30000" dirty="0">
                <a:solidFill>
                  <a:srgbClr val="C00000"/>
                </a:solidFill>
              </a:rPr>
              <a:t>o</a:t>
            </a:r>
            <a:r>
              <a:rPr lang="en-US" dirty="0">
                <a:solidFill>
                  <a:srgbClr val="C00000"/>
                </a:solidFill>
              </a:rPr>
              <a:t>),  sin</a:t>
            </a:r>
            <a:r>
              <a:rPr lang="en-US" baseline="30000" dirty="0">
                <a:solidFill>
                  <a:srgbClr val="C00000"/>
                </a:solidFill>
              </a:rPr>
              <a:t>-1</a:t>
            </a:r>
            <a:r>
              <a:rPr lang="en-US" dirty="0">
                <a:solidFill>
                  <a:srgbClr val="C00000"/>
                </a:solidFill>
              </a:rPr>
              <a:t>(0.5)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sz="1400" dirty="0"/>
              <a:t>Answer:  1, 0.5236</a:t>
            </a:r>
          </a:p>
        </p:txBody>
      </p:sp>
    </p:spTree>
    <p:extLst>
      <p:ext uri="{BB962C8B-B14F-4D97-AF65-F5344CB8AC3E}">
        <p14:creationId xmlns:p14="http://schemas.microsoft.com/office/powerpoint/2010/main" val="18227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8FAAA-35CB-4398-A8E4-E441966E1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10990"/>
            <a:ext cx="7499350" cy="1143000"/>
          </a:xfrm>
        </p:spPr>
        <p:txBody>
          <a:bodyPr/>
          <a:lstStyle/>
          <a:p>
            <a:r>
              <a:rPr lang="en-US" dirty="0"/>
              <a:t>Caution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A9262-2934-451B-B63A-297C15AA5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7499350" cy="4800600"/>
          </a:xfrm>
        </p:spPr>
        <p:txBody>
          <a:bodyPr/>
          <a:lstStyle/>
          <a:p>
            <a:pPr marL="82550" indent="0">
              <a:buNone/>
            </a:pPr>
            <a:r>
              <a:rPr lang="en-US" dirty="0"/>
              <a:t>The MATLAB snippets given here may need editing for strings to run in MATLAB.  </a:t>
            </a:r>
          </a:p>
          <a:p>
            <a:pPr marL="82550" indent="0">
              <a:buNone/>
            </a:pPr>
            <a:endParaRPr lang="en-US" dirty="0"/>
          </a:p>
          <a:p>
            <a:pPr marL="82550" indent="0">
              <a:buNone/>
            </a:pPr>
            <a:r>
              <a:rPr lang="en-US" dirty="0"/>
              <a:t>For example, the single quotes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‘ </a:t>
            </a:r>
            <a:r>
              <a:rPr lang="en-US" dirty="0">
                <a:cs typeface="Courier New" panose="02070309020205020404" pitchFamily="49" charset="0"/>
              </a:rPr>
              <a:t>and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cs typeface="Courier New" panose="02070309020205020404" pitchFamily="49" charset="0"/>
              </a:rPr>
              <a:t>have to be replaced with a straighter single quote ' </a:t>
            </a:r>
          </a:p>
          <a:p>
            <a:pPr marL="82550" indent="0">
              <a:buNone/>
            </a:pPr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94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F0B0-2765-4A8D-96AD-537C5CEB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important MATLAB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C1E70-5F99-4EAF-9B36-54D241E26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762000"/>
            <a:ext cx="8458200" cy="5562600"/>
          </a:xfrm>
        </p:spPr>
        <p:txBody>
          <a:bodyPr/>
          <a:lstStyle/>
          <a:p>
            <a:pPr marL="8255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2550" indent="0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4D41F9B-1CF5-4930-95BD-FCF478E8C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580147"/>
              </p:ext>
            </p:extLst>
          </p:nvPr>
        </p:nvGraphicFramePr>
        <p:xfrm>
          <a:off x="342900" y="762000"/>
          <a:ext cx="8343900" cy="5115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0">
                  <a:extLst>
                    <a:ext uri="{9D8B030D-6E8A-4147-A177-3AD203B41FA5}">
                      <a16:colId xmlns:a16="http://schemas.microsoft.com/office/drawing/2014/main" val="867243128"/>
                    </a:ext>
                  </a:extLst>
                </a:gridCol>
                <a:gridCol w="4171950">
                  <a:extLst>
                    <a:ext uri="{9D8B030D-6E8A-4147-A177-3AD203B41FA5}">
                      <a16:colId xmlns:a16="http://schemas.microsoft.com/office/drawing/2014/main" val="1491518341"/>
                    </a:ext>
                  </a:extLst>
                </a:gridCol>
              </a:tblGrid>
              <a:tr h="5115560">
                <a:tc>
                  <a:txBody>
                    <a:bodyPr/>
                    <a:lstStyle/>
                    <a:p>
                      <a:pPr marL="82550" indent="0">
                        <a:buNone/>
                      </a:pPr>
                      <a:r>
                        <a:rPr lang="en-US" sz="1800" dirty="0" err="1">
                          <a:solidFill>
                            <a:srgbClr val="C00000"/>
                          </a:solidFill>
                        </a:rPr>
                        <a:t>disp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  <a:p>
                      <a:pPr marL="82550" indent="0">
                        <a:buNone/>
                      </a:pPr>
                      <a:r>
                        <a:rPr lang="en-US" sz="1800" dirty="0" err="1"/>
                        <a:t>disp</a:t>
                      </a:r>
                      <a:r>
                        <a:rPr lang="en-US" sz="1800" dirty="0"/>
                        <a:t>(‘My name is Slim Shady’)</a:t>
                      </a:r>
                    </a:p>
                    <a:p>
                      <a:pPr marL="82550" indent="0">
                        <a:buNone/>
                      </a:pP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  <a:p>
                      <a:pPr marL="82550" indent="0">
                        <a:buNone/>
                      </a:pPr>
                      <a:r>
                        <a:rPr lang="en-US" sz="1800" dirty="0" err="1">
                          <a:solidFill>
                            <a:srgbClr val="C00000"/>
                          </a:solidFill>
                        </a:rPr>
                        <a:t>fprintf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  <a:p>
                      <a:pPr marL="82550" indent="0">
                        <a:buNone/>
                      </a:pPr>
                      <a:r>
                        <a:rPr lang="en-US" sz="1800" dirty="0"/>
                        <a:t>a=12.4; b=12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dirty="0" err="1"/>
                        <a:t>fprintf</a:t>
                      </a:r>
                      <a:r>
                        <a:rPr lang="en-US" sz="1800" dirty="0"/>
                        <a:t>(‘\n Value of a=%g and b=%g’,</a:t>
                      </a:r>
                      <a:r>
                        <a:rPr lang="en-US" sz="1800" dirty="0" err="1"/>
                        <a:t>a,b</a:t>
                      </a:r>
                      <a:r>
                        <a:rPr lang="en-US" sz="1800" dirty="0"/>
                        <a:t>)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dirty="0"/>
                        <a:t>% Search help for %g, %e, %f, %s </a:t>
                      </a:r>
                    </a:p>
                    <a:p>
                      <a:pPr marL="82550" indent="0">
                        <a:buNone/>
                      </a:pP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  <a:p>
                      <a:pPr marL="82550" indent="0">
                        <a:buNone/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two lines statement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b="0" u="none" strike="noStrike" baseline="0" dirty="0" err="1">
                          <a:solidFill>
                            <a:srgbClr val="000000"/>
                          </a:solidFill>
                        </a:rPr>
                        <a:t>syms</a:t>
                      </a:r>
                      <a:r>
                        <a:rPr lang="en-US" sz="1800" b="0" u="none" strike="noStrike" baseline="0" dirty="0">
                          <a:solidFill>
                            <a:srgbClr val="000000"/>
                          </a:solidFill>
                        </a:rPr>
                        <a:t> x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b="0" u="none" strike="noStrike" baseline="0" dirty="0" err="1">
                          <a:solidFill>
                            <a:srgbClr val="000000"/>
                          </a:solidFill>
                        </a:rPr>
                        <a:t>func</a:t>
                      </a:r>
                      <a:r>
                        <a:rPr lang="en-US" sz="1800" b="0" u="none" strike="noStrike" baseline="0" dirty="0">
                          <a:solidFill>
                            <a:srgbClr val="000000"/>
                          </a:solidFill>
                        </a:rPr>
                        <a:t>=x^2-3*x+ </a:t>
                      </a:r>
                      <a:r>
                        <a:rPr lang="en-US" sz="1800" b="0" u="none" strike="noStrike" baseline="0" dirty="0">
                          <a:solidFill>
                            <a:srgbClr val="0E00FF"/>
                          </a:solidFill>
                        </a:rPr>
                        <a:t>...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b="0" u="none" strike="noStrike" baseline="0" dirty="0">
                          <a:solidFill>
                            <a:srgbClr val="000000"/>
                          </a:solidFill>
                        </a:rPr>
                        <a:t>     4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comment </a:t>
                      </a:r>
                    </a:p>
                    <a:p>
                      <a:r>
                        <a:rPr lang="en-US" dirty="0"/>
                        <a:t>% Project One – EML3041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sections</a:t>
                      </a:r>
                    </a:p>
                    <a:p>
                      <a:r>
                        <a:rPr lang="en-US" dirty="0"/>
                        <a:t>%% Problem One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help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% do this in command window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help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syms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423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4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F0B0-2765-4A8D-96AD-537C5CEB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Plotting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C1E70-5F99-4EAF-9B36-54D241E26A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2900" y="762000"/>
                <a:ext cx="8458200" cy="48006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lot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from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=2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endParaRPr lang="en-US" dirty="0"/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x=2: 0.02: 15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y=x.^2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plot(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x,y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, ‘bo’,’LineWidth’,2)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xlabel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(‘x’)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ylabel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(‘y’)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title (‘x^2 graph’)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legend(‘y=x^2’)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grid on</a:t>
                </a:r>
              </a:p>
              <a:p>
                <a:pPr marL="8255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C1E70-5F99-4EAF-9B36-54D241E26A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900" y="762000"/>
                <a:ext cx="8458200" cy="4800600"/>
              </a:xfrm>
              <a:blipFill>
                <a:blip r:embed="rId2"/>
                <a:stretch>
                  <a:fillRect l="-793" b="-218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048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F0B0-2765-4A8D-96AD-537C5CEB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49935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common mistakes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C1E70-5F99-4EAF-9B36-54D241E26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067800" cy="4800600"/>
          </a:xfrm>
        </p:spPr>
        <p:txBody>
          <a:bodyPr/>
          <a:lstStyle/>
          <a:p>
            <a:r>
              <a:rPr lang="en-US" dirty="0"/>
              <a:t>Using single letter names for variables</a:t>
            </a:r>
          </a:p>
          <a:p>
            <a:r>
              <a:rPr lang="en-US" dirty="0"/>
              <a:t>Filenames such as program 2.m or just 2.m or </a:t>
            </a:r>
            <a:r>
              <a:rPr lang="en-US" dirty="0" err="1"/>
              <a:t>cos.m</a:t>
            </a:r>
            <a:endParaRPr lang="en-US" dirty="0"/>
          </a:p>
          <a:p>
            <a:r>
              <a:rPr lang="en-US" dirty="0"/>
              <a:t>Using “ ; ” while first writing the program</a:t>
            </a:r>
          </a:p>
          <a:p>
            <a:r>
              <a:rPr lang="en-US" dirty="0"/>
              <a:t>Using reserved words, e.g. “length” for a variable</a:t>
            </a:r>
          </a:p>
          <a:p>
            <a:r>
              <a:rPr lang="en-US" dirty="0"/>
              <a:t>Not commenting the program</a:t>
            </a:r>
          </a:p>
          <a:p>
            <a:r>
              <a:rPr lang="en-US" dirty="0"/>
              <a:t>Not breaking a problem into smaller parts</a:t>
            </a:r>
          </a:p>
          <a:p>
            <a:r>
              <a:rPr lang="en-US" dirty="0"/>
              <a:t>Not following the format of given sample project</a:t>
            </a:r>
          </a:p>
          <a:p>
            <a:r>
              <a:rPr lang="en-US" dirty="0"/>
              <a:t>Not writing separate programs to learn single tasks</a:t>
            </a:r>
          </a:p>
        </p:txBody>
      </p:sp>
    </p:spTree>
    <p:extLst>
      <p:ext uri="{BB962C8B-B14F-4D97-AF65-F5344CB8AC3E}">
        <p14:creationId xmlns:p14="http://schemas.microsoft.com/office/powerpoint/2010/main" val="1035514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499350" cy="1143000"/>
          </a:xfrm>
        </p:spPr>
        <p:txBody>
          <a:bodyPr/>
          <a:lstStyle/>
          <a:p>
            <a:r>
              <a:rPr lang="en-US" dirty="0"/>
              <a:t>Differentiate a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28700"/>
                <a:ext cx="7499350" cy="48006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f>
                        <m:f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⁡(2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at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=2.3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x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=sin(2*x)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Df=diff(Func,x,1)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Df2pt3=subs(Df,x,2.3)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Df2pt3=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(Df2pt3,12)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28700"/>
                <a:ext cx="7499350" cy="4800600"/>
              </a:xfrm>
              <a:blipFill>
                <a:blip r:embed="rId2"/>
                <a:stretch>
                  <a:fillRect l="-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457200" y="5029200"/>
                <a:ext cx="8686800" cy="12959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f>
                        <m:f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32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32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at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/>
                <a:r>
                  <a:rPr lang="en-US" sz="1400" dirty="0"/>
                  <a:t>Answer: -0.32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029200"/>
                <a:ext cx="8686800" cy="1295932"/>
              </a:xfrm>
              <a:prstGeom prst="rect">
                <a:avLst/>
              </a:prstGeom>
              <a:blipFill>
                <a:blip r:embed="rId3"/>
                <a:stretch>
                  <a:fillRect l="-211" b="-3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434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03058"/>
            <a:ext cx="8337550" cy="769397"/>
          </a:xfrm>
        </p:spPr>
        <p:txBody>
          <a:bodyPr/>
          <a:lstStyle/>
          <a:p>
            <a:r>
              <a:rPr lang="en-US" dirty="0"/>
              <a:t>Solve a nonlinear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3504" y="914400"/>
                <a:ext cx="8411245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x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=3E-3*x^2-4*x==6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See use of both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=solve(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Func,x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can use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vpasolve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Func,x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,[-5,6])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3504" y="914400"/>
                <a:ext cx="8411245" cy="5334000"/>
              </a:xfrm>
              <a:blipFill>
                <a:blip r:embed="rId2"/>
                <a:stretch>
                  <a:fillRect l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504154" y="5663625"/>
                <a:ext cx="8411246" cy="800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=6;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Choose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positive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root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only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/>
                <a:r>
                  <a:rPr lang="en-US" sz="1400" dirty="0"/>
                  <a:t>Answer: 3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54" y="5663625"/>
                <a:ext cx="8411246" cy="800219"/>
              </a:xfrm>
              <a:prstGeom prst="rect">
                <a:avLst/>
              </a:prstGeom>
              <a:blipFill>
                <a:blip r:embed="rId3"/>
                <a:stretch>
                  <a:fillRect l="-217" b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7009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Simultaneous linear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3504" y="914400"/>
                <a:ext cx="8531895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A=[2  3; 4  7]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C=[-1; -3]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Can use C=[-1 -3]’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=A\C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Can also use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linsolve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(A,C)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Can also use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=inv(A)*C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3504" y="914400"/>
                <a:ext cx="8531895" cy="5334000"/>
              </a:xfrm>
              <a:blipFill>
                <a:blip r:embed="rId2"/>
                <a:stretch>
                  <a:fillRect l="-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609600" y="5358825"/>
                <a:ext cx="8458200" cy="800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=12;3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/>
                <a:r>
                  <a:rPr lang="en-US" sz="1400" dirty="0"/>
                  <a:t>Answer: 31.2, -16.8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358825"/>
                <a:ext cx="8458200" cy="800219"/>
              </a:xfrm>
              <a:prstGeom prst="rect">
                <a:avLst/>
              </a:prstGeom>
              <a:blipFill>
                <a:blip r:embed="rId3"/>
                <a:stretch>
                  <a:fillRect l="-216" b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464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632272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Interpolate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2,4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4,16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5,25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nd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order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X=[2 4  5]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Y=[4  16  25]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n=length(X)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polyfit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(X,Y,n-1)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x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Poly=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(1)*x^2+Coef(2)*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x+Coef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(3)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632272" cy="5334000"/>
              </a:xfrm>
              <a:blipFill>
                <a:blip r:embed="rId2"/>
                <a:stretch>
                  <a:fillRect l="-777" r="-12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457200" y="5141149"/>
                <a:ext cx="8534400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Interpolate</m:t>
                      </m:r>
                      <m: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,4</m:t>
                          </m:r>
                        </m:e>
                      </m:d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4,16</m:t>
                          </m:r>
                        </m:e>
                      </m:d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5,25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8,23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rd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order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:r>
                  <a:rPr lang="en-US" sz="1400" dirty="0">
                    <a:latin typeface="Cambria Math" panose="02040503050406030204" pitchFamily="18" charset="0"/>
                  </a:rPr>
                  <a:t>-0.5694*x^3+7.2639*x^2 -21.6389*x+   22.7778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Extra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Use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loop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generate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141149"/>
                <a:ext cx="8534400" cy="17851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9017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176" y="685800"/>
                <a:ext cx="8684296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Regress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2,4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4,16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5,25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st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order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i="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X=[2 4  5]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Y=[4  16  25]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polyfit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(X,Y,1)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x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Poly=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(1)*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x+Coef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(2)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176" y="685800"/>
                <a:ext cx="8684296" cy="5334000"/>
              </a:xfrm>
              <a:blipFill>
                <a:blip r:embed="rId2"/>
                <a:stretch>
                  <a:fillRect l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390495" y="5288341"/>
                <a:ext cx="8370001" cy="12926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Regress</m:t>
                      </m:r>
                      <m: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,4</m:t>
                          </m:r>
                        </m:e>
                      </m:d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4,16</m:t>
                          </m:r>
                        </m:e>
                      </m:d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5,25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8,23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st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order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r>
                  <a:rPr lang="en-US" sz="1400" dirty="0"/>
                  <a:t>Answer: 3.0933*x + 2.3067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95" y="5288341"/>
                <a:ext cx="8370001" cy="1292662"/>
              </a:xfrm>
              <a:prstGeom prst="rect">
                <a:avLst/>
              </a:prstGeom>
              <a:blipFill>
                <a:blip r:embed="rId3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010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Solve an integral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176" y="685800"/>
                <a:ext cx="8684296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Integrate</m:t>
                      </m:r>
                      <m:nary>
                        <m:nary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sup>
                        <m:e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x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=9*x^3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val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=int(func,x,5,13)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val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val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%use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vpaintegral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(func,x,5,13)</a:t>
                </a: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176" y="685800"/>
                <a:ext cx="8684296" cy="5334000"/>
              </a:xfrm>
              <a:blipFill>
                <a:blip r:embed="rId2"/>
                <a:stretch>
                  <a:fillRect l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832E19-24FC-432B-BA9E-5C3C983D3A98}"/>
                  </a:ext>
                </a:extLst>
              </p:cNvPr>
              <p:cNvSpPr txBox="1"/>
              <p:nvPr/>
            </p:nvSpPr>
            <p:spPr>
              <a:xfrm>
                <a:off x="533400" y="4918230"/>
                <a:ext cx="4648200" cy="14150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Integrate</m:t>
                      </m:r>
                      <m:nary>
                        <m:nary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3.2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func>
                            <m:func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3200" dirty="0"/>
              </a:p>
              <a:p>
                <a:pPr/>
                <a:r>
                  <a:rPr lang="en-US" sz="1400" dirty="0"/>
                  <a:t>Answer: -24.111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832E19-24FC-432B-BA9E-5C3C983D3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918230"/>
                <a:ext cx="4648200" cy="1415003"/>
              </a:xfrm>
              <a:prstGeom prst="rect">
                <a:avLst/>
              </a:prstGeom>
              <a:blipFill>
                <a:blip r:embed="rId3"/>
                <a:stretch>
                  <a:fillRect l="-394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8997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Solve ordinary differential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176" y="685800"/>
                <a:ext cx="8510224" cy="46482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Solve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4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+7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=12. 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Find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(13)</m:t>
                    </m:r>
                  </m:oMath>
                </a14:m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y(x) x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eqn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=4*diff(y,x,1)+7*y==5*exp(-2*x)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cond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=[y(0)==12]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dsolve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eqn,cond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y13=subs(soln,x,13)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y13=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(y13)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sz="2800" b="0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=12 ,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(0)=15. 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Find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(21)</m:t>
                    </m:r>
                  </m:oMath>
                </a14:m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Answer:-0.00288938  </a:t>
                </a: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176" y="685800"/>
                <a:ext cx="8510224" cy="4648200"/>
              </a:xfrm>
              <a:blipFill>
                <a:blip r:embed="rId2"/>
                <a:stretch>
                  <a:fillRect l="-787" b="-32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569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28600"/>
            <a:ext cx="8666526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Find the sum of a series (example of loop)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5390" y="1143000"/>
                <a:ext cx="8586424" cy="3810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sums=0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for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=2:1:7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sums=sums+(3*i+2)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end</a:t>
                </a: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5390" y="1143000"/>
                <a:ext cx="8586424" cy="3810000"/>
              </a:xfrm>
              <a:blipFill>
                <a:blip r:embed="rId2"/>
                <a:stretch>
                  <a:fillRect l="-781" b="-2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0429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8803"/>
            <a:ext cx="9067800" cy="69319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Find the sum of a series (example of break)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176" y="685800"/>
                <a:ext cx="8586424" cy="3810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</m:nary>
                    </m:oMath>
                  </m:oMathPara>
                </a14:m>
                <a:endParaRPr lang="en-US" sz="3200" b="0" dirty="0">
                  <a:solidFill>
                    <a:srgbClr val="C00000"/>
                  </a:solidFill>
                  <a:latin typeface="Courier New" panose="02070309020205020404" pitchFamily="49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only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till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series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becomes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i="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more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than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20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first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time</m:t>
                      </m:r>
                    </m:oMath>
                  </m:oMathPara>
                </a14:m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sums=0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for </a:t>
                </a:r>
                <a:r>
                  <a:rPr lang="en-US" sz="24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=2:1:7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sums=sums+(3*i+2)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if sums&gt;20 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		break;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	  end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end</a:t>
                </a:r>
              </a:p>
              <a:p>
                <a:pPr marL="82550" indent="0">
                  <a:buNone/>
                </a:pPr>
                <a:r>
                  <a:rPr lang="en-US" sz="24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176" y="685800"/>
                <a:ext cx="8586424" cy="3810000"/>
              </a:xfrm>
              <a:blipFill>
                <a:blip r:embed="rId2"/>
                <a:stretch>
                  <a:fillRect l="-71" b="-59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0207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8803"/>
            <a:ext cx="9067800" cy="693197"/>
          </a:xfrm>
        </p:spPr>
        <p:txBody>
          <a:bodyPr>
            <a:normAutofit/>
          </a:bodyPr>
          <a:lstStyle/>
          <a:p>
            <a:r>
              <a:rPr lang="en-US" sz="3600" dirty="0"/>
              <a:t>Find the sum of a series (example of continue)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" y="685800"/>
                <a:ext cx="9067800" cy="4953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</m:nary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without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including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5 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term</m:t>
                      </m:r>
                    </m:oMath>
                  </m:oMathPara>
                </a14:m>
                <a:endParaRPr lang="en-US" sz="3200" b="0" dirty="0">
                  <a:solidFill>
                    <a:srgbClr val="C00000"/>
                  </a:solidFill>
                  <a:latin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sums=0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for </a:t>
                </a:r>
                <a:r>
                  <a:rPr lang="en-US" sz="28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=2:1:7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if </a:t>
                </a:r>
                <a:r>
                  <a:rPr lang="en-US" sz="28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==5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	   continue;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	end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sums=sums+(3*i+2)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end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Redo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problem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using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if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statement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instead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continue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Redo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problem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using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while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end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statement</m:t>
                      </m:r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sz="1400" dirty="0">
                    <a:latin typeface="Cambria Math" panose="02040503050406030204" pitchFamily="18" charset="0"/>
                    <a:ea typeface="Cambria Math" panose="02040503050406030204" pitchFamily="18" charset="0"/>
                    <a:cs typeface="Courier New" panose="02070309020205020404" pitchFamily="49" charset="0"/>
                  </a:rPr>
                  <a:t>Answer: 76</a:t>
                </a: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685800"/>
                <a:ext cx="9067800" cy="4953000"/>
              </a:xfrm>
              <a:blipFill>
                <a:blip r:embed="rId2"/>
                <a:stretch>
                  <a:fillRect l="-471" b="-24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8874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8803"/>
            <a:ext cx="9067800" cy="693197"/>
          </a:xfrm>
        </p:spPr>
        <p:txBody>
          <a:bodyPr>
            <a:normAutofit/>
          </a:bodyPr>
          <a:lstStyle/>
          <a:p>
            <a:r>
              <a:rPr lang="en-US" sz="3600" dirty="0"/>
              <a:t>BMI problem (example of if-end)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" y="685800"/>
                <a:ext cx="9067800" cy="4953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BMI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person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they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are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healthy</m:t>
                      </m:r>
                    </m:oMath>
                  </m:oMathPara>
                </a14:m>
                <a:endParaRPr lang="en-US" sz="28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Weight=190; Height=69; 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BMI=Weight/Height^2*703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if BMI&gt;25 | BMI&lt;19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lang="en-US" sz="28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disp</a:t>
                </a: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(‘Unhealthy Weight’)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else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lang="en-US" sz="28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disp</a:t>
                </a: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(‘Healthy Weight’)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end</a:t>
                </a:r>
              </a:p>
              <a:p>
                <a:pPr marL="82550" indent="0">
                  <a:buNone/>
                </a:pPr>
                <a:endParaRPr lang="en-US" sz="2800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Redo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problem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where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you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display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underweight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BMI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&lt;19;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healthy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19</m:t>
                    </m:r>
                    <m:r>
                      <a:rPr 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BMI</m:t>
                    </m:r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25;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overweight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25</m:t>
                    </m:r>
                    <m:r>
                      <a:rPr 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BMI</m:t>
                    </m:r>
                    <m:r>
                      <a:rPr 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30</m:t>
                    </m:r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  <a:cs typeface="Courier New" panose="02070309020205020404" pitchFamily="49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obese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m:rPr>
                        <m:sty m:val="p"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MI</m:t>
                    </m:r>
                    <m: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&gt;30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  <a:cs typeface="Courier New" panose="02070309020205020404" pitchFamily="49" charset="0"/>
                  </a:rPr>
                  <a:t>.</a:t>
                </a:r>
              </a:p>
              <a:p>
                <a:pPr marL="82550" indent="0">
                  <a:buNone/>
                </a:pPr>
                <a:r>
                  <a:rPr lang="en-US" sz="1400" dirty="0">
                    <a:latin typeface="Cambria Math" panose="02040503050406030204" pitchFamily="18" charset="0"/>
                    <a:ea typeface="Cambria Math" panose="02040503050406030204" pitchFamily="18" charset="0"/>
                    <a:cs typeface="Courier New" panose="02070309020205020404" pitchFamily="49" charset="0"/>
                  </a:rPr>
                  <a:t>Answer: Overweight</a:t>
                </a: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685800"/>
                <a:ext cx="9067800" cy="4953000"/>
              </a:xfrm>
              <a:blipFill>
                <a:blip r:embed="rId2"/>
                <a:stretch>
                  <a:fillRect l="-471" b="-25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310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98147-545B-4DDD-A525-2E11D46D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D7B0B-1F89-417A-BB73-55B27ADC0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8782050" cy="2971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How do I do that in the MATLAB series?  This series is highly helpful when you are doing the projects for the course: 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https://autarkaw.org/2020/12/22/how-do-i-do-that-in-matlab-for-usf-students/</a:t>
            </a:r>
            <a:endParaRPr lang="en-US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Class lectures in EML3035 when I used to teach the programming course as a 1-credit hour course: 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http://www.eng.usf.edu/~kaw/class/EML3035/lectures.htm</a:t>
            </a:r>
            <a:endParaRPr lang="en-US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Here are some lecture videos freely available from Vanderbilt University: 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https://autarkaw.org/2020/05/08/need-help-with-programming-in-matlab/</a:t>
            </a:r>
            <a:endParaRPr lang="en-US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For help on commands, either enter help in command window or go to 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https://www.mathworks.com/help/matlab/index.html</a:t>
            </a:r>
            <a:endParaRPr lang="en-US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6678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5306</TotalTime>
  <Words>1257</Words>
  <Application>Microsoft Office PowerPoint</Application>
  <PresentationFormat>On-screen Show (4:3)</PresentationFormat>
  <Paragraphs>186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Cambria Math</vt:lpstr>
      <vt:lpstr>Courier New</vt:lpstr>
      <vt:lpstr>Gill Sans MT</vt:lpstr>
      <vt:lpstr>Verdana</vt:lpstr>
      <vt:lpstr>Wingdings 2</vt:lpstr>
      <vt:lpstr>Solstice</vt:lpstr>
      <vt:lpstr>Programming Review</vt:lpstr>
      <vt:lpstr>Main concepts</vt:lpstr>
      <vt:lpstr>Some common MATLAB functions</vt:lpstr>
      <vt:lpstr>Caution</vt:lpstr>
      <vt:lpstr>Some important MATLAB statements</vt:lpstr>
      <vt:lpstr>Plotting</vt:lpstr>
      <vt:lpstr>Some common mistakes</vt:lpstr>
      <vt:lpstr>Differentiate a function</vt:lpstr>
      <vt:lpstr>Solve a nonlinear equation</vt:lpstr>
      <vt:lpstr>Simultaneous linear equations</vt:lpstr>
      <vt:lpstr>Interpolation</vt:lpstr>
      <vt:lpstr>Regression</vt:lpstr>
      <vt:lpstr>Solve an integral</vt:lpstr>
      <vt:lpstr>Solve ordinary differential equations</vt:lpstr>
      <vt:lpstr>Find the sum of a series (example of loop)</vt:lpstr>
      <vt:lpstr>Find the sum of a series (example of break)</vt:lpstr>
      <vt:lpstr>Find the sum of a series (example of continue)</vt:lpstr>
      <vt:lpstr>BMI problem (example of if-end)</vt:lpstr>
      <vt:lpstr>Resources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Kaw, Autar</cp:lastModifiedBy>
  <cp:revision>216</cp:revision>
  <dcterms:created xsi:type="dcterms:W3CDTF">2007-03-08T14:59:05Z</dcterms:created>
  <dcterms:modified xsi:type="dcterms:W3CDTF">2021-05-31T17:30:09Z</dcterms:modified>
</cp:coreProperties>
</file>