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21"/>
  </p:notesMasterIdLst>
  <p:sldIdLst>
    <p:sldId id="286" r:id="rId2"/>
    <p:sldId id="287" r:id="rId3"/>
    <p:sldId id="288" r:id="rId4"/>
    <p:sldId id="304" r:id="rId5"/>
    <p:sldId id="301" r:id="rId6"/>
    <p:sldId id="302" r:id="rId7"/>
    <p:sldId id="293" r:id="rId8"/>
    <p:sldId id="289" r:id="rId9"/>
    <p:sldId id="290" r:id="rId10"/>
    <p:sldId id="291" r:id="rId11"/>
    <p:sldId id="292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3" r:id="rId20"/>
  </p:sldIdLst>
  <p:sldSz cx="9144000" cy="6858000" type="screen4x3"/>
  <p:notesSz cx="7315200" cy="9601200"/>
  <p:custDataLst>
    <p:tags r:id="rId2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 autoAdjust="0"/>
    <p:restoredTop sz="94660" autoAdjust="0"/>
  </p:normalViewPr>
  <p:slideViewPr>
    <p:cSldViewPr>
      <p:cViewPr varScale="1">
        <p:scale>
          <a:sx n="76" d="100"/>
          <a:sy n="76" d="100"/>
        </p:scale>
        <p:origin x="183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8904567-2EF6-41F0-87B0-B33C20F1EF8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6EF2A7-D145-4E4A-9DFF-9E220A72AB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8B50D48-6C99-4423-A7B8-034489873C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7AD18B2-6D79-4A2F-BEAC-F4FD9AB054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156EDCC-18AF-41CF-A91B-C4906D237D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2984C6C-8F72-40BE-87D0-C7176B3C3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fld id="{3FBA632D-E7B4-462F-8A19-7C545D5F255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62A1E74E-F85C-4DAD-9F16-39D30D9E0A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CED5F47-2415-4311-8AA2-16A62C496610}" type="slidenum">
              <a:rPr lang="en-US" altLang="en-US"/>
              <a:pPr eaLnBrk="1" hangingPunct="1"/>
              <a:t>1</a:t>
            </a:fld>
            <a:endParaRPr lang="en-US" altLang="en-US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C7C62543-30A6-4877-9375-335249841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17613" y="685800"/>
            <a:ext cx="4876800" cy="3657600"/>
          </a:xfrm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DC6EED28-46D1-481C-B821-E04744F016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90600" y="4572000"/>
            <a:ext cx="5334000" cy="4343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8A96A8E-CA38-4214-A381-593054360036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0C9E3D-7A56-4F7E-ACEE-098F785DCD42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E549E8AB-0741-4BA8-AE4B-E044B419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2BAB5338-F3EF-4589-8FDC-EDD4609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92FD2795-29BF-42AA-AE30-EA3B9D94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96135-D259-4A2B-A55A-46EF28778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01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B53188B1-D622-4B4C-BAC3-D2527420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4543779C-9554-4A75-B3B3-32A14E57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87AD9F-24E3-44F3-A292-8F7770A4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3CA7C-C6AF-45D2-96F4-6DD923AD1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1904ED-3186-4C67-94FB-B3DB0F034F87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45C30-34B2-4136-BB0B-B682FA7BE7EA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DB8EBC-EF6B-48DD-8C9E-03A28939CFA9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D748F0-106C-4A02-A8CF-58E4723877CF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971281-A5F8-4C50-95E3-432AF1ED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E7BED52-CF48-4858-9BAF-6351E959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3CBBB-ADFF-482A-B3C2-DB6561F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E03D2-68B4-4CE2-AFE0-AF9101A21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11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535EAA3-0BE2-4EF7-9A8E-FB781509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77877E-9182-4E73-9847-53BAFDA3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DE767A9-9B22-476E-A222-5F8FAF50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FAB2F-14B2-4F61-9F57-4165881D1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0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3">
            <a:extLst>
              <a:ext uri="{FF2B5EF4-FFF2-40B4-BE49-F238E27FC236}">
                <a16:creationId xmlns:a16="http://schemas.microsoft.com/office/drawing/2014/main" id="{90535AD0-AE25-48C6-8AE1-73A061FA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B8964682-5C0C-41D9-8B9D-62A12033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0A133341-8E63-4C2D-86A9-EC352F3F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9576-1E05-459F-8164-CD3610723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47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D2FCA72-3D4F-4E44-9765-C285849D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33316DB-3D49-455C-AD63-1FCF99D76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C675FFF7-465B-496C-BBDB-616688D9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2441-5965-4411-ABDA-A16517178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44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ABCC81-9CFD-48D0-AB16-437315F90A9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2211F-4AB4-4CF3-ACC6-15C874BDF2DE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AE17EA3-DD9C-400F-95DE-174F302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142021F-8F45-44E5-8B8C-DDF37767F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B881FA-77C7-4098-9274-22084FCE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CA678-2BE5-46FD-A394-A0D8A533F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92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09C21FF1-76C6-40EF-B76D-2242D5C5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F64B01B-B9C9-4227-B35B-3B0AD5E0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D1647EF7-24BB-4CCE-AF5A-2030C25C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8DBCA-0390-48C6-91E0-C34986375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0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16512A-DC37-4061-96ED-0E22F1A34906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F7E2987A-7DCC-46C7-A5BC-BAE01DD5A41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AB3E9EE-5E0B-4528-A55D-E7D3BCA3439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41F017B-CCA2-44ED-BC86-4692D516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203F201-D0D3-4190-A60E-782FC719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228DC5-5E9C-4981-A4C5-554189D8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969B2-AC8F-4E71-AF97-260211111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3BE45DC-825F-4C0B-9DA4-5ECE26DD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14A6E92-EC0B-4FD1-A9DD-47D824BE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FB457D2D-5A26-4A20-AE3E-DAE1640D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9358E-F615-4C91-AE39-A09BF60538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73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3ACA6FAF-8B84-44F6-9A51-79CDEAD7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3626925F-7753-4237-9073-6735E8C5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6CD22390-F6FF-45C3-8D40-4B4C3C5E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BA1E9-F083-4C21-838F-9444DCDBB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099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84CCE668-B181-4E54-AA73-53AF5372EB88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50CA-3303-4D9C-8D6C-F29A350E17F9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1985CFA-00BF-47E9-AE35-50CAE9EF7013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4DC3E1-0B44-4472-A1A9-D0FC45C7D112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9E8D295F-3D96-4B37-9739-609F9ACD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4300FA01-2332-4EE3-9626-75B7E4BBB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4DAB90D-9C78-4DBC-8568-E9B0802E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Arial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E63270-C799-490D-BC72-6B1B02890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Arial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393F29E-E701-4662-BA00-1B1353124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</a:defRPr>
            </a:lvl1pPr>
          </a:lstStyle>
          <a:p>
            <a:fld id="{766B3CB2-6F57-41DC-A20A-F566AA0CC2A0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65DA8C-EB8C-4DDE-993D-C9C40D1EF84A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038" name="Picture 7" descr="cirrus1">
            <a:extLst>
              <a:ext uri="{FF2B5EF4-FFF2-40B4-BE49-F238E27FC236}">
                <a16:creationId xmlns:a16="http://schemas.microsoft.com/office/drawing/2014/main" id="{622BE941-A85F-436A-8351-311A7C8F13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27" r:id="rId2"/>
    <p:sldLayoutId id="2147484135" r:id="rId3"/>
    <p:sldLayoutId id="2147484128" r:id="rId4"/>
    <p:sldLayoutId id="2147484129" r:id="rId5"/>
    <p:sldLayoutId id="2147484130" r:id="rId6"/>
    <p:sldLayoutId id="2147484136" r:id="rId7"/>
    <p:sldLayoutId id="2147484131" r:id="rId8"/>
    <p:sldLayoutId id="2147484137" r:id="rId9"/>
    <p:sldLayoutId id="2147484132" r:id="rId10"/>
    <p:sldLayoutId id="214748413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ng.usf.edu/~kaw/class/EML3035/lectures.htm" TargetMode="External"/><Relationship Id="rId2" Type="http://schemas.openxmlformats.org/officeDocument/2006/relationships/hyperlink" Target="https://autarkaw.org/2020/12/22/how-do-i-do-that-in-matlab-for-usf-students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mathworks.com/help/matlab/index.html" TargetMode="External"/><Relationship Id="rId4" Type="http://schemas.openxmlformats.org/officeDocument/2006/relationships/hyperlink" Target="https://autarkaw.org/2020/05/08/need-help-with-programming-in-matla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11CA85-07FD-478E-A4A1-2492CDF489CD}"/>
              </a:ext>
            </a:extLst>
          </p:cNvPr>
          <p:cNvSpPr txBox="1">
            <a:spLocks noGrp="1"/>
          </p:cNvSpPr>
          <p:nvPr/>
        </p:nvSpPr>
        <p:spPr bwMode="auto">
          <a:xfrm>
            <a:off x="68580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42F49154-307C-42A4-BD2C-BE643891E863}" type="slidenum">
              <a:rPr lang="en-US" altLang="en-US" sz="1400">
                <a:solidFill>
                  <a:schemeClr val="bg2"/>
                </a:solidFill>
                <a:latin typeface="Gill Sans MT" panose="020B0502020104020203" pitchFamily="34" charset="0"/>
              </a:rPr>
              <a:pPr algn="r" eaLnBrk="1" hangingPunct="1"/>
              <a:t>1</a:t>
            </a:fld>
            <a:endParaRPr lang="en-US" altLang="en-US" sz="1400">
              <a:solidFill>
                <a:schemeClr val="bg2"/>
              </a:solidFill>
              <a:latin typeface="Gill Sans MT" panose="020B0502020104020203" pitchFamily="34" charset="0"/>
            </a:endParaRPr>
          </a:p>
        </p:txBody>
      </p:sp>
      <p:sp>
        <p:nvSpPr>
          <p:cNvPr id="22533" name="Rectangle 1026">
            <a:extLst>
              <a:ext uri="{FF2B5EF4-FFF2-40B4-BE49-F238E27FC236}">
                <a16:creationId xmlns:a16="http://schemas.microsoft.com/office/drawing/2014/main" id="{742094FE-0C40-4226-81FD-5C18C54206DC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1308100" y="457200"/>
            <a:ext cx="7454900" cy="990600"/>
          </a:xfrm>
        </p:spPr>
        <p:txBody>
          <a:bodyPr anchor="b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b="1" dirty="0">
                <a:solidFill>
                  <a:schemeClr val="tx2">
                    <a:satMod val="130000"/>
                  </a:schemeClr>
                </a:solidFill>
              </a:rPr>
              <a:t>Programming Review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F44410-B2CF-4B8E-981C-B2D3858FD3EB}"/>
              </a:ext>
            </a:extLst>
          </p:cNvPr>
          <p:cNvSpPr txBox="1"/>
          <p:nvPr/>
        </p:nvSpPr>
        <p:spPr>
          <a:xfrm>
            <a:off x="1447800" y="2590800"/>
            <a:ext cx="548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EML3041: Computational Methods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1A8B4-92F3-4422-9D82-64659652F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152400"/>
            <a:ext cx="7499350" cy="1143000"/>
          </a:xfrm>
        </p:spPr>
        <p:txBody>
          <a:bodyPr/>
          <a:lstStyle/>
          <a:p>
            <a:r>
              <a:rPr lang="en-US" dirty="0"/>
              <a:t>Main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F8602F-E9E1-4079-9443-037C64D4FC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057" y="1447800"/>
            <a:ext cx="7499350" cy="2438400"/>
          </a:xfrm>
        </p:spPr>
        <p:txBody>
          <a:bodyPr/>
          <a:lstStyle/>
          <a:p>
            <a:r>
              <a:rPr lang="en-US" dirty="0"/>
              <a:t>Sequential programming</a:t>
            </a:r>
          </a:p>
          <a:p>
            <a:r>
              <a:rPr lang="en-US" dirty="0"/>
              <a:t>Conditions (if-end; if-else-end)</a:t>
            </a:r>
          </a:p>
          <a:p>
            <a:r>
              <a:rPr lang="en-US" dirty="0"/>
              <a:t>Loops (for-end; while-end)</a:t>
            </a:r>
          </a:p>
          <a:p>
            <a:r>
              <a:rPr lang="en-US" dirty="0"/>
              <a:t>Functions</a:t>
            </a:r>
          </a:p>
        </p:txBody>
      </p:sp>
    </p:spTree>
    <p:extLst>
      <p:ext uri="{BB962C8B-B14F-4D97-AF65-F5344CB8AC3E}">
        <p14:creationId xmlns:p14="http://schemas.microsoft.com/office/powerpoint/2010/main" val="676974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DF0B0-2765-4A8D-96AD-537C5CEB3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7499350" cy="685800"/>
          </a:xfrm>
        </p:spPr>
        <p:txBody>
          <a:bodyPr>
            <a:normAutofit fontScale="90000"/>
          </a:bodyPr>
          <a:lstStyle/>
          <a:p>
            <a:r>
              <a:rPr lang="en-US" dirty="0"/>
              <a:t>Some common MATLAB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C1E70-5F99-4EAF-9B36-54D241E26A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762000"/>
            <a:ext cx="8458200" cy="4800600"/>
          </a:xfrm>
        </p:spPr>
        <p:txBody>
          <a:bodyPr/>
          <a:lstStyle/>
          <a:p>
            <a:pPr marL="82550" indent="0">
              <a:buNone/>
            </a:pPr>
            <a:r>
              <a:rPr lang="en-US" dirty="0">
                <a:solidFill>
                  <a:srgbClr val="C00000"/>
                </a:solidFill>
              </a:rPr>
              <a:t>Find cos of 60 degrees</a:t>
            </a:r>
          </a:p>
          <a:p>
            <a:pPr marL="8255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Val=cos(60*pi/180),  Val=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cosd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(60)</a:t>
            </a:r>
          </a:p>
          <a:p>
            <a:pPr marL="82550" indent="0">
              <a:buNone/>
            </a:pPr>
            <a:endParaRPr lang="en-US" dirty="0"/>
          </a:p>
          <a:p>
            <a:pPr marL="82550" indent="0">
              <a:buNone/>
            </a:pPr>
            <a:r>
              <a:rPr lang="en-US" dirty="0">
                <a:solidFill>
                  <a:srgbClr val="C00000"/>
                </a:solidFill>
              </a:rPr>
              <a:t>Find ln(5)</a:t>
            </a:r>
          </a:p>
          <a:p>
            <a:pPr marL="8255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Val=log(5)</a:t>
            </a:r>
          </a:p>
          <a:p>
            <a:pPr marL="82550" indent="0">
              <a:buNone/>
            </a:pPr>
            <a:endParaRPr lang="en-US" dirty="0"/>
          </a:p>
          <a:p>
            <a:pPr marL="82550" indent="0">
              <a:buNone/>
            </a:pPr>
            <a:r>
              <a:rPr lang="en-US" dirty="0">
                <a:solidFill>
                  <a:srgbClr val="C00000"/>
                </a:solidFill>
              </a:rPr>
              <a:t>Find e</a:t>
            </a:r>
            <a:r>
              <a:rPr lang="en-US" baseline="30000" dirty="0">
                <a:solidFill>
                  <a:srgbClr val="C00000"/>
                </a:solidFill>
              </a:rPr>
              <a:t>1.3</a:t>
            </a:r>
          </a:p>
          <a:p>
            <a:pPr marL="8255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Val=exp(1.3)</a:t>
            </a:r>
          </a:p>
          <a:p>
            <a:pPr marL="82550" indent="0">
              <a:buNone/>
            </a:pPr>
            <a:endParaRPr lang="en-US" dirty="0"/>
          </a:p>
          <a:p>
            <a:pPr marL="82550" indent="0">
              <a:buNone/>
            </a:pPr>
            <a:r>
              <a:rPr lang="en-US" dirty="0">
                <a:solidFill>
                  <a:srgbClr val="C00000"/>
                </a:solidFill>
              </a:rPr>
              <a:t>Go ahead and try sin(90</a:t>
            </a:r>
            <a:r>
              <a:rPr lang="en-US" baseline="30000" dirty="0">
                <a:solidFill>
                  <a:srgbClr val="C00000"/>
                </a:solidFill>
              </a:rPr>
              <a:t>o</a:t>
            </a:r>
            <a:r>
              <a:rPr lang="en-US" dirty="0">
                <a:solidFill>
                  <a:srgbClr val="C00000"/>
                </a:solidFill>
              </a:rPr>
              <a:t>),  sin</a:t>
            </a:r>
            <a:r>
              <a:rPr lang="en-US" baseline="30000" dirty="0">
                <a:solidFill>
                  <a:srgbClr val="C00000"/>
                </a:solidFill>
              </a:rPr>
              <a:t>-1</a:t>
            </a:r>
            <a:r>
              <a:rPr lang="en-US" dirty="0">
                <a:solidFill>
                  <a:srgbClr val="C00000"/>
                </a:solidFill>
              </a:rPr>
              <a:t>(0.5)</a:t>
            </a:r>
          </a:p>
        </p:txBody>
      </p:sp>
    </p:spTree>
    <p:extLst>
      <p:ext uri="{BB962C8B-B14F-4D97-AF65-F5344CB8AC3E}">
        <p14:creationId xmlns:p14="http://schemas.microsoft.com/office/powerpoint/2010/main" val="1822788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8FAAA-35CB-4398-A8E4-E441966E1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10990"/>
            <a:ext cx="7499350" cy="1143000"/>
          </a:xfrm>
        </p:spPr>
        <p:txBody>
          <a:bodyPr/>
          <a:lstStyle/>
          <a:p>
            <a:r>
              <a:rPr lang="en-US" dirty="0"/>
              <a:t>Caution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5A9262-2934-451B-B63A-297C15AA5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7499350" cy="4800600"/>
          </a:xfrm>
        </p:spPr>
        <p:txBody>
          <a:bodyPr/>
          <a:lstStyle/>
          <a:p>
            <a:pPr marL="82550" indent="0">
              <a:buNone/>
            </a:pPr>
            <a:r>
              <a:rPr lang="en-US" dirty="0"/>
              <a:t>The MATLAB snippets given here may need editing for strings to run in MATLAB.  </a:t>
            </a:r>
          </a:p>
          <a:p>
            <a:pPr marL="82550" indent="0">
              <a:buNone/>
            </a:pPr>
            <a:endParaRPr lang="en-US" dirty="0"/>
          </a:p>
          <a:p>
            <a:pPr marL="82550" indent="0">
              <a:buNone/>
            </a:pPr>
            <a:r>
              <a:rPr lang="en-US" dirty="0"/>
              <a:t>For example, the single quotes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‘ </a:t>
            </a:r>
            <a:r>
              <a:rPr lang="en-US" dirty="0">
                <a:cs typeface="Courier New" panose="02070309020205020404" pitchFamily="49" charset="0"/>
              </a:rPr>
              <a:t>and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’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cs typeface="Courier New" panose="02070309020205020404" pitchFamily="49" charset="0"/>
              </a:rPr>
              <a:t>have to be replaced with a straighter single quote ' </a:t>
            </a:r>
          </a:p>
          <a:p>
            <a:pPr marL="82550" indent="0">
              <a:buNone/>
            </a:pPr>
            <a:endParaRPr lang="en-US" dirty="0"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948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DF0B0-2765-4A8D-96AD-537C5CEB3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8763000" cy="685800"/>
          </a:xfrm>
        </p:spPr>
        <p:txBody>
          <a:bodyPr>
            <a:normAutofit fontScale="90000"/>
          </a:bodyPr>
          <a:lstStyle/>
          <a:p>
            <a:r>
              <a:rPr lang="en-US" dirty="0"/>
              <a:t>Some important MATLAB statements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C1E70-5F99-4EAF-9B36-54D241E26A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762000"/>
            <a:ext cx="8458200" cy="5562600"/>
          </a:xfrm>
        </p:spPr>
        <p:txBody>
          <a:bodyPr/>
          <a:lstStyle/>
          <a:p>
            <a:pPr marL="82550" indent="0"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82550" indent="0">
              <a:buNone/>
            </a:pPr>
            <a:endParaRPr lang="en-US" dirty="0">
              <a:solidFill>
                <a:srgbClr val="C00000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4D41F9B-1CF5-4930-95BD-FCF478E8C2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1580147"/>
              </p:ext>
            </p:extLst>
          </p:nvPr>
        </p:nvGraphicFramePr>
        <p:xfrm>
          <a:off x="342900" y="762000"/>
          <a:ext cx="8343900" cy="5115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71950">
                  <a:extLst>
                    <a:ext uri="{9D8B030D-6E8A-4147-A177-3AD203B41FA5}">
                      <a16:colId xmlns:a16="http://schemas.microsoft.com/office/drawing/2014/main" val="867243128"/>
                    </a:ext>
                  </a:extLst>
                </a:gridCol>
                <a:gridCol w="4171950">
                  <a:extLst>
                    <a:ext uri="{9D8B030D-6E8A-4147-A177-3AD203B41FA5}">
                      <a16:colId xmlns:a16="http://schemas.microsoft.com/office/drawing/2014/main" val="1491518341"/>
                    </a:ext>
                  </a:extLst>
                </a:gridCol>
              </a:tblGrid>
              <a:tr h="5115560">
                <a:tc>
                  <a:txBody>
                    <a:bodyPr/>
                    <a:lstStyle/>
                    <a:p>
                      <a:pPr marL="82550" indent="0">
                        <a:buNone/>
                      </a:pPr>
                      <a:r>
                        <a:rPr lang="en-US" sz="1800" dirty="0" err="1">
                          <a:solidFill>
                            <a:srgbClr val="C00000"/>
                          </a:solidFill>
                        </a:rPr>
                        <a:t>disp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  <a:p>
                      <a:pPr marL="82550" indent="0">
                        <a:buNone/>
                      </a:pPr>
                      <a:r>
                        <a:rPr lang="en-US" sz="1800" dirty="0" err="1"/>
                        <a:t>disp</a:t>
                      </a:r>
                      <a:r>
                        <a:rPr lang="en-US" sz="1800" dirty="0"/>
                        <a:t>(‘My name is Slim Shady’)</a:t>
                      </a:r>
                    </a:p>
                    <a:p>
                      <a:pPr marL="82550" indent="0">
                        <a:buNone/>
                      </a:pP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  <a:p>
                      <a:pPr marL="82550" indent="0">
                        <a:buNone/>
                      </a:pPr>
                      <a:r>
                        <a:rPr lang="en-US" sz="1800" dirty="0" err="1">
                          <a:solidFill>
                            <a:srgbClr val="C00000"/>
                          </a:solidFill>
                        </a:rPr>
                        <a:t>fprintf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  <a:p>
                      <a:pPr marL="82550" indent="0">
                        <a:buNone/>
                      </a:pPr>
                      <a:r>
                        <a:rPr lang="en-US" sz="1800" dirty="0"/>
                        <a:t>a=12.4; b=12</a:t>
                      </a:r>
                    </a:p>
                    <a:p>
                      <a:pPr marL="82550" indent="0">
                        <a:buNone/>
                      </a:pPr>
                      <a:r>
                        <a:rPr lang="en-US" sz="1800" dirty="0" err="1"/>
                        <a:t>fprintf</a:t>
                      </a:r>
                      <a:r>
                        <a:rPr lang="en-US" sz="1800" dirty="0"/>
                        <a:t>(‘\n Value of a=%g and b=%g’,</a:t>
                      </a:r>
                      <a:r>
                        <a:rPr lang="en-US" sz="1800" dirty="0" err="1"/>
                        <a:t>a,b</a:t>
                      </a:r>
                      <a:r>
                        <a:rPr lang="en-US" sz="1800" dirty="0"/>
                        <a:t>)</a:t>
                      </a:r>
                    </a:p>
                    <a:p>
                      <a:pPr marL="82550" indent="0">
                        <a:buNone/>
                      </a:pPr>
                      <a:r>
                        <a:rPr lang="en-US" sz="1800" dirty="0"/>
                        <a:t>% Search help for %g, %e, %f, %s </a:t>
                      </a:r>
                    </a:p>
                    <a:p>
                      <a:pPr marL="82550" indent="0">
                        <a:buNone/>
                      </a:pP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  <a:p>
                      <a:pPr marL="82550" indent="0">
                        <a:buNone/>
                      </a:pPr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two lines statement</a:t>
                      </a:r>
                    </a:p>
                    <a:p>
                      <a:pPr marL="82550" indent="0">
                        <a:buNone/>
                      </a:pPr>
                      <a:r>
                        <a:rPr lang="en-US" sz="1800" b="0" u="none" strike="noStrike" baseline="0" dirty="0" err="1">
                          <a:solidFill>
                            <a:srgbClr val="000000"/>
                          </a:solidFill>
                        </a:rPr>
                        <a:t>syms</a:t>
                      </a:r>
                      <a:r>
                        <a:rPr lang="en-US" sz="1800" b="0" u="none" strike="noStrike" baseline="0" dirty="0">
                          <a:solidFill>
                            <a:srgbClr val="000000"/>
                          </a:solidFill>
                        </a:rPr>
                        <a:t> x</a:t>
                      </a:r>
                    </a:p>
                    <a:p>
                      <a:pPr marL="82550" indent="0">
                        <a:buNone/>
                      </a:pPr>
                      <a:r>
                        <a:rPr lang="en-US" sz="1800" b="0" u="none" strike="noStrike" baseline="0" dirty="0" err="1">
                          <a:solidFill>
                            <a:srgbClr val="000000"/>
                          </a:solidFill>
                        </a:rPr>
                        <a:t>func</a:t>
                      </a:r>
                      <a:r>
                        <a:rPr lang="en-US" sz="1800" b="0" u="none" strike="noStrike" baseline="0" dirty="0">
                          <a:solidFill>
                            <a:srgbClr val="000000"/>
                          </a:solidFill>
                        </a:rPr>
                        <a:t>=x^2-3*x+ </a:t>
                      </a:r>
                      <a:r>
                        <a:rPr lang="en-US" sz="1800" b="0" u="none" strike="noStrike" baseline="0" dirty="0">
                          <a:solidFill>
                            <a:srgbClr val="0E00FF"/>
                          </a:solidFill>
                        </a:rPr>
                        <a:t>...</a:t>
                      </a:r>
                    </a:p>
                    <a:p>
                      <a:pPr marL="82550" indent="0">
                        <a:buNone/>
                      </a:pPr>
                      <a:r>
                        <a:rPr lang="en-US" sz="1800" b="0" u="none" strike="noStrike" baseline="0" dirty="0">
                          <a:solidFill>
                            <a:srgbClr val="000000"/>
                          </a:solidFill>
                        </a:rPr>
                        <a:t>     4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comment </a:t>
                      </a:r>
                    </a:p>
                    <a:p>
                      <a:r>
                        <a:rPr lang="en-US" dirty="0"/>
                        <a:t>% Project One – EML3041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sections</a:t>
                      </a:r>
                    </a:p>
                    <a:p>
                      <a:r>
                        <a:rPr lang="en-US" dirty="0"/>
                        <a:t>%% Problem One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help</a:t>
                      </a:r>
                    </a:p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% do this in command window</a:t>
                      </a:r>
                    </a:p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help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syms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4239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744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DF0B0-2765-4A8D-96AD-537C5CEB3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8763000" cy="685800"/>
          </a:xfrm>
        </p:spPr>
        <p:txBody>
          <a:bodyPr>
            <a:normAutofit fontScale="90000"/>
          </a:bodyPr>
          <a:lstStyle/>
          <a:p>
            <a:r>
              <a:rPr lang="en-US" dirty="0"/>
              <a:t>Plotting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28C1E70-5F99-4EAF-9B36-54D241E26A6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2900" y="762000"/>
                <a:ext cx="8458200" cy="4800600"/>
              </a:xfrm>
            </p:spPr>
            <p:txBody>
              <a:bodyPr/>
              <a:lstStyle/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P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lot</m:t>
                      </m:r>
                      <m:r>
                        <a:rPr lang="en-US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US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from</m:t>
                      </m:r>
                      <m:r>
                        <a:rPr lang="en-US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=2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to</m:t>
                      </m:r>
                      <m:r>
                        <a:rPr lang="en-US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=15</m:t>
                      </m:r>
                    </m:oMath>
                  </m:oMathPara>
                </a14:m>
                <a:endParaRPr lang="en-US" sz="3200" dirty="0">
                  <a:solidFill>
                    <a:srgbClr val="C00000"/>
                  </a:solidFill>
                </a:endParaRPr>
              </a:p>
              <a:p>
                <a:pPr marL="82550" indent="0">
                  <a:buNone/>
                </a:pPr>
                <a:endParaRPr lang="en-US" dirty="0"/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x=2: 0.02: 15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y=x.^2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plot(</a:t>
                </a: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x,y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, ‘bo’,’LineWidth’,2)</a:t>
                </a:r>
              </a:p>
              <a:p>
                <a:pPr marL="82550" indent="0">
                  <a:buNone/>
                </a:pP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xlabel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(‘x’)</a:t>
                </a:r>
              </a:p>
              <a:p>
                <a:pPr marL="82550" indent="0">
                  <a:buNone/>
                </a:pP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ylabel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(‘y’)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title (‘x^2 graph’)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legend(‘y=x^2’)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grid on</a:t>
                </a:r>
              </a:p>
              <a:p>
                <a:pPr marL="8255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28C1E70-5F99-4EAF-9B36-54D241E26A6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2900" y="762000"/>
                <a:ext cx="8458200" cy="4800600"/>
              </a:xfrm>
              <a:blipFill>
                <a:blip r:embed="rId2"/>
                <a:stretch>
                  <a:fillRect l="-793" b="-218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048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DF0B0-2765-4A8D-96AD-537C5CEB3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7499350" cy="685800"/>
          </a:xfrm>
        </p:spPr>
        <p:txBody>
          <a:bodyPr>
            <a:normAutofit fontScale="90000"/>
          </a:bodyPr>
          <a:lstStyle/>
          <a:p>
            <a:r>
              <a:rPr lang="en-US" dirty="0"/>
              <a:t>Some common mistakes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C1E70-5F99-4EAF-9B36-54D241E26A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62000"/>
            <a:ext cx="9067800" cy="4800600"/>
          </a:xfrm>
        </p:spPr>
        <p:txBody>
          <a:bodyPr/>
          <a:lstStyle/>
          <a:p>
            <a:r>
              <a:rPr lang="en-US" dirty="0"/>
              <a:t>Using single letter names for variables</a:t>
            </a:r>
          </a:p>
          <a:p>
            <a:r>
              <a:rPr lang="en-US" dirty="0"/>
              <a:t>Filenames such as program 2.m or just 2.m or </a:t>
            </a:r>
            <a:r>
              <a:rPr lang="en-US" dirty="0" err="1"/>
              <a:t>cos.m</a:t>
            </a:r>
            <a:endParaRPr lang="en-US" dirty="0"/>
          </a:p>
          <a:p>
            <a:r>
              <a:rPr lang="en-US" dirty="0"/>
              <a:t>Using “ ; ” while first writing the program</a:t>
            </a:r>
          </a:p>
          <a:p>
            <a:r>
              <a:rPr lang="en-US" dirty="0"/>
              <a:t>Using reserved words, e.g. “length” for a variable</a:t>
            </a:r>
          </a:p>
          <a:p>
            <a:r>
              <a:rPr lang="en-US" dirty="0"/>
              <a:t>Not commenting the program</a:t>
            </a:r>
          </a:p>
          <a:p>
            <a:r>
              <a:rPr lang="en-US" dirty="0"/>
              <a:t>Not breaking a problem into smaller parts</a:t>
            </a:r>
          </a:p>
          <a:p>
            <a:r>
              <a:rPr lang="en-US" dirty="0"/>
              <a:t>Not following the format of given sample project</a:t>
            </a:r>
          </a:p>
          <a:p>
            <a:r>
              <a:rPr lang="en-US" dirty="0"/>
              <a:t>Not writing separate programs to learn single tasks</a:t>
            </a:r>
          </a:p>
        </p:txBody>
      </p:sp>
    </p:spTree>
    <p:extLst>
      <p:ext uri="{BB962C8B-B14F-4D97-AF65-F5344CB8AC3E}">
        <p14:creationId xmlns:p14="http://schemas.microsoft.com/office/powerpoint/2010/main" val="1035514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A453E-D7BD-4174-9F31-2A986B0E4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7499350" cy="1143000"/>
          </a:xfrm>
        </p:spPr>
        <p:txBody>
          <a:bodyPr/>
          <a:lstStyle/>
          <a:p>
            <a:r>
              <a:rPr lang="en-US" dirty="0"/>
              <a:t>Differentiate a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E0C6C-35C5-4A06-AB69-D9CA2B91EC0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28600" y="1028700"/>
                <a:ext cx="7499350" cy="4800600"/>
              </a:xfrm>
            </p:spPr>
            <p:txBody>
              <a:bodyPr/>
              <a:lstStyle/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Find</m:t>
                      </m:r>
                      <m:f>
                        <m:fPr>
                          <m:ctrlPr>
                            <a:rPr lang="en-US" sz="32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32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d>
                        <m:dPr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32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⁡(2</m:t>
                          </m:r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at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=2.3</m:t>
                      </m:r>
                    </m:oMath>
                  </m:oMathPara>
                </a14:m>
                <a:endParaRPr lang="en-US" sz="3200" dirty="0">
                  <a:solidFill>
                    <a:srgbClr val="C00000"/>
                  </a:solidFill>
                </a:endParaRP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syms x</a:t>
                </a:r>
              </a:p>
              <a:p>
                <a:pPr marL="82550" indent="0">
                  <a:buNone/>
                </a:pP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Func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=sin(2*x)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Df=diff(Func,x,1)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Df2pt3=subs(Df,x,2.3)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Df2pt3=</a:t>
                </a: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vpa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(Df2pt3,12)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E0C6C-35C5-4A06-AB69-D9CA2B91EC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028700"/>
                <a:ext cx="7499350" cy="4800600"/>
              </a:xfrm>
              <a:blipFill>
                <a:blip r:embed="rId2"/>
                <a:stretch>
                  <a:fillRect l="-9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9A475B8-E42A-442C-BCB9-4291D1B9359E}"/>
                  </a:ext>
                </a:extLst>
              </p:cNvPr>
              <p:cNvSpPr txBox="1"/>
              <p:nvPr/>
            </p:nvSpPr>
            <p:spPr>
              <a:xfrm>
                <a:off x="-838200" y="5029200"/>
                <a:ext cx="7404100" cy="10804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Find</m:t>
                      </m:r>
                      <m:f>
                        <m:fPr>
                          <m:ctrlPr>
                            <a:rPr lang="en-US" sz="32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320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320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3200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32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32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32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32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func>
                        </m:e>
                      </m:d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at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=2.5</m:t>
                      </m:r>
                    </m:oMath>
                  </m:oMathPara>
                </a14:m>
                <a:endParaRPr lang="en-US" sz="32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9A475B8-E42A-442C-BCB9-4291D1B935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838200" y="5029200"/>
                <a:ext cx="7404100" cy="108048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9434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A453E-D7BD-4174-9F31-2A986B0E4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103058"/>
            <a:ext cx="8337550" cy="769397"/>
          </a:xfrm>
        </p:spPr>
        <p:txBody>
          <a:bodyPr/>
          <a:lstStyle/>
          <a:p>
            <a:r>
              <a:rPr lang="en-US" dirty="0"/>
              <a:t>Solve a nonlinear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E0C6C-35C5-4A06-AB69-D9CA2B91EC0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3504" y="914400"/>
                <a:ext cx="8411245" cy="5334000"/>
              </a:xfrm>
            </p:spPr>
            <p:txBody>
              <a:bodyPr/>
              <a:lstStyle/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Solve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sSup>
                        <m:sSupPr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3200" dirty="0">
                  <a:solidFill>
                    <a:srgbClr val="C00000"/>
                  </a:solidFill>
                </a:endParaRPr>
              </a:p>
              <a:p>
                <a:pPr marL="82550" indent="0">
                  <a:buNone/>
                </a:pPr>
                <a:endParaRPr lang="en-US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  <a:p>
                <a:pPr marL="82550" indent="0">
                  <a:buNone/>
                </a:pP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syms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x</a:t>
                </a:r>
              </a:p>
              <a:p>
                <a:pPr marL="82550" indent="0">
                  <a:buNone/>
                </a:pP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Func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=3E-3*x^2-4*x==6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% See use of both</a:t>
                </a:r>
              </a:p>
              <a:p>
                <a:pPr marL="82550" indent="0">
                  <a:buNone/>
                </a:pP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Soln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=solve(</a:t>
                </a: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Func,x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)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% can use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% </a:t>
                </a: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Soln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=</a:t>
                </a: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vpasolve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(</a:t>
                </a: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Func,x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,[-5,6])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E0C6C-35C5-4A06-AB69-D9CA2B91EC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3504" y="914400"/>
                <a:ext cx="8411245" cy="5334000"/>
              </a:xfrm>
              <a:blipFill>
                <a:blip r:embed="rId2"/>
                <a:stretch>
                  <a:fillRect l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9A475B8-E42A-442C-BCB9-4291D1B9359E}"/>
                  </a:ext>
                </a:extLst>
              </p:cNvPr>
              <p:cNvSpPr txBox="1"/>
              <p:nvPr/>
            </p:nvSpPr>
            <p:spPr>
              <a:xfrm>
                <a:off x="-228600" y="5663625"/>
                <a:ext cx="914400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Solve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=6;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Choose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positive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root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only</m:t>
                      </m:r>
                    </m:oMath>
                  </m:oMathPara>
                </a14:m>
                <a:endParaRPr lang="en-US" sz="32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9A475B8-E42A-442C-BCB9-4291D1B935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28600" y="5663625"/>
                <a:ext cx="9144000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7009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A453E-D7BD-4174-9F31-2A986B0E4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803"/>
            <a:ext cx="8337550" cy="693197"/>
          </a:xfrm>
        </p:spPr>
        <p:txBody>
          <a:bodyPr>
            <a:normAutofit fontScale="90000"/>
          </a:bodyPr>
          <a:lstStyle/>
          <a:p>
            <a:r>
              <a:rPr lang="en-US" dirty="0"/>
              <a:t>Simultaneous linear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E0C6C-35C5-4A06-AB69-D9CA2B91EC0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3504" y="914400"/>
                <a:ext cx="8531895" cy="5334000"/>
              </a:xfrm>
            </p:spPr>
            <p:txBody>
              <a:bodyPr/>
              <a:lstStyle/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Solve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32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32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32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sz="32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32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32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3200" dirty="0">
                  <a:solidFill>
                    <a:srgbClr val="C00000"/>
                  </a:solidFill>
                </a:endParaRP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A=[2  3; 4  7]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C=[-1; -3]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% Can use C=[-1 -3]’</a:t>
                </a:r>
              </a:p>
              <a:p>
                <a:pPr marL="82550" indent="0">
                  <a:buNone/>
                </a:pP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Soln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=A\C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% Can also use </a:t>
                </a: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Soln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=</a:t>
                </a: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linsolve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(A,C)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% Can also use </a:t>
                </a: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Soln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=inv(A)*C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E0C6C-35C5-4A06-AB69-D9CA2B91EC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3504" y="914400"/>
                <a:ext cx="8531895" cy="5334000"/>
              </a:xfrm>
              <a:blipFill>
                <a:blip r:embed="rId2"/>
                <a:stretch>
                  <a:fillRect l="-8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9A475B8-E42A-442C-BCB9-4291D1B9359E}"/>
                  </a:ext>
                </a:extLst>
              </p:cNvPr>
              <p:cNvSpPr txBox="1"/>
              <p:nvPr/>
            </p:nvSpPr>
            <p:spPr>
              <a:xfrm>
                <a:off x="609600" y="5358825"/>
                <a:ext cx="845820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Solve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2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=12;3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=60</m:t>
                      </m:r>
                    </m:oMath>
                  </m:oMathPara>
                </a14:m>
                <a:endParaRPr lang="en-US" sz="32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9A475B8-E42A-442C-BCB9-4291D1B935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5358825"/>
                <a:ext cx="8458200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24641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A453E-D7BD-4174-9F31-2A986B0E4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803"/>
            <a:ext cx="8337550" cy="693197"/>
          </a:xfrm>
        </p:spPr>
        <p:txBody>
          <a:bodyPr>
            <a:normAutofit fontScale="90000"/>
          </a:bodyPr>
          <a:lstStyle/>
          <a:p>
            <a:r>
              <a:rPr lang="en-US" dirty="0"/>
              <a:t>Interpolation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E0C6C-35C5-4A06-AB69-D9CA2B91EC0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685800"/>
                <a:ext cx="8632272" cy="5334000"/>
              </a:xfrm>
            </p:spPr>
            <p:txBody>
              <a:bodyPr/>
              <a:lstStyle/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Interpolate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2,4</m:t>
                          </m:r>
                        </m:e>
                      </m:d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d>
                        <m:dPr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4,16</m:t>
                          </m:r>
                        </m:e>
                      </m:d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d>
                        <m:dPr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5,25</m:t>
                          </m:r>
                        </m:e>
                      </m:d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to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3200" b="0" dirty="0">
                  <a:solidFill>
                    <a:srgbClr val="C00000"/>
                  </a:solidFill>
                  <a:latin typeface="Cambria Math" panose="02040503050406030204" pitchFamily="18" charset="0"/>
                </a:endParaRPr>
              </a:p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2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nd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order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polynomial</m:t>
                      </m:r>
                    </m:oMath>
                  </m:oMathPara>
                </a14:m>
                <a:endParaRPr lang="en-US" sz="3200" dirty="0">
                  <a:solidFill>
                    <a:srgbClr val="C00000"/>
                  </a:solidFill>
                </a:endParaRP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X=[2 4  5]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Y=[4  16  25]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n=length(X)</a:t>
                </a:r>
              </a:p>
              <a:p>
                <a:pPr marL="82550" indent="0">
                  <a:buNone/>
                </a:pP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Coef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=</a:t>
                </a: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polyfit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(X,Y,n-1)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syms x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Poly=</a:t>
                </a: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Coef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(1)*x^2+Coef(2)*</a:t>
                </a: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x+Coef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(3)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E0C6C-35C5-4A06-AB69-D9CA2B91EC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85800"/>
                <a:ext cx="8632272" cy="5334000"/>
              </a:xfrm>
              <a:blipFill>
                <a:blip r:embed="rId2"/>
                <a:stretch>
                  <a:fillRect l="-777" r="-12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9A475B8-E42A-442C-BCB9-4291D1B9359E}"/>
                  </a:ext>
                </a:extLst>
              </p:cNvPr>
              <p:cNvSpPr txBox="1"/>
              <p:nvPr/>
            </p:nvSpPr>
            <p:spPr>
              <a:xfrm>
                <a:off x="457200" y="5141148"/>
                <a:ext cx="7929579" cy="20621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Interpolate</m:t>
                      </m:r>
                      <m:r>
                        <a:rPr lang="en-US" sz="320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3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320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,4</m:t>
                          </m:r>
                        </m:e>
                      </m:d>
                      <m: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d>
                        <m:dPr>
                          <m:ctrlPr>
                            <a:rPr lang="en-US" sz="3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4,16</m:t>
                          </m:r>
                        </m:e>
                      </m:d>
                      <m: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d>
                        <m:dPr>
                          <m:ctrlPr>
                            <a:rPr lang="en-US" sz="3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5,25</m:t>
                          </m:r>
                        </m:e>
                      </m:d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8,23</m:t>
                          </m:r>
                        </m:e>
                      </m:d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to</m:t>
                      </m:r>
                      <m: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3200" dirty="0">
                  <a:solidFill>
                    <a:srgbClr val="C00000"/>
                  </a:solidFill>
                  <a:latin typeface="Cambria Math" panose="02040503050406030204" pitchFamily="18" charset="0"/>
                </a:endParaRPr>
              </a:p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US" sz="320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3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rd</m:t>
                      </m:r>
                      <m: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order</m:t>
                      </m:r>
                      <m: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polynomial</m:t>
                      </m:r>
                      <m: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3200" dirty="0">
                  <a:solidFill>
                    <a:srgbClr val="C00000"/>
                  </a:solidFill>
                  <a:latin typeface="Cambria Math" panose="02040503050406030204" pitchFamily="18" charset="0"/>
                </a:endParaRPr>
              </a:p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Extra</m:t>
                      </m:r>
                      <m: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: </m:t>
                      </m:r>
                      <m:r>
                        <m:rPr>
                          <m:sty m:val="p"/>
                        </m:rP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Use</m:t>
                      </m:r>
                      <m: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loop</m:t>
                      </m:r>
                      <m: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to</m:t>
                      </m:r>
                      <m: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generate</m:t>
                      </m:r>
                      <m: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polynomial</m:t>
                      </m:r>
                    </m:oMath>
                  </m:oMathPara>
                </a14:m>
                <a:endParaRPr lang="en-US" sz="3200" dirty="0">
                  <a:solidFill>
                    <a:srgbClr val="C00000"/>
                  </a:solidFill>
                  <a:latin typeface="Cambria Math" panose="02040503050406030204" pitchFamily="18" charset="0"/>
                </a:endParaRPr>
              </a:p>
              <a:p>
                <a:pPr marL="82550" indent="0">
                  <a:buNone/>
                </a:pPr>
                <a:endParaRPr lang="en-US" sz="32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9A475B8-E42A-442C-BCB9-4291D1B935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5141148"/>
                <a:ext cx="7929579" cy="206210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90173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A453E-D7BD-4174-9F31-2A986B0E4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803"/>
            <a:ext cx="8337550" cy="693197"/>
          </a:xfrm>
        </p:spPr>
        <p:txBody>
          <a:bodyPr>
            <a:normAutofit fontScale="90000"/>
          </a:bodyPr>
          <a:lstStyle/>
          <a:p>
            <a:r>
              <a:rPr lang="en-US" dirty="0"/>
              <a:t>Regression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E0C6C-35C5-4A06-AB69-D9CA2B91EC0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05176" y="685800"/>
                <a:ext cx="8684296" cy="5334000"/>
              </a:xfrm>
            </p:spPr>
            <p:txBody>
              <a:bodyPr/>
              <a:lstStyle/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Regress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2,4</m:t>
                          </m:r>
                        </m:e>
                      </m:d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d>
                        <m:dPr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4,16</m:t>
                          </m:r>
                        </m:e>
                      </m:d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d>
                        <m:dPr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5,25</m:t>
                          </m:r>
                        </m:e>
                      </m:d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to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1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st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order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3200" b="0" i="0" dirty="0">
                  <a:solidFill>
                    <a:srgbClr val="C00000"/>
                  </a:solidFill>
                  <a:latin typeface="Cambria Math" panose="02040503050406030204" pitchFamily="18" charset="0"/>
                </a:endParaRPr>
              </a:p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polynomial</m:t>
                      </m:r>
                    </m:oMath>
                  </m:oMathPara>
                </a14:m>
                <a:endParaRPr lang="en-US" sz="3200" dirty="0">
                  <a:solidFill>
                    <a:srgbClr val="C00000"/>
                  </a:solidFill>
                </a:endParaRP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X=[2 4  5]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Y=[4  16  25]</a:t>
                </a:r>
              </a:p>
              <a:p>
                <a:pPr marL="82550" indent="0">
                  <a:buNone/>
                </a:pP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Coef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=</a:t>
                </a: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polyfit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(X,Y,1)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syms x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Poly=</a:t>
                </a: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Coef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(1)*</a:t>
                </a: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x+Coef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(2)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E0C6C-35C5-4A06-AB69-D9CA2B91EC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5176" y="685800"/>
                <a:ext cx="8684296" cy="5334000"/>
              </a:xfrm>
              <a:blipFill>
                <a:blip r:embed="rId2"/>
                <a:stretch>
                  <a:fillRect l="-7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9A475B8-E42A-442C-BCB9-4291D1B9359E}"/>
                  </a:ext>
                </a:extLst>
              </p:cNvPr>
              <p:cNvSpPr txBox="1"/>
              <p:nvPr/>
            </p:nvSpPr>
            <p:spPr>
              <a:xfrm>
                <a:off x="390495" y="5288341"/>
                <a:ext cx="8370001" cy="10772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Regress</m:t>
                      </m:r>
                      <m:r>
                        <a:rPr lang="en-US" sz="320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3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320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,4</m:t>
                          </m:r>
                        </m:e>
                      </m:d>
                      <m: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d>
                        <m:dPr>
                          <m:ctrlPr>
                            <a:rPr lang="en-US" sz="3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4,16</m:t>
                          </m:r>
                        </m:e>
                      </m:d>
                      <m: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d>
                        <m:dPr>
                          <m:ctrlPr>
                            <a:rPr lang="en-US" sz="3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5,25</m:t>
                          </m:r>
                        </m:e>
                      </m:d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sz="32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32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23</m:t>
                          </m:r>
                        </m:e>
                      </m:d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to</m:t>
                      </m:r>
                      <m: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3200" dirty="0">
                  <a:solidFill>
                    <a:srgbClr val="C00000"/>
                  </a:solidFill>
                  <a:latin typeface="Cambria Math" panose="02040503050406030204" pitchFamily="18" charset="0"/>
                </a:endParaRPr>
              </a:p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US" sz="320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1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st</m:t>
                      </m:r>
                      <m: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order</m:t>
                      </m:r>
                      <m: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polynomial</m:t>
                      </m:r>
                      <m:r>
                        <a:rPr lang="en-US" sz="320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32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9A475B8-E42A-442C-BCB9-4291D1B935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495" y="5288341"/>
                <a:ext cx="8370001" cy="107721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70102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A453E-D7BD-4174-9F31-2A986B0E4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803"/>
            <a:ext cx="8337550" cy="693197"/>
          </a:xfrm>
        </p:spPr>
        <p:txBody>
          <a:bodyPr>
            <a:normAutofit fontScale="90000"/>
          </a:bodyPr>
          <a:lstStyle/>
          <a:p>
            <a:r>
              <a:rPr lang="en-US" dirty="0"/>
              <a:t>Solve an integral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E0C6C-35C5-4A06-AB69-D9CA2B91EC0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05176" y="685800"/>
                <a:ext cx="8684296" cy="5334000"/>
              </a:xfrm>
            </p:spPr>
            <p:txBody>
              <a:bodyPr/>
              <a:lstStyle/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Integrate</m:t>
                      </m:r>
                      <m:nary>
                        <m:naryPr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  <m:sup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13</m:t>
                          </m:r>
                        </m:sup>
                        <m:e>
                          <m:sSup>
                            <m:sSupPr>
                              <m:ctrlPr>
                                <a:rPr lang="en-US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  <m:r>
                                <a:rPr lang="en-US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syms x</a:t>
                </a:r>
              </a:p>
              <a:p>
                <a:pPr marL="82550" indent="0">
                  <a:buNone/>
                </a:pP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func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=9*x^3</a:t>
                </a:r>
              </a:p>
              <a:p>
                <a:pPr marL="82550" indent="0">
                  <a:buNone/>
                </a:pP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val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=int(func,x,5,13)</a:t>
                </a:r>
              </a:p>
              <a:p>
                <a:pPr marL="82550" indent="0">
                  <a:buNone/>
                </a:pP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val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=</a:t>
                </a: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vpa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(</a:t>
                </a: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val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)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%use </a:t>
                </a: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vpaintegral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(func,x,5,13)</a:t>
                </a:r>
              </a:p>
              <a:p>
                <a:pPr marL="82550" indent="0">
                  <a:buNone/>
                </a:pPr>
                <a:endParaRPr lang="en-US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E0C6C-35C5-4A06-AB69-D9CA2B91EC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5176" y="685800"/>
                <a:ext cx="8684296" cy="5334000"/>
              </a:xfrm>
              <a:blipFill>
                <a:blip r:embed="rId2"/>
                <a:stretch>
                  <a:fillRect l="-7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9832E19-24FC-432B-BA9E-5C3C983D3A98}"/>
                  </a:ext>
                </a:extLst>
              </p:cNvPr>
              <p:cNvSpPr txBox="1"/>
              <p:nvPr/>
            </p:nvSpPr>
            <p:spPr>
              <a:xfrm>
                <a:off x="457200" y="4953766"/>
                <a:ext cx="4648200" cy="11995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Integrate</m:t>
                      </m:r>
                      <m:nary>
                        <m:naryPr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  <m:sup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3.2</m:t>
                          </m:r>
                        </m:sup>
                        <m:e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func>
                            <m:funcPr>
                              <m:ctrlPr>
                                <a:rPr lang="en-US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3200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32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  <m:r>
                                    <a:rPr lang="en-US" sz="32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func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9832E19-24FC-432B-BA9E-5C3C983D3A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4953766"/>
                <a:ext cx="4648200" cy="119955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89970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A453E-D7BD-4174-9F31-2A986B0E4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803"/>
            <a:ext cx="8337550" cy="693197"/>
          </a:xfrm>
        </p:spPr>
        <p:txBody>
          <a:bodyPr>
            <a:normAutofit fontScale="90000"/>
          </a:bodyPr>
          <a:lstStyle/>
          <a:p>
            <a:r>
              <a:rPr lang="en-US" dirty="0"/>
              <a:t>Solve ordinary differential equations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E0C6C-35C5-4A06-AB69-D9CA2B91EC0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05176" y="685800"/>
                <a:ext cx="8586424" cy="4267200"/>
              </a:xfrm>
            </p:spPr>
            <p:txBody>
              <a:bodyPr/>
              <a:lstStyle/>
              <a:p>
                <a:pPr marL="82550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 b="0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Solve</m:t>
                    </m:r>
                    <m:r>
                      <a:rPr lang="en-US" sz="3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4</m:t>
                    </m:r>
                    <m:f>
                      <m:fPr>
                        <m:ctrlPr>
                          <a:rPr lang="en-US" sz="3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3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3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+7</m:t>
                    </m:r>
                    <m:r>
                      <a:rPr lang="en-US" sz="3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3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=5</m:t>
                    </m:r>
                    <m:sSup>
                      <m:sSupPr>
                        <m:ctrlPr>
                          <a:rPr lang="en-US" sz="3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US" sz="3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US" sz="3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3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ctrlPr>
                          <a:rPr lang="en-US" sz="3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3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=12. </m:t>
                    </m:r>
                    <m:r>
                      <m:rPr>
                        <m:sty m:val="p"/>
                      </m:rPr>
                      <a:rPr lang="en-US" sz="3200" b="0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Find</m:t>
                    </m:r>
                    <m:r>
                      <a:rPr lang="en-US" sz="3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3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(13)</m:t>
                    </m:r>
                  </m:oMath>
                </a14:m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syms y(x) x</a:t>
                </a:r>
              </a:p>
              <a:p>
                <a:pPr marL="82550" indent="0">
                  <a:buNone/>
                </a:pP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eqn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=4*diff(y,x,1)+7*y==5*exp(-2*x)</a:t>
                </a:r>
              </a:p>
              <a:p>
                <a:pPr marL="82550" indent="0">
                  <a:buNone/>
                </a:pP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cond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=[y(0)==12]</a:t>
                </a:r>
              </a:p>
              <a:p>
                <a:pPr marL="82550" indent="0">
                  <a:buNone/>
                </a:pP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soln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=</a:t>
                </a: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dsolve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(</a:t>
                </a: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eqn,cond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)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y13=subs(soln,x,13)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y13=</a:t>
                </a: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vpa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(y13)</a:t>
                </a:r>
              </a:p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Solve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f>
                        <m:fPr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  <m:sSup>
                        <m:sSupPr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</m:oMath>
                  </m:oMathPara>
                </a14:m>
                <a:endParaRPr lang="en-US" sz="3200" b="0" i="1" dirty="0">
                  <a:solidFill>
                    <a:srgbClr val="C00000"/>
                  </a:solidFill>
                  <a:latin typeface="Cambria Math" panose="02040503050406030204" pitchFamily="18" charset="0"/>
                </a:endParaRPr>
              </a:p>
              <a:p>
                <a:pPr marL="82550" indent="0">
                  <a:buNone/>
                </a:pP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ctrlPr>
                          <a:rPr lang="en-US" sz="3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3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=12 ,</m:t>
                    </m:r>
                    <m:f>
                      <m:fPr>
                        <m:ctrlPr>
                          <a:rPr lang="en-US" sz="3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3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3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(0)</m:t>
                    </m:r>
                    <m:r>
                      <a:rPr lang="en-US" sz="3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=15.  </m:t>
                    </m:r>
                    <m:r>
                      <m:rPr>
                        <m:sty m:val="p"/>
                      </m:rPr>
                      <a:rPr lang="en-US" sz="3200" b="0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Find</m:t>
                    </m:r>
                    <m:r>
                      <a:rPr lang="en-US" sz="3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3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(21)</m:t>
                    </m:r>
                  </m:oMath>
                </a14:m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</a:p>
              <a:p>
                <a:pPr marL="82550" indent="0">
                  <a:buNone/>
                </a:pPr>
                <a:endParaRPr lang="en-US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  <a:p>
                <a:pPr marL="82550" indent="0">
                  <a:buNone/>
                </a:pPr>
                <a:endParaRPr lang="en-US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E0C6C-35C5-4A06-AB69-D9CA2B91EC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5176" y="685800"/>
                <a:ext cx="8586424" cy="4267200"/>
              </a:xfrm>
              <a:blipFill>
                <a:blip r:embed="rId2"/>
                <a:stretch>
                  <a:fillRect l="-781" r="-1774" b="-38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65692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A453E-D7BD-4174-9F31-2A986B0E4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28600"/>
            <a:ext cx="8666526" cy="693197"/>
          </a:xfrm>
        </p:spPr>
        <p:txBody>
          <a:bodyPr>
            <a:normAutofit fontScale="90000"/>
          </a:bodyPr>
          <a:lstStyle/>
          <a:p>
            <a:r>
              <a:rPr lang="en-US" dirty="0"/>
              <a:t>Find the sum of a series (example of loop)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E0C6C-35C5-4A06-AB69-D9CA2B91EC0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65390" y="1143000"/>
                <a:ext cx="8586424" cy="3810000"/>
              </a:xfrm>
            </p:spPr>
            <p:txBody>
              <a:bodyPr/>
              <a:lstStyle/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nary>
                        <m:naryPr>
                          <m:chr m:val="∑"/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=2</m:t>
                          </m:r>
                        </m:sub>
                        <m:sup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p>
                        <m:e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(3</m:t>
                          </m:r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+2)</m:t>
                          </m:r>
                        </m:e>
                      </m:nary>
                    </m:oMath>
                  </m:oMathPara>
                </a14:m>
                <a:endParaRPr lang="en-US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sums=0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for </a:t>
                </a: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i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=2:1:7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    sums=sums+(3*i+2)</a:t>
                </a:r>
              </a:p>
              <a:p>
                <a:pPr marL="82550" indent="0">
                  <a:buNone/>
                </a:pP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end</a:t>
                </a:r>
              </a:p>
              <a:p>
                <a:pPr marL="82550" indent="0">
                  <a:buNone/>
                </a:pPr>
                <a:endParaRPr lang="en-US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E0C6C-35C5-4A06-AB69-D9CA2B91EC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5390" y="1143000"/>
                <a:ext cx="8586424" cy="3810000"/>
              </a:xfrm>
              <a:blipFill>
                <a:blip r:embed="rId2"/>
                <a:stretch>
                  <a:fillRect l="-781" b="-25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04299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A453E-D7BD-4174-9F31-2A986B0E4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68803"/>
            <a:ext cx="9067800" cy="693197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Find the sum of a series (example of break)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E0C6C-35C5-4A06-AB69-D9CA2B91EC0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05176" y="685800"/>
                <a:ext cx="8586424" cy="3810000"/>
              </a:xfrm>
            </p:spPr>
            <p:txBody>
              <a:bodyPr/>
              <a:lstStyle/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nary>
                        <m:naryPr>
                          <m:chr m:val="∑"/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=2</m:t>
                          </m:r>
                        </m:sub>
                        <m:sup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(3</m:t>
                          </m:r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+2)</m:t>
                          </m:r>
                        </m:e>
                      </m:nary>
                    </m:oMath>
                  </m:oMathPara>
                </a14:m>
                <a:endParaRPr lang="en-US" sz="3200" b="0" dirty="0">
                  <a:solidFill>
                    <a:srgbClr val="C00000"/>
                  </a:solidFill>
                  <a:latin typeface="Courier New" panose="02070309020205020404" pitchFamily="49" charset="0"/>
                </a:endParaRPr>
              </a:p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only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till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sum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series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becomes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3200" b="0" i="0" dirty="0">
                  <a:solidFill>
                    <a:srgbClr val="C00000"/>
                  </a:solidFill>
                  <a:latin typeface="Cambria Math" panose="02040503050406030204" pitchFamily="18" charset="0"/>
                </a:endParaRPr>
              </a:p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more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than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20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first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time</m:t>
                      </m:r>
                    </m:oMath>
                  </m:oMathPara>
                </a14:m>
                <a:endParaRPr lang="en-US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  <a:p>
                <a:pPr marL="82550" indent="0">
                  <a:buNone/>
                </a:pPr>
                <a:r>
                  <a:rPr lang="en-US" sz="24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sums=0</a:t>
                </a:r>
              </a:p>
              <a:p>
                <a:pPr marL="82550" indent="0">
                  <a:buNone/>
                </a:pPr>
                <a:r>
                  <a:rPr lang="en-US" sz="24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for </a:t>
                </a:r>
                <a:r>
                  <a:rPr lang="en-US" sz="2400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i</a:t>
                </a:r>
                <a:r>
                  <a:rPr lang="en-US" sz="24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=2:1:7</a:t>
                </a:r>
              </a:p>
              <a:p>
                <a:pPr marL="82550" indent="0">
                  <a:buNone/>
                </a:pPr>
                <a:r>
                  <a:rPr lang="en-US" sz="24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    sums=sums+(3*i+2)</a:t>
                </a:r>
              </a:p>
              <a:p>
                <a:pPr marL="82550" indent="0">
                  <a:buNone/>
                </a:pPr>
                <a:r>
                  <a:rPr lang="en-US" sz="24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    if sums&gt;20 </a:t>
                </a:r>
              </a:p>
              <a:p>
                <a:pPr marL="82550" indent="0">
                  <a:buNone/>
                </a:pPr>
                <a:r>
                  <a:rPr lang="en-US" sz="24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		break;</a:t>
                </a:r>
              </a:p>
              <a:p>
                <a:pPr marL="82550" indent="0">
                  <a:buNone/>
                </a:pPr>
                <a:r>
                  <a:rPr lang="en-US" sz="24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	  end</a:t>
                </a:r>
              </a:p>
              <a:p>
                <a:pPr marL="82550" indent="0">
                  <a:buNone/>
                </a:pPr>
                <a:r>
                  <a:rPr lang="en-US" sz="24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end</a:t>
                </a:r>
              </a:p>
              <a:p>
                <a:pPr marL="82550" indent="0">
                  <a:buNone/>
                </a:pPr>
                <a:r>
                  <a:rPr lang="en-US" sz="2400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i</a:t>
                </a:r>
                <a:endParaRPr lang="en-US" sz="2400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  <a:p>
                <a:pPr marL="82550" indent="0">
                  <a:buNone/>
                </a:pPr>
                <a:endParaRPr lang="en-US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E0C6C-35C5-4A06-AB69-D9CA2B91EC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5176" y="685800"/>
                <a:ext cx="8586424" cy="3810000"/>
              </a:xfrm>
              <a:blipFill>
                <a:blip r:embed="rId2"/>
                <a:stretch>
                  <a:fillRect l="-71" b="-59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02073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A453E-D7BD-4174-9F31-2A986B0E4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68803"/>
            <a:ext cx="9067800" cy="693197"/>
          </a:xfrm>
        </p:spPr>
        <p:txBody>
          <a:bodyPr>
            <a:normAutofit/>
          </a:bodyPr>
          <a:lstStyle/>
          <a:p>
            <a:r>
              <a:rPr lang="en-US" sz="3600" dirty="0"/>
              <a:t>Find the sum of a series (example of continue)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E0C6C-35C5-4A06-AB69-D9CA2B91EC0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6200" y="685800"/>
                <a:ext cx="9067800" cy="4953000"/>
              </a:xfrm>
            </p:spPr>
            <p:txBody>
              <a:bodyPr/>
              <a:lstStyle/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nary>
                        <m:naryPr>
                          <m:chr m:val="∑"/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=2</m:t>
                          </m:r>
                        </m:sub>
                        <m:sup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p>
                        <m:e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(3</m:t>
                          </m:r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+2)</m:t>
                          </m:r>
                        </m:e>
                      </m:nary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without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including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5 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term</m:t>
                      </m:r>
                    </m:oMath>
                  </m:oMathPara>
                </a14:m>
                <a:endParaRPr lang="en-US" sz="3200" b="0" dirty="0">
                  <a:solidFill>
                    <a:srgbClr val="C00000"/>
                  </a:solidFill>
                  <a:latin typeface="Courier New" panose="02070309020205020404" pitchFamily="49" charset="0"/>
                </a:endParaRPr>
              </a:p>
              <a:p>
                <a:pPr marL="82550" indent="0">
                  <a:buNone/>
                </a:pPr>
                <a:r>
                  <a:rPr lang="en-US" sz="28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sums=0</a:t>
                </a:r>
              </a:p>
              <a:p>
                <a:pPr marL="82550" indent="0">
                  <a:buNone/>
                </a:pPr>
                <a:r>
                  <a:rPr lang="en-US" sz="28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for </a:t>
                </a:r>
                <a:r>
                  <a:rPr lang="en-US" sz="2800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i</a:t>
                </a:r>
                <a:r>
                  <a:rPr lang="en-US" sz="28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=2:1:7</a:t>
                </a:r>
              </a:p>
              <a:p>
                <a:pPr marL="82550" indent="0">
                  <a:buNone/>
                </a:pPr>
                <a:r>
                  <a:rPr lang="en-US" sz="28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   if </a:t>
                </a:r>
                <a:r>
                  <a:rPr lang="en-US" sz="2800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i</a:t>
                </a:r>
                <a:r>
                  <a:rPr lang="en-US" sz="28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==5</a:t>
                </a:r>
              </a:p>
              <a:p>
                <a:pPr marL="82550" indent="0">
                  <a:buNone/>
                </a:pPr>
                <a:r>
                  <a:rPr lang="en-US" sz="28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	   continue;</a:t>
                </a:r>
              </a:p>
              <a:p>
                <a:pPr marL="82550" indent="0">
                  <a:buNone/>
                </a:pPr>
                <a:r>
                  <a:rPr lang="en-US" sz="28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	end</a:t>
                </a:r>
              </a:p>
              <a:p>
                <a:pPr marL="82550" indent="0">
                  <a:buNone/>
                </a:pPr>
                <a:r>
                  <a:rPr lang="en-US" sz="28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sums=sums+(3*i+2)</a:t>
                </a:r>
              </a:p>
              <a:p>
                <a:pPr marL="82550" indent="0">
                  <a:buNone/>
                </a:pPr>
                <a:r>
                  <a:rPr lang="en-US" sz="28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end</a:t>
                </a:r>
              </a:p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800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Redo</m:t>
                      </m:r>
                      <m:r>
                        <m:rPr>
                          <m:nor/>
                        </m:rPr>
                        <a:rPr lang="en-US" sz="2800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problem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using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if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statement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instead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continue</m:t>
                      </m:r>
                    </m:oMath>
                  </m:oMathPara>
                </a14:m>
                <a:endParaRPr lang="en-US" sz="2800" b="0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80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Redo</m:t>
                      </m:r>
                      <m:r>
                        <m:rPr>
                          <m:nor/>
                        </m:rPr>
                        <a:rPr lang="en-US" sz="280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problem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using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while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end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statement</m:t>
                      </m:r>
                    </m:oMath>
                  </m:oMathPara>
                </a14:m>
                <a:endParaRPr lang="en-US" sz="2800" dirty="0">
                  <a:latin typeface="Cambria Math" panose="02040503050406030204" pitchFamily="18" charset="0"/>
                  <a:ea typeface="Cambria Math" panose="02040503050406030204" pitchFamily="18" charset="0"/>
                  <a:cs typeface="Courier New" panose="02070309020205020404" pitchFamily="49" charset="0"/>
                </a:endParaRPr>
              </a:p>
              <a:p>
                <a:pPr marL="82550" indent="0">
                  <a:buNone/>
                </a:pPr>
                <a:endParaRPr lang="en-US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E0C6C-35C5-4A06-AB69-D9CA2B91EC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685800"/>
                <a:ext cx="9067800" cy="4953000"/>
              </a:xfrm>
              <a:blipFill>
                <a:blip r:embed="rId2"/>
                <a:stretch>
                  <a:fillRect l="-471" b="-168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88740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A453E-D7BD-4174-9F31-2A986B0E4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68803"/>
            <a:ext cx="9067800" cy="693197"/>
          </a:xfrm>
        </p:spPr>
        <p:txBody>
          <a:bodyPr>
            <a:normAutofit/>
          </a:bodyPr>
          <a:lstStyle/>
          <a:p>
            <a:r>
              <a:rPr lang="en-US" sz="3600" dirty="0"/>
              <a:t>BMI problem (example of if-end)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E0C6C-35C5-4A06-AB69-D9CA2B91EC0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6200" y="685800"/>
                <a:ext cx="9067800" cy="4953000"/>
              </a:xfrm>
            </p:spPr>
            <p:txBody>
              <a:bodyPr/>
              <a:lstStyle/>
              <a:p>
                <a:pPr marL="8255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lang="en-US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lang="en-US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BMI</m:t>
                      </m:r>
                      <m:r>
                        <a:rPr lang="en-US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US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US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person</m:t>
                      </m:r>
                      <m:r>
                        <a:rPr lang="en-US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and</m:t>
                      </m:r>
                      <m:r>
                        <a:rPr lang="en-US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lang="en-US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if</m:t>
                      </m:r>
                      <m:r>
                        <a:rPr lang="en-US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they</m:t>
                      </m:r>
                      <m:r>
                        <a:rPr lang="en-US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are</m:t>
                      </m:r>
                      <m:r>
                        <a:rPr lang="en-US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healthy</m:t>
                      </m:r>
                    </m:oMath>
                  </m:oMathPara>
                </a14:m>
                <a:endParaRPr lang="en-US" sz="2800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  <a:p>
                <a:pPr marL="82550" indent="0">
                  <a:buNone/>
                </a:pPr>
                <a:r>
                  <a:rPr lang="en-US" sz="28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Weight=190; Height=69; </a:t>
                </a:r>
              </a:p>
              <a:p>
                <a:pPr marL="82550" indent="0">
                  <a:buNone/>
                </a:pPr>
                <a:r>
                  <a:rPr lang="en-US" sz="28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BMI=Weight/Height^2*703</a:t>
                </a:r>
              </a:p>
              <a:p>
                <a:pPr marL="82550" indent="0">
                  <a:buNone/>
                </a:pPr>
                <a:r>
                  <a:rPr lang="en-US" sz="28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if BMI&gt;25 | BMI&lt;19</a:t>
                </a:r>
              </a:p>
              <a:p>
                <a:pPr marL="82550" indent="0">
                  <a:buNone/>
                </a:pPr>
                <a:r>
                  <a:rPr lang="en-US" sz="28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  </a:t>
                </a:r>
                <a:r>
                  <a:rPr lang="en-US" sz="2800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disp</a:t>
                </a:r>
                <a:r>
                  <a:rPr lang="en-US" sz="28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(‘Unhealthy Weight’)</a:t>
                </a:r>
              </a:p>
              <a:p>
                <a:pPr marL="82550" indent="0">
                  <a:buNone/>
                </a:pPr>
                <a:r>
                  <a:rPr lang="en-US" sz="28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else</a:t>
                </a:r>
              </a:p>
              <a:p>
                <a:pPr marL="82550" indent="0">
                  <a:buNone/>
                </a:pPr>
                <a:r>
                  <a:rPr lang="en-US" sz="28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  </a:t>
                </a:r>
                <a:r>
                  <a:rPr lang="en-US" sz="2800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disp</a:t>
                </a:r>
                <a:r>
                  <a:rPr lang="en-US" sz="28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(‘Healthy Weight’)</a:t>
                </a:r>
              </a:p>
              <a:p>
                <a:pPr marL="82550" indent="0">
                  <a:buNone/>
                </a:pPr>
                <a:r>
                  <a:rPr lang="en-US" sz="28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end</a:t>
                </a:r>
              </a:p>
              <a:p>
                <a:pPr marL="82550" indent="0">
                  <a:buNone/>
                </a:pPr>
                <a:endParaRPr lang="en-US" sz="2800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82550" indent="0">
                  <a:buNone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800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Redo</m:t>
                    </m:r>
                    <m:r>
                      <m:rPr>
                        <m:nor/>
                      </m:rPr>
                      <a:rPr lang="en-US" sz="2800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800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problem</m:t>
                    </m:r>
                    <m:r>
                      <m:rPr>
                        <m:nor/>
                      </m:rPr>
                      <a:rPr lang="en-US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where</m:t>
                    </m:r>
                    <m:r>
                      <m:rPr>
                        <m:nor/>
                      </m:rPr>
                      <a:rPr lang="en-US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you</m:t>
                    </m:r>
                    <m:r>
                      <m:rPr>
                        <m:nor/>
                      </m:rPr>
                      <a:rPr lang="en-US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display</m:t>
                    </m:r>
                    <m:r>
                      <m:rPr>
                        <m:nor/>
                      </m:rPr>
                      <a:rPr lang="en-US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underweight</m:t>
                    </m:r>
                    <m:r>
                      <m:rPr>
                        <m:nor/>
                      </m:rPr>
                      <a:rPr lang="en-US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for</m:t>
                    </m:r>
                    <m:r>
                      <m:rPr>
                        <m:nor/>
                      </m:rPr>
                      <a:rPr lang="en-US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BMI</m:t>
                    </m:r>
                    <m:r>
                      <m:rPr>
                        <m:nor/>
                      </m:rPr>
                      <a:rPr lang="en-US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&lt;19; </m:t>
                    </m:r>
                    <m:r>
                      <m:rPr>
                        <m:nor/>
                      </m:rPr>
                      <a:rPr lang="en-US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healthy</m:t>
                    </m:r>
                    <m:r>
                      <m:rPr>
                        <m:nor/>
                      </m:rPr>
                      <a:rPr lang="en-US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for</m:t>
                    </m:r>
                    <m:r>
                      <m:rPr>
                        <m:nor/>
                      </m:rPr>
                      <a:rPr lang="en-US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19</m:t>
                    </m:r>
                    <m:r>
                      <a:rPr lang="en-US" sz="2800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m:rPr>
                        <m:sty m:val="p"/>
                      </m:rPr>
                      <a:rPr lang="en-US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BMI</m:t>
                    </m:r>
                    <m:r>
                      <a:rPr lang="en-US" sz="28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800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25; </m:t>
                    </m:r>
                    <m:r>
                      <m:rPr>
                        <m:nor/>
                      </m:rPr>
                      <a:rPr lang="en-US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overweight</m:t>
                    </m:r>
                    <m:r>
                      <m:rPr>
                        <m:nor/>
                      </m:rPr>
                      <a:rPr lang="en-US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800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for</m:t>
                    </m:r>
                    <m:r>
                      <m:rPr>
                        <m:nor/>
                      </m:rPr>
                      <a:rPr lang="en-US" sz="2800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25</m:t>
                    </m:r>
                    <m:r>
                      <a:rPr lang="en-US" sz="2800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m:rPr>
                        <m:sty m:val="p"/>
                      </m:rPr>
                      <a:rPr lang="en-US" sz="2800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BMI</m:t>
                    </m:r>
                    <m:r>
                      <a:rPr lang="en-US" sz="280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800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30</m:t>
                    </m:r>
                    <m:r>
                      <a:rPr lang="en-US" sz="28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;</m:t>
                    </m:r>
                  </m:oMath>
                </a14:m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  <a:cs typeface="Courier New" panose="02070309020205020404" pitchFamily="49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obese</m:t>
                    </m:r>
                    <m:r>
                      <m:rPr>
                        <m:nor/>
                      </m:rPr>
                      <a:rPr lang="en-US" sz="2800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800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for</m:t>
                    </m:r>
                    <m:r>
                      <m:rPr>
                        <m:nor/>
                      </m:rPr>
                      <a:rPr lang="en-US" sz="2800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</m:t>
                    </m:r>
                    <m:r>
                      <m:rPr>
                        <m:sty m:val="p"/>
                      </m:rPr>
                      <a:rPr lang="en-US" sz="2800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MI</m:t>
                    </m:r>
                    <m:r>
                      <a:rPr lang="en-US" sz="2800" b="0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&gt;30</m:t>
                    </m:r>
                  </m:oMath>
                </a14:m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  <a:cs typeface="Courier New" panose="02070309020205020404" pitchFamily="49" charset="0"/>
                  </a:rPr>
                  <a:t>.</a:t>
                </a:r>
              </a:p>
              <a:p>
                <a:pPr marL="82550" indent="0">
                  <a:buNone/>
                </a:pPr>
                <a:endParaRPr lang="en-US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E0C6C-35C5-4A06-AB69-D9CA2B91EC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685800"/>
                <a:ext cx="9067800" cy="4953000"/>
              </a:xfrm>
              <a:blipFill>
                <a:blip r:embed="rId2"/>
                <a:stretch>
                  <a:fillRect l="-471" b="-220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13102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98147-545B-4DDD-A525-2E11D46D6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74638"/>
            <a:ext cx="8629650" cy="1143000"/>
          </a:xfrm>
        </p:spPr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D7B0B-1F89-417A-BB73-55B27ADC0E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447800"/>
            <a:ext cx="8782050" cy="48006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latin typeface="Cambria Math" panose="02040503050406030204" pitchFamily="18" charset="0"/>
                <a:ea typeface="Cambria Math" panose="02040503050406030204" pitchFamily="18" charset="0"/>
              </a:rPr>
              <a:t>How do I do that in the MATLAB series?  This series is highly helpful when you are doing the projects for the course: </a:t>
            </a:r>
            <a:r>
              <a:rPr lang="en-US" sz="1800" dirty="0">
                <a:latin typeface="Cambria Math" panose="02040503050406030204" pitchFamily="18" charset="0"/>
                <a:ea typeface="Cambria Math" panose="020405030504060302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https://autarkaw.org/2020/12/22/how-do-i-do-that-in-matlab-for-usf-students/</a:t>
            </a:r>
            <a:endParaRPr lang="en-US" sz="1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latin typeface="Cambria Math" panose="02040503050406030204" pitchFamily="18" charset="0"/>
                <a:ea typeface="Cambria Math" panose="02040503050406030204" pitchFamily="18" charset="0"/>
              </a:rPr>
              <a:t>Class lectures in EML3035 when I used to teach it as a 1-credit hour course: </a:t>
            </a:r>
            <a:r>
              <a:rPr lang="en-US" sz="1800" dirty="0">
                <a:latin typeface="Cambria Math" panose="02040503050406030204" pitchFamily="18" charset="0"/>
                <a:ea typeface="Cambria Math" panose="0204050305040603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http://www.eng.usf.edu/~kaw/class/EML3035/lectures.htm</a:t>
            </a:r>
            <a:endParaRPr lang="en-US" sz="1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latin typeface="Cambria Math" panose="02040503050406030204" pitchFamily="18" charset="0"/>
                <a:ea typeface="Cambria Math" panose="02040503050406030204" pitchFamily="18" charset="0"/>
              </a:rPr>
              <a:t>Here are some lecture videos freely available from Vanderbilt University: </a:t>
            </a:r>
            <a:r>
              <a:rPr lang="en-US" sz="1800" dirty="0">
                <a:latin typeface="Cambria Math" panose="02040503050406030204" pitchFamily="18" charset="0"/>
                <a:ea typeface="Cambria Math" panose="0204050305040603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https://autarkaw.org/2020/05/08/need-help-with-programming-in-matlab/</a:t>
            </a:r>
            <a:endParaRPr lang="en-US" sz="1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latin typeface="Cambria Math" panose="02040503050406030204" pitchFamily="18" charset="0"/>
                <a:ea typeface="Cambria Math" panose="02040503050406030204" pitchFamily="18" charset="0"/>
              </a:rPr>
              <a:t>For help on commands, either enter help in command window or go to </a:t>
            </a:r>
            <a:r>
              <a:rPr lang="en-US" sz="1800" dirty="0">
                <a:latin typeface="Cambria Math" panose="02040503050406030204" pitchFamily="18" charset="0"/>
                <a:ea typeface="Cambria Math" panose="020405030504060302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https://www.mathworks.com/help/matlab/index.html</a:t>
            </a:r>
            <a:r>
              <a:rPr lang="en-US" sz="18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5666785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POWERPOINTVERSION" val="14.0"/>
  <p:tag name="TASKPANEKEY" val="b856b376-bbc3-4ce4-8b60-9a0a15a80c7a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5293</TotalTime>
  <Words>1199</Words>
  <Application>Microsoft Office PowerPoint</Application>
  <PresentationFormat>On-screen Show (4:3)</PresentationFormat>
  <Paragraphs>178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Cambria Math</vt:lpstr>
      <vt:lpstr>Courier New</vt:lpstr>
      <vt:lpstr>Gill Sans MT</vt:lpstr>
      <vt:lpstr>Verdana</vt:lpstr>
      <vt:lpstr>Wingdings 2</vt:lpstr>
      <vt:lpstr>Solstice</vt:lpstr>
      <vt:lpstr>Programming Review</vt:lpstr>
      <vt:lpstr>Main concepts</vt:lpstr>
      <vt:lpstr>Some common MATLAB functions</vt:lpstr>
      <vt:lpstr>Caution</vt:lpstr>
      <vt:lpstr>Some important MATLAB statements</vt:lpstr>
      <vt:lpstr>Plotting</vt:lpstr>
      <vt:lpstr>Some common mistakes</vt:lpstr>
      <vt:lpstr>Differentiate a function</vt:lpstr>
      <vt:lpstr>Solve a nonlinear equation</vt:lpstr>
      <vt:lpstr>Simultaneous linear equations</vt:lpstr>
      <vt:lpstr>Interpolation</vt:lpstr>
      <vt:lpstr>Regression</vt:lpstr>
      <vt:lpstr>Solve an integral</vt:lpstr>
      <vt:lpstr>Solve ordinary differential equations</vt:lpstr>
      <vt:lpstr>Find the sum of a series (example of loop)</vt:lpstr>
      <vt:lpstr>Find the sum of a series (example of break)</vt:lpstr>
      <vt:lpstr>Find the sum of a series (example of continue)</vt:lpstr>
      <vt:lpstr>BMI problem (example of if-end)</vt:lpstr>
      <vt:lpstr>Resources</vt:lpstr>
    </vt:vector>
  </TitlesOfParts>
  <Company>usf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Adequacy of Models</dc:title>
  <dc:creator>kaw</dc:creator>
  <cp:lastModifiedBy>Autar Kaw</cp:lastModifiedBy>
  <cp:revision>212</cp:revision>
  <dcterms:created xsi:type="dcterms:W3CDTF">2007-03-08T14:59:05Z</dcterms:created>
  <dcterms:modified xsi:type="dcterms:W3CDTF">2021-01-15T18:07:44Z</dcterms:modified>
</cp:coreProperties>
</file>