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6.xml" ContentType="application/vnd.openxmlformats-officedocument.presentationml.tags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8.xml" ContentType="application/vnd.openxmlformats-officedocument.presentationml.tags+xml"/>
  <Override PartName="/ppt/notesSlides/notesSlide28.xml" ContentType="application/vnd.openxmlformats-officedocument.presentationml.notesSlide+xml"/>
  <Override PartName="/ppt/tags/tag9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ags/tag10.xml" ContentType="application/vnd.openxmlformats-officedocument.presentationml.tags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45"/>
  </p:notesMasterIdLst>
  <p:sldIdLst>
    <p:sldId id="257" r:id="rId2"/>
    <p:sldId id="334" r:id="rId3"/>
    <p:sldId id="259" r:id="rId4"/>
    <p:sldId id="266" r:id="rId5"/>
    <p:sldId id="300" r:id="rId6"/>
    <p:sldId id="354" r:id="rId7"/>
    <p:sldId id="355" r:id="rId8"/>
    <p:sldId id="356" r:id="rId9"/>
    <p:sldId id="357" r:id="rId10"/>
    <p:sldId id="358" r:id="rId11"/>
    <p:sldId id="363" r:id="rId12"/>
    <p:sldId id="393" r:id="rId13"/>
    <p:sldId id="303" r:id="rId14"/>
    <p:sldId id="279" r:id="rId15"/>
    <p:sldId id="320" r:id="rId16"/>
    <p:sldId id="321" r:id="rId17"/>
    <p:sldId id="322" r:id="rId18"/>
    <p:sldId id="325" r:id="rId19"/>
    <p:sldId id="324" r:id="rId20"/>
    <p:sldId id="336" r:id="rId21"/>
    <p:sldId id="337" r:id="rId22"/>
    <p:sldId id="304" r:id="rId23"/>
    <p:sldId id="305" r:id="rId24"/>
    <p:sldId id="284" r:id="rId25"/>
    <p:sldId id="329" r:id="rId26"/>
    <p:sldId id="331" r:id="rId27"/>
    <p:sldId id="335" r:id="rId28"/>
    <p:sldId id="328" r:id="rId29"/>
    <p:sldId id="386" r:id="rId30"/>
    <p:sldId id="365" r:id="rId31"/>
    <p:sldId id="367" r:id="rId32"/>
    <p:sldId id="387" r:id="rId33"/>
    <p:sldId id="388" r:id="rId34"/>
    <p:sldId id="370" r:id="rId35"/>
    <p:sldId id="389" r:id="rId36"/>
    <p:sldId id="372" r:id="rId37"/>
    <p:sldId id="373" r:id="rId38"/>
    <p:sldId id="390" r:id="rId39"/>
    <p:sldId id="391" r:id="rId40"/>
    <p:sldId id="376" r:id="rId41"/>
    <p:sldId id="377" r:id="rId42"/>
    <p:sldId id="392" r:id="rId43"/>
    <p:sldId id="374" r:id="rId44"/>
  </p:sldIdLst>
  <p:sldSz cx="9144000" cy="6858000" type="screen4x3"/>
  <p:notesSz cx="7315200" cy="9601200"/>
  <p:custDataLst>
    <p:tags r:id="rId4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1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7E9EF2B3-2914-429B-AAA4-9B3C85D192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115952-6EF5-4228-B0B5-5CF6833AD2E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E901926-1B96-46F7-9CA9-4BA1008E30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9ED8D63C-9173-4227-830B-F2DE04A21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80BBAA00-042F-4C10-B5A6-6539B7C128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482D18-B85C-4769-823F-DD9C9E64725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F4FA588-E050-4CBA-96D0-A8EC5FDE5E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76B6F5A4-C0DD-464A-BDA7-827DF990A5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96CA544-7577-42FD-A491-C43B07322F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55A178-B1D8-44E7-AA2A-E529AE8B264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4BA4F6D-8E1C-43DF-BB4A-73B2C3EAA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047D18D5-6FD2-4B80-8433-9AF32341DF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9196EE98-E288-40B0-BDF9-BB4F0DA59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9D36BF-5BEB-4912-A56F-052C340E350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25D2CAD-BB81-4DB5-9F85-286190B26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14DC654-B0F5-4468-8F95-3E0EC0A9B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219F977B-5D64-4829-87D7-BB9FCD8513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C16895-85FD-4D91-AAD0-67FE4E88C71E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2947" name="Rectangle 7">
            <a:extLst>
              <a:ext uri="{FF2B5EF4-FFF2-40B4-BE49-F238E27FC236}">
                <a16:creationId xmlns:a16="http://schemas.microsoft.com/office/drawing/2014/main" id="{3CC22CC6-520F-43A0-B779-094A39A1024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3FF051F-5055-4786-A6BA-FFF5A49142BD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2948" name="Rectangle 2">
            <a:extLst>
              <a:ext uri="{FF2B5EF4-FFF2-40B4-BE49-F238E27FC236}">
                <a16:creationId xmlns:a16="http://schemas.microsoft.com/office/drawing/2014/main" id="{669027FE-A3C6-43CC-BC3F-FE17F148C4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82949" name="Rectangle 3">
            <a:extLst>
              <a:ext uri="{FF2B5EF4-FFF2-40B4-BE49-F238E27FC236}">
                <a16:creationId xmlns:a16="http://schemas.microsoft.com/office/drawing/2014/main" id="{B729937E-BD6A-4CB8-A60E-0A80F335FE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3098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CE5E7D9C-868F-41DF-B2CA-AB8473C9E5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2B5156-9ACB-4C93-AF3D-E80D251EA992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4995" name="Rectangle 7">
            <a:extLst>
              <a:ext uri="{FF2B5EF4-FFF2-40B4-BE49-F238E27FC236}">
                <a16:creationId xmlns:a16="http://schemas.microsoft.com/office/drawing/2014/main" id="{4B075A30-D387-4558-87E0-E68E1286167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74DE82E-00A3-46DE-9E8C-C9BB1E834A42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4996" name="Rectangle 2">
            <a:extLst>
              <a:ext uri="{FF2B5EF4-FFF2-40B4-BE49-F238E27FC236}">
                <a16:creationId xmlns:a16="http://schemas.microsoft.com/office/drawing/2014/main" id="{D3F6E1E9-CCFB-4346-8B12-B42EE6698C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7" name="Rectangle 3">
            <a:extLst>
              <a:ext uri="{FF2B5EF4-FFF2-40B4-BE49-F238E27FC236}">
                <a16:creationId xmlns:a16="http://schemas.microsoft.com/office/drawing/2014/main" id="{F4036E06-3687-42F8-9058-2E2479202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8962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0205404F-B108-4D3E-9997-61FD91EF0E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C6D5EC-A2A1-4588-BD27-7081A3851F6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7043" name="Rectangle 7">
            <a:extLst>
              <a:ext uri="{FF2B5EF4-FFF2-40B4-BE49-F238E27FC236}">
                <a16:creationId xmlns:a16="http://schemas.microsoft.com/office/drawing/2014/main" id="{BC6A98FF-6EAE-4D42-AC82-088FFA75C89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02BDBD3-4BB4-40FD-8BC3-74FE615FEC27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7044" name="Rectangle 2">
            <a:extLst>
              <a:ext uri="{FF2B5EF4-FFF2-40B4-BE49-F238E27FC236}">
                <a16:creationId xmlns:a16="http://schemas.microsoft.com/office/drawing/2014/main" id="{1591EA3E-3B1D-4905-A0F1-FB65852056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5" name="Rectangle 3">
            <a:extLst>
              <a:ext uri="{FF2B5EF4-FFF2-40B4-BE49-F238E27FC236}">
                <a16:creationId xmlns:a16="http://schemas.microsoft.com/office/drawing/2014/main" id="{81C7DA85-4C84-4A99-AA3F-89AD77679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409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4CC1366F-508E-4E3D-9E50-2D6F7A5039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700CB6-805E-49E4-A4E8-2302DF46677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9091" name="Rectangle 7">
            <a:extLst>
              <a:ext uri="{FF2B5EF4-FFF2-40B4-BE49-F238E27FC236}">
                <a16:creationId xmlns:a16="http://schemas.microsoft.com/office/drawing/2014/main" id="{64692619-C9E7-4BDC-A2AC-AF30BA2456A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98F7E7-42D3-4F8B-9863-FE512C6DBD2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9092" name="Rectangle 2">
            <a:extLst>
              <a:ext uri="{FF2B5EF4-FFF2-40B4-BE49-F238E27FC236}">
                <a16:creationId xmlns:a16="http://schemas.microsoft.com/office/drawing/2014/main" id="{181FF623-C463-4C3E-BB81-6C9F13AFF1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3" name="Rectangle 3">
            <a:extLst>
              <a:ext uri="{FF2B5EF4-FFF2-40B4-BE49-F238E27FC236}">
                <a16:creationId xmlns:a16="http://schemas.microsoft.com/office/drawing/2014/main" id="{27C98CCF-9124-40A1-9E59-B16403924E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8709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62722A0F-3E67-4A05-8114-417670EBC5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A58B14-D488-474A-B6DC-B81C8EE7C41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1139" name="Rectangle 7">
            <a:extLst>
              <a:ext uri="{FF2B5EF4-FFF2-40B4-BE49-F238E27FC236}">
                <a16:creationId xmlns:a16="http://schemas.microsoft.com/office/drawing/2014/main" id="{D2881C3F-6495-42CE-A24A-8F1AFA78211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F387D65-5649-4599-9AE9-3705C0426848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91140" name="Rectangle 2">
            <a:extLst>
              <a:ext uri="{FF2B5EF4-FFF2-40B4-BE49-F238E27FC236}">
                <a16:creationId xmlns:a16="http://schemas.microsoft.com/office/drawing/2014/main" id="{EC73F0A2-A937-40D7-8706-BB19B5D9DE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1" name="Rectangle 3">
            <a:extLst>
              <a:ext uri="{FF2B5EF4-FFF2-40B4-BE49-F238E27FC236}">
                <a16:creationId xmlns:a16="http://schemas.microsoft.com/office/drawing/2014/main" id="{525A633D-EDBE-47D2-BD9D-05CDB78DF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149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93625055-4F6D-4D4E-B6F8-5EE8ADCB30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F90B6D-50C1-4FB9-9F19-F0A183B93BD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3187" name="Rectangle 7">
            <a:extLst>
              <a:ext uri="{FF2B5EF4-FFF2-40B4-BE49-F238E27FC236}">
                <a16:creationId xmlns:a16="http://schemas.microsoft.com/office/drawing/2014/main" id="{9EA1AF42-79D8-447C-87DB-456EBBF2024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7128581-E53E-4776-95C7-23B94BE9638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93188" name="Rectangle 2">
            <a:extLst>
              <a:ext uri="{FF2B5EF4-FFF2-40B4-BE49-F238E27FC236}">
                <a16:creationId xmlns:a16="http://schemas.microsoft.com/office/drawing/2014/main" id="{BCD4AB46-74AD-4B7E-8868-BD72767BB1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9" name="Rectangle 3">
            <a:extLst>
              <a:ext uri="{FF2B5EF4-FFF2-40B4-BE49-F238E27FC236}">
                <a16:creationId xmlns:a16="http://schemas.microsoft.com/office/drawing/2014/main" id="{20E89281-B3B5-4CF1-B6E2-8E4DC46A92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5378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9196EE98-E288-40B0-BDF9-BB4F0DA59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9D36BF-5BEB-4912-A56F-052C340E350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25D2CAD-BB81-4DB5-9F85-286190B26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14DC654-B0F5-4468-8F95-3E0EC0A9B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909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00739EE-AA81-46A3-A983-E80E1692AF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EC7548-B00D-499B-B885-18AE8586999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0CA0099-BF61-46CF-A061-4964E69D4C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6A5024B-72DB-4B1F-98F2-1C4A375225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DC7BA24F-774F-4724-AAFC-3FCFEDBB30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99DC40-4DE2-432A-9974-94E7E73B2A3E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8CA3F07-1289-4AA3-B9C4-ACD979D25E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FF0D37BC-2898-4804-965E-4F4F340D8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CB8B021-5C08-41D3-A65E-4F0A395871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C7BBE1-5037-4CAA-ABA3-689E561E5D3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6876726-8CB0-4005-B05B-38B85C27CE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8C9AD92E-06D7-47D3-A91B-6C0935CC3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7CDF2115-1948-4A2F-AC1F-933F0DB626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E9A1D9-B098-433F-8446-2BAF1A11B487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AFFBD84-C068-4DAD-A604-89679FCE1F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BBCC94E1-A901-4E27-8601-70209DDD8A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8180A28-3152-4E95-BFFD-2A2C79BE9C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0FCE84-1FA1-4FAF-B479-B4B06C6616E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8238C45-75C5-4680-9792-05762C8D95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9B9C5B8-7BED-46F0-A42C-B3641AF940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295BDD4F-F8D7-4629-9EB8-4E06048E0A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1D61B1-B9FB-497C-8A01-5617EC2C0B0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1F71AD8-D320-41F0-B7EB-4D7C531061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8323DAE8-8929-4D8D-B627-12C2DA666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2518D804-6F58-4F76-BE5A-4334F0240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E5B014-3A1D-46F8-BA42-849432C8E52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DF2EA9F-BC13-498A-B839-9DDEF9A25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9CF99331-B8AA-4BE1-ABEF-00FB494DFC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E17F4727-9452-4447-AFDF-4E390D0F1E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E6903B-30BF-48F5-8642-B41B778405F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F787DAC0-8FA7-479E-B972-985B19F1CA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25BDCD17-6AA2-41E3-A449-B7B09B149B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3A61DC77-BE9E-4158-99D8-53BD01A691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29447D-713E-4555-92FA-BBC056A2F2B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B6CC57F-5972-41F5-8D3C-F7AA1EED36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3524B417-9991-4F9C-95BF-FAFE97406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EEA1EAF4-7DFF-44DB-9E00-1060549D0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DFD634-DF4B-4C51-ACC5-C0AC961D672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A5260637-65FD-4D48-9775-12887188A0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4806184-09AC-49E7-AA93-F6EB948C4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1EA0BF5-FA77-4084-8855-1A40E7B918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0D64C2-081F-4D06-AB40-B63C67567D1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EF10DE8F-4B82-486B-B492-F67F87334D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7D8604B5-5AD6-40B6-8892-C731DB1F76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D1B0B74-1BAF-458E-82F5-9319B16231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7A33F6-F0BC-4C4B-BD47-15376AB0080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E88D259-FB8C-4CD1-B490-93EEF7A647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D3613E2-E16A-4142-800E-56776EA29A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3966DDA0-A0B7-452E-B72F-6A9F966EA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836229-0D64-46B0-BAE3-2B3F327B8FAA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221E0E30-0F74-4389-9B00-8F16F942BF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7E908C14-D8D2-48AF-A2DA-CEF5DDBBC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DAF1A1CD-4157-4713-A985-91E9242326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7A5387-3391-4968-883E-2ECF8988DBA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A4722E20-EAF5-4F45-ADC8-32416E0BCB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19FAF4E-535D-4B5E-B0B4-4F263E725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9C44587C-F8B5-4D57-8CD9-02B5D5DB04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9F3172-8383-4E31-BD2D-770C90EEE21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38056AC-D57E-4A97-8550-CFE29C2963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FA4CA6BC-13E9-47C6-84BB-43BF6350AE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F5AE94F3-1C13-4F54-9D69-A75E8FCD71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0DD727-812B-4A3A-A7B2-02750AFF945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0B3FD39A-6BE8-42C1-A4AB-E7DE82F93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C1B5B5DF-1C5F-4AD3-BB6C-C5C048FE42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8FC49DAE-806D-46B8-9BFE-3D2FEF8B25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4E13EA-424E-4181-9927-0052025DFD4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2227" name="Rectangle 7">
            <a:extLst>
              <a:ext uri="{FF2B5EF4-FFF2-40B4-BE49-F238E27FC236}">
                <a16:creationId xmlns:a16="http://schemas.microsoft.com/office/drawing/2014/main" id="{A79CF437-8B57-4768-BA15-66F770E847B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C6794C5-EE20-4D1E-84EB-1281DA10D22A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5852A484-7F56-4F65-B7D1-D51A66E5D0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9" name="Rectangle 3">
            <a:extLst>
              <a:ext uri="{FF2B5EF4-FFF2-40B4-BE49-F238E27FC236}">
                <a16:creationId xmlns:a16="http://schemas.microsoft.com/office/drawing/2014/main" id="{5FA232A7-72DD-45CC-B5B8-40A4FE94F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ABA4DCDB-F770-42BF-B5A7-F964AA1ACE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23A396-383A-4BDD-9CA2-63405CBE3E22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6323" name="Rectangle 7">
            <a:extLst>
              <a:ext uri="{FF2B5EF4-FFF2-40B4-BE49-F238E27FC236}">
                <a16:creationId xmlns:a16="http://schemas.microsoft.com/office/drawing/2014/main" id="{8335CF1A-D059-4F5C-85BE-9141CD18BFB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94CEF05-4BAD-4D30-95BD-1A3F03623A8E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588B2047-2F96-462C-B1BD-3044D6D79D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CA77AF42-ACA4-452E-8D37-B2838D07A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88B3E79C-DA2C-4B1E-A581-66C513B4C5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E10AD2-4A9D-4604-9992-D2695500C5CA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1A2E203A-6217-4250-9FB8-17A2CA89BA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343D1EAA-1489-49A1-8794-8FAA4ECDE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6BBF44C6-E595-4285-86A6-2ABBCC61BC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B5E056-9B2F-42AD-862C-B25C0890D43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DCED8E45-EB9D-4EBE-8F4C-A2CD2BAFB9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F0DB0650-AE5C-4394-82AA-901ABE497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7FE0D5A5-DC96-40DB-9BB7-D12F2B65ED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E9E0C5-BF3D-48BA-BACC-E3EAD59FC7D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2467" name="Rectangle 7">
            <a:extLst>
              <a:ext uri="{FF2B5EF4-FFF2-40B4-BE49-F238E27FC236}">
                <a16:creationId xmlns:a16="http://schemas.microsoft.com/office/drawing/2014/main" id="{C3CC5DB5-F05B-4235-9847-B9D02C4667E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4D962EA-CA18-408A-9511-294FCF658DCD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34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9983F572-E711-48C2-9E7F-D300A3807E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E45C71FE-ABA9-4CE7-A8E3-2F4D60C54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B0F6A9E3-5BBA-46F2-8A94-6E42BE8694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54F0EF-59F9-4973-907A-FE4E08D3D54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4515" name="Rectangle 7">
            <a:extLst>
              <a:ext uri="{FF2B5EF4-FFF2-40B4-BE49-F238E27FC236}">
                <a16:creationId xmlns:a16="http://schemas.microsoft.com/office/drawing/2014/main" id="{DB989774-1CD4-4E4C-A0E6-D46A77821DD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BFA6FC7-8A2A-497A-B48F-4338F3898E12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35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5B51AE57-C9D2-4D87-BAFA-EA1EADDEE4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7" name="Rectangle 3">
            <a:extLst>
              <a:ext uri="{FF2B5EF4-FFF2-40B4-BE49-F238E27FC236}">
                <a16:creationId xmlns:a16="http://schemas.microsoft.com/office/drawing/2014/main" id="{C10E1530-AC9F-4174-A80E-5FA2AD438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95EB9EE0-A143-4E58-9899-766CFD45A1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DA7D83-9834-4CCE-ABCA-7482930E244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A80E5430-218F-4073-8CF9-E2E56F1394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3BEE7EA7-5017-436C-833C-F7B70A7D72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7216E216-1CAD-47C9-B669-C1614F9028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25470B-A7E5-48E7-AC03-42FF77C035D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8611" name="Rectangle 7">
            <a:extLst>
              <a:ext uri="{FF2B5EF4-FFF2-40B4-BE49-F238E27FC236}">
                <a16:creationId xmlns:a16="http://schemas.microsoft.com/office/drawing/2014/main" id="{3AD21244-0F82-439F-A29C-917F2C9A31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621EE93-CE5C-4A70-B550-F7AE82C0F757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37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9FB978B5-74FB-4652-A466-67B26F48F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3" name="Rectangle 3">
            <a:extLst>
              <a:ext uri="{FF2B5EF4-FFF2-40B4-BE49-F238E27FC236}">
                <a16:creationId xmlns:a16="http://schemas.microsoft.com/office/drawing/2014/main" id="{2C4DAB8A-7CD3-4CF2-8229-F64C98036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C77DA7F3-AA7D-4152-90AD-A9AE5E55F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68C2B0-EF0C-4985-B3A9-86DDEB88A40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0659" name="Rectangle 7">
            <a:extLst>
              <a:ext uri="{FF2B5EF4-FFF2-40B4-BE49-F238E27FC236}">
                <a16:creationId xmlns:a16="http://schemas.microsoft.com/office/drawing/2014/main" id="{437CD536-A206-418F-A2B6-AFB01ECE97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5983A95-A605-4461-9CFF-3B3B8FDBB10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38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0660" name="Rectangle 2">
            <a:extLst>
              <a:ext uri="{FF2B5EF4-FFF2-40B4-BE49-F238E27FC236}">
                <a16:creationId xmlns:a16="http://schemas.microsoft.com/office/drawing/2014/main" id="{D9D35818-6FC1-4711-AD54-4020C6A993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25C55122-42CD-4D6D-88DB-F866775F4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A0869C98-6210-4BB8-84E2-0942EE7B39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53B738-EBF4-47AB-9689-2AE9440B30B3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2707" name="Rectangle 7">
            <a:extLst>
              <a:ext uri="{FF2B5EF4-FFF2-40B4-BE49-F238E27FC236}">
                <a16:creationId xmlns:a16="http://schemas.microsoft.com/office/drawing/2014/main" id="{D309F978-F712-484D-84A5-05CB04A5A86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CE5005A-C35C-41FD-9062-446C18CA6140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39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2708" name="Rectangle 2">
            <a:extLst>
              <a:ext uri="{FF2B5EF4-FFF2-40B4-BE49-F238E27FC236}">
                <a16:creationId xmlns:a16="http://schemas.microsoft.com/office/drawing/2014/main" id="{C4128095-B89F-48FF-A1B4-98F4B89785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9" name="Rectangle 3">
            <a:extLst>
              <a:ext uri="{FF2B5EF4-FFF2-40B4-BE49-F238E27FC236}">
                <a16:creationId xmlns:a16="http://schemas.microsoft.com/office/drawing/2014/main" id="{8A923D4F-4685-42EC-AF66-9C7196E96D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7FA905A7-402C-4960-AA90-3442E8A494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09A752-6F8B-4DF7-92B9-F4019B66D7C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4755" name="Rectangle 7">
            <a:extLst>
              <a:ext uri="{FF2B5EF4-FFF2-40B4-BE49-F238E27FC236}">
                <a16:creationId xmlns:a16="http://schemas.microsoft.com/office/drawing/2014/main" id="{77CF6133-BD5F-44B6-A032-03FF21A9D00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CE3B378-AC9A-4F4E-81B8-F8397FB5717E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40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4756" name="Rectangle 2">
            <a:extLst>
              <a:ext uri="{FF2B5EF4-FFF2-40B4-BE49-F238E27FC236}">
                <a16:creationId xmlns:a16="http://schemas.microsoft.com/office/drawing/2014/main" id="{4EAE1074-84F3-446E-B0AD-13AA33C120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7" name="Rectangle 3">
            <a:extLst>
              <a:ext uri="{FF2B5EF4-FFF2-40B4-BE49-F238E27FC236}">
                <a16:creationId xmlns:a16="http://schemas.microsoft.com/office/drawing/2014/main" id="{2B29295E-9288-4365-8097-0A63EDE844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2179998-A0C8-4282-8638-63C197C1C9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7BD629-B0AA-496B-9CDB-070DF6AC94D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6803" name="Rectangle 7">
            <a:extLst>
              <a:ext uri="{FF2B5EF4-FFF2-40B4-BE49-F238E27FC236}">
                <a16:creationId xmlns:a16="http://schemas.microsoft.com/office/drawing/2014/main" id="{1BD1BD6A-999A-4AE6-948F-E12CDF5B9F4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59EA89-A5DA-4860-965B-505E385CFA71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6804" name="Rectangle 2">
            <a:extLst>
              <a:ext uri="{FF2B5EF4-FFF2-40B4-BE49-F238E27FC236}">
                <a16:creationId xmlns:a16="http://schemas.microsoft.com/office/drawing/2014/main" id="{27E7B189-77D2-469B-A221-AAE9C191F2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5" name="Rectangle 3">
            <a:extLst>
              <a:ext uri="{FF2B5EF4-FFF2-40B4-BE49-F238E27FC236}">
                <a16:creationId xmlns:a16="http://schemas.microsoft.com/office/drawing/2014/main" id="{7EFCA512-DE27-4BA0-A1D5-005549457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039D0107-F388-4CEC-BE33-9B333A46C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3E1A78-DAF9-4B98-981E-458C00C6487B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8851" name="Rectangle 7">
            <a:extLst>
              <a:ext uri="{FF2B5EF4-FFF2-40B4-BE49-F238E27FC236}">
                <a16:creationId xmlns:a16="http://schemas.microsoft.com/office/drawing/2014/main" id="{5C5B49B3-E9B5-46C6-BF9B-5DC048AFC9F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339A9C2-4EF8-41CE-8596-433692C71A5F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42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C6B814F1-B700-4875-B967-109EE24267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3" name="Rectangle 3">
            <a:extLst>
              <a:ext uri="{FF2B5EF4-FFF2-40B4-BE49-F238E27FC236}">
                <a16:creationId xmlns:a16="http://schemas.microsoft.com/office/drawing/2014/main" id="{17F741A1-5518-4F8D-BC94-6D854B223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hyperlink" Target="http://nm.mathforcollege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609600"/>
            <a:ext cx="7315200" cy="1066800"/>
          </a:xfrm>
        </p:spPr>
        <p:txBody>
          <a:bodyPr/>
          <a:lstStyle/>
          <a:p>
            <a:pPr eaLnBrk="1" hangingPunct="1"/>
            <a:r>
              <a:rPr lang="en-US" altLang="en-US"/>
              <a:t>Gaussian Elimination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2895600"/>
            <a:ext cx="64008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Major: All Engineering Majors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Author(s): Autar Kaw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800">
                <a:hlinkClick r:id="rId3"/>
              </a:rPr>
              <a:t>http://nm.MathForCollege.com</a:t>
            </a:r>
            <a:r>
              <a:rPr lang="en-US" altLang="en-US" sz="280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Transforming Numerical Methods Education for STEM Undergraduates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A1F8B1B-3EC3-402C-9A28-03AE4242A0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Naïve Gaussian Elimination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F77A8ABA-7716-4AA2-9631-2DAB77DAC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458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A method to solve simultaneous linear equations of the form [A][X]=[C]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164CE328-2B43-42EB-9B11-344C64B2D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667000"/>
            <a:ext cx="60198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Two steps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1. </a:t>
            </a:r>
            <a:r>
              <a:rPr lang="en-US" altLang="en-US" sz="3600"/>
              <a:t>Forward Elimination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2. Back Substitution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1F6B927-A494-4A97-988B-BFDBDBA52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Forward Elimination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286000" y="2363788"/>
                <a:ext cx="4572000" cy="1814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286000" y="2363788"/>
                <a:ext cx="4572000" cy="18145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6" name="Text Box 3">
            <a:extLst>
              <a:ext uri="{FF2B5EF4-FFF2-40B4-BE49-F238E27FC236}">
                <a16:creationId xmlns:a16="http://schemas.microsoft.com/office/drawing/2014/main" id="{9EC777B0-783A-408B-BD0B-CEF73C929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010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The goal of forward elimination is to transform the coefficient matrix into an upper triangular matrix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5D89D278-509A-4E74-A993-049D59EB2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1905000" y="4724400"/>
                <a:ext cx="5715000" cy="1768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1905000" y="4724400"/>
                <a:ext cx="5715000" cy="1768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9" name="Line 14">
            <a:extLst>
              <a:ext uri="{FF2B5EF4-FFF2-40B4-BE49-F238E27FC236}">
                <a16:creationId xmlns:a16="http://schemas.microsoft.com/office/drawing/2014/main" id="{E0DD331A-4338-4598-AE6E-7FCAAE07CD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192588"/>
            <a:ext cx="0" cy="53340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34AF517-91EC-42F7-B18A-6D816E0921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Back Substitution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944D7546-4EFE-4AA0-8881-3E2D06A59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46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each equation starting from the last equation</a:t>
            </a:r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F5818E7E-C208-4003-B542-B5C82CFBD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293" name="Rectangle 8">
            <a:extLst>
              <a:ext uri="{FF2B5EF4-FFF2-40B4-BE49-F238E27FC236}">
                <a16:creationId xmlns:a16="http://schemas.microsoft.com/office/drawing/2014/main" id="{353E07FA-B982-4053-BBD2-D4323CE1A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5" name="Object 10">
                <a:extLst>
                  <a:ext uri="{FF2B5EF4-FFF2-40B4-BE49-F238E27FC236}">
                    <a16:creationId xmlns:a16="http://schemas.microsoft.com/office/drawing/2014/main" id="{06813719-2774-46C0-919C-F2495BCAB358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371600" y="2133600"/>
                <a:ext cx="6859588" cy="212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295" name="Object 10">
                <a:extLst>
                  <a:ext uri="{FF2B5EF4-FFF2-40B4-BE49-F238E27FC236}">
                    <a16:creationId xmlns:a16="http://schemas.microsoft.com/office/drawing/2014/main" id="{06813719-2774-46C0-919C-F2495BCAB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371600" y="2133600"/>
                <a:ext cx="6859588" cy="21224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13B6DFC-AC89-4244-9A3C-87A162B9C1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B22366C-DF7C-4198-A1FC-8B0D0EEC6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7821C94B-D037-4573-BEB4-B91A989F73D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-9088"/>
            <a:ext cx="7010400" cy="495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600" dirty="0"/>
              <a:t>Determinant of a Square Matrix</a:t>
            </a:r>
            <a:br>
              <a:rPr lang="en-US" altLang="en-US" sz="4600" dirty="0"/>
            </a:br>
            <a:r>
              <a:rPr lang="en-US" altLang="en-US" sz="4300" dirty="0"/>
              <a:t>Using Naïve Gauss Elimination</a:t>
            </a:r>
            <a:br>
              <a:rPr lang="en-US" altLang="en-US" sz="4800" dirty="0"/>
            </a:br>
            <a:r>
              <a:rPr lang="en-US" altLang="en-US" sz="3200" dirty="0"/>
              <a:t>Example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   </a:t>
            </a:r>
            <a:br>
              <a:rPr lang="en-US" altLang="en-US" sz="3600" dirty="0"/>
            </a:br>
            <a:endParaRPr lang="en-US" alt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3970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837572F-0279-42B4-80BC-75C5F6A6634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Theorem of Determinants  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7440E972-AA34-458C-B12D-A725948240A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0708"/>
            <a:ext cx="8077200" cy="4038600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Tx/>
              <a:buNone/>
            </a:pPr>
            <a:r>
              <a:rPr lang="en-US" altLang="en-US" sz="2800" dirty="0"/>
              <a:t>If a multiple of one row of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/>
              <a:t> </a:t>
            </a:r>
            <a:r>
              <a:rPr lang="en-US" altLang="en-US" sz="2800" dirty="0"/>
              <a:t>is added or subtracted to another row of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 to result in [B]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 then det(A)=det(B)</a:t>
            </a:r>
          </a:p>
          <a:p>
            <a:pPr marL="0" indent="0" eaLnBrk="1" hangingPunct="1">
              <a:lnSpc>
                <a:spcPct val="90000"/>
              </a:lnSpc>
            </a:pP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</a:pPr>
            <a:endParaRPr lang="en-US" altLang="en-US" sz="2800" baseline="-250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3048728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0A80A0CF-AF46-4986-9E66-2CA94D15822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Theorem of Determinants  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8382AE6D-DBFB-45DC-8374-963CFC95C78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052512" y="1600200"/>
            <a:ext cx="7939087" cy="990600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Tx/>
              <a:buNone/>
            </a:pPr>
            <a:r>
              <a:rPr lang="en-US" altLang="en-US" sz="2800" dirty="0"/>
              <a:t>The determinant of an upper triangular, lower triangular or diagonal matrix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/>
              <a:t> </a:t>
            </a:r>
            <a:r>
              <a:rPr lang="en-US" altLang="en-US" sz="2800" dirty="0"/>
              <a:t>is given by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</a:pPr>
            <a:endParaRPr lang="en-US" altLang="en-US" sz="2800" baseline="-250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020" name="Object 35">
                <a:extLst>
                  <a:ext uri="{FF2B5EF4-FFF2-40B4-BE49-F238E27FC236}">
                    <a16:creationId xmlns:a16="http://schemas.microsoft.com/office/drawing/2014/main" id="{C62AD399-2E03-43F7-AFCC-9E8F160DE247}"/>
                  </a:ext>
                </a:extLst>
              </p:cNvPr>
              <p:cNvSpPr txBox="1"/>
              <p:nvPr/>
            </p:nvSpPr>
            <p:spPr bwMode="auto">
              <a:xfrm>
                <a:off x="1052513" y="3090863"/>
                <a:ext cx="6727825" cy="642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det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×...×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𝑖𝑖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×...×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𝑛𝑛</m:t>
                          </m:r>
                        </m:sub>
                      </m:sSub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6020" name="Object 35">
                <a:extLst>
                  <a:ext uri="{FF2B5EF4-FFF2-40B4-BE49-F238E27FC236}">
                    <a16:creationId xmlns:a16="http://schemas.microsoft.com/office/drawing/2014/main" id="{C62AD399-2E03-43F7-AFCC-9E8F160DE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2513" y="3090863"/>
                <a:ext cx="6727825" cy="6429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021" name="Object 3">
                <a:extLst>
                  <a:ext uri="{FF2B5EF4-FFF2-40B4-BE49-F238E27FC236}">
                    <a16:creationId xmlns:a16="http://schemas.microsoft.com/office/drawing/2014/main" id="{2EFC3B20-79B5-46B3-8369-389F0B872A5E}"/>
                  </a:ext>
                </a:extLst>
              </p:cNvPr>
              <p:cNvSpPr txBox="1"/>
              <p:nvPr/>
            </p:nvSpPr>
            <p:spPr bwMode="auto">
              <a:xfrm>
                <a:off x="2209800" y="3744985"/>
                <a:ext cx="1822450" cy="1216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6021" name="Object 3">
                <a:extLst>
                  <a:ext uri="{FF2B5EF4-FFF2-40B4-BE49-F238E27FC236}">
                    <a16:creationId xmlns:a16="http://schemas.microsoft.com/office/drawing/2014/main" id="{2EFC3B20-79B5-46B3-8369-389F0B872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3744985"/>
                <a:ext cx="1822450" cy="1216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568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B7BCED43-ED25-4B99-9504-97358AE52AA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34925"/>
            <a:ext cx="8534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Forward Elimination of a Square Matrix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9938E7E6-D4EE-467C-B160-C0E9980197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9906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en-US" sz="2800" dirty="0"/>
              <a:t>Using forward elimination to transform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/>
              <a:t> </a:t>
            </a:r>
            <a:r>
              <a:rPr lang="en-US" altLang="en-US" sz="2800" dirty="0"/>
              <a:t>to an upper triangular matrix, [U]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endParaRPr lang="en-US" altLang="en-US" sz="2800" baseline="-250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068" name="Object 35">
                <a:extLst>
                  <a:ext uri="{FF2B5EF4-FFF2-40B4-BE49-F238E27FC236}">
                    <a16:creationId xmlns:a16="http://schemas.microsoft.com/office/drawing/2014/main" id="{34A5D9AC-EB30-44DB-BA75-557A749DB72E}"/>
                  </a:ext>
                </a:extLst>
              </p:cNvPr>
              <p:cNvSpPr txBox="1"/>
              <p:nvPr/>
            </p:nvSpPr>
            <p:spPr bwMode="auto">
              <a:xfrm>
                <a:off x="2911475" y="3470275"/>
                <a:ext cx="3119438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8068" name="Object 35">
                <a:extLst>
                  <a:ext uri="{FF2B5EF4-FFF2-40B4-BE49-F238E27FC236}">
                    <a16:creationId xmlns:a16="http://schemas.microsoft.com/office/drawing/2014/main" id="{34A5D9AC-EB30-44DB-BA75-557A749DB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1475" y="3470275"/>
                <a:ext cx="3119438" cy="6762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069" name="Object 3">
                <a:extLst>
                  <a:ext uri="{FF2B5EF4-FFF2-40B4-BE49-F238E27FC236}">
                    <a16:creationId xmlns:a16="http://schemas.microsoft.com/office/drawing/2014/main" id="{7CE63C75-E0E3-48F2-A1AB-309EB849CC3E}"/>
                  </a:ext>
                </a:extLst>
              </p:cNvPr>
              <p:cNvSpPr txBox="1"/>
              <p:nvPr/>
            </p:nvSpPr>
            <p:spPr bwMode="auto">
              <a:xfrm>
                <a:off x="2884211" y="4189412"/>
                <a:ext cx="3279775" cy="608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8069" name="Object 3">
                <a:extLst>
                  <a:ext uri="{FF2B5EF4-FFF2-40B4-BE49-F238E27FC236}">
                    <a16:creationId xmlns:a16="http://schemas.microsoft.com/office/drawing/2014/main" id="{7CE63C75-E0E3-48F2-A1AB-309EB849C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4211" y="4189412"/>
                <a:ext cx="3279775" cy="608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7174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C79DA100-7220-4A8A-ABE6-FE4AEE19C0E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47925" y="685800"/>
            <a:ext cx="8077200" cy="6096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4000" dirty="0"/>
            </a:br>
            <a:r>
              <a:rPr lang="en-US" altLang="en-US" sz="4000" dirty="0"/>
              <a:t>Example</a:t>
            </a:r>
            <a:br>
              <a:rPr lang="en-US" altLang="en-US" sz="4000" dirty="0"/>
            </a:br>
            <a:endParaRPr lang="en-US" altLang="en-US" sz="3800" dirty="0"/>
          </a:p>
        </p:txBody>
      </p:sp>
      <p:sp>
        <p:nvSpPr>
          <p:cNvPr id="90115" name="Rectangle 5">
            <a:extLst>
              <a:ext uri="{FF2B5EF4-FFF2-40B4-BE49-F238E27FC236}">
                <a16:creationId xmlns:a16="http://schemas.microsoft.com/office/drawing/2014/main" id="{1BC08631-8F94-4B68-881E-93A788CF5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0116" name="Rectangle 31">
            <a:extLst>
              <a:ext uri="{FF2B5EF4-FFF2-40B4-BE49-F238E27FC236}">
                <a16:creationId xmlns:a16="http://schemas.microsoft.com/office/drawing/2014/main" id="{E80190F1-D0EE-41CE-93CD-B364C3D12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117" name="Object 35">
                <a:extLst>
                  <a:ext uri="{FF2B5EF4-FFF2-40B4-BE49-F238E27FC236}">
                    <a16:creationId xmlns:a16="http://schemas.microsoft.com/office/drawing/2014/main" id="{3785359C-2EC3-4495-9137-E8F371120E4D}"/>
                  </a:ext>
                </a:extLst>
              </p:cNvPr>
              <p:cNvSpPr txBox="1"/>
              <p:nvPr/>
            </p:nvSpPr>
            <p:spPr bwMode="auto">
              <a:xfrm>
                <a:off x="3048000" y="3200400"/>
                <a:ext cx="2876550" cy="2001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0117" name="Object 35">
                <a:extLst>
                  <a:ext uri="{FF2B5EF4-FFF2-40B4-BE49-F238E27FC236}">
                    <a16:creationId xmlns:a16="http://schemas.microsoft.com/office/drawing/2014/main" id="{3785359C-2EC3-4495-9137-E8F371120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3200400"/>
                <a:ext cx="2876550" cy="2001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118" name="Rectangle 6">
            <a:extLst>
              <a:ext uri="{FF2B5EF4-FFF2-40B4-BE49-F238E27FC236}">
                <a16:creationId xmlns:a16="http://schemas.microsoft.com/office/drawing/2014/main" id="{94190693-06A1-4C0F-84CD-AE38A9B45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295400"/>
            <a:ext cx="79279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</a:rPr>
              <a:t>Using Naive Gaussian Elimination method, find the determinant of the following square matrix.</a:t>
            </a:r>
          </a:p>
        </p:txBody>
      </p:sp>
    </p:spTree>
    <p:extLst>
      <p:ext uri="{BB962C8B-B14F-4D97-AF65-F5344CB8AC3E}">
        <p14:creationId xmlns:p14="http://schemas.microsoft.com/office/powerpoint/2010/main" val="3520146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2077A055-AA22-4DBB-AC2C-B07A161A74D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Finding the Determinant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3E7EDA57-E4AF-4F75-A861-FF42D118D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4" name="Rectangle 4">
            <a:extLst>
              <a:ext uri="{FF2B5EF4-FFF2-40B4-BE49-F238E27FC236}">
                <a16:creationId xmlns:a16="http://schemas.microsoft.com/office/drawing/2014/main" id="{BB9DFF0A-B8B2-4CFF-A99B-DA5CCA56C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5" name="Rectangle 5">
            <a:extLst>
              <a:ext uri="{FF2B5EF4-FFF2-40B4-BE49-F238E27FC236}">
                <a16:creationId xmlns:a16="http://schemas.microsoft.com/office/drawing/2014/main" id="{8B4B73C6-6653-4E24-8725-27792BCF5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92166" name="Rectangle 7">
            <a:extLst>
              <a:ext uri="{FF2B5EF4-FFF2-40B4-BE49-F238E27FC236}">
                <a16:creationId xmlns:a16="http://schemas.microsoft.com/office/drawing/2014/main" id="{474CF9FB-B2D2-4C6D-BFAC-95938EFC2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7" name="Rectangle 8">
            <a:extLst>
              <a:ext uri="{FF2B5EF4-FFF2-40B4-BE49-F238E27FC236}">
                <a16:creationId xmlns:a16="http://schemas.microsoft.com/office/drawing/2014/main" id="{307B8C05-66F3-425B-9688-6EB190E64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8" name="Rectangle 10">
            <a:extLst>
              <a:ext uri="{FF2B5EF4-FFF2-40B4-BE49-F238E27FC236}">
                <a16:creationId xmlns:a16="http://schemas.microsoft.com/office/drawing/2014/main" id="{814485CC-A017-4706-856B-8BC6F60A5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9" name="Rectangle 12">
            <a:extLst>
              <a:ext uri="{FF2B5EF4-FFF2-40B4-BE49-F238E27FC236}">
                <a16:creationId xmlns:a16="http://schemas.microsoft.com/office/drawing/2014/main" id="{7A6CC935-9E03-4377-8E1A-22A54CBF0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70" name="Rectangle 17">
            <a:extLst>
              <a:ext uri="{FF2B5EF4-FFF2-40B4-BE49-F238E27FC236}">
                <a16:creationId xmlns:a16="http://schemas.microsoft.com/office/drawing/2014/main" id="{F16E01B7-271C-465E-98D1-83F9DF188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71" name="Object 20">
                <a:extLst>
                  <a:ext uri="{FF2B5EF4-FFF2-40B4-BE49-F238E27FC236}">
                    <a16:creationId xmlns:a16="http://schemas.microsoft.com/office/drawing/2014/main" id="{E516EF58-FC73-40B9-B881-1F01B9FE7B1D}"/>
                  </a:ext>
                </a:extLst>
              </p:cNvPr>
              <p:cNvSpPr txBox="1"/>
              <p:nvPr/>
            </p:nvSpPr>
            <p:spPr bwMode="auto">
              <a:xfrm>
                <a:off x="1890712" y="2057400"/>
                <a:ext cx="6719887" cy="1657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2171" name="Object 20">
                <a:extLst>
                  <a:ext uri="{FF2B5EF4-FFF2-40B4-BE49-F238E27FC236}">
                    <a16:creationId xmlns:a16="http://schemas.microsoft.com/office/drawing/2014/main" id="{E516EF58-FC73-40B9-B881-1F01B9FE7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0712" y="2057400"/>
                <a:ext cx="6719887" cy="1657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172" name="TextBox 17">
            <a:extLst>
              <a:ext uri="{FF2B5EF4-FFF2-40B4-BE49-F238E27FC236}">
                <a16:creationId xmlns:a16="http://schemas.microsoft.com/office/drawing/2014/main" id="{33A479AD-9F39-4300-8A3C-C1F84BA69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100" y="1439862"/>
            <a:ext cx="685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After forward elimination steps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73" name="Object 35">
                <a:extLst>
                  <a:ext uri="{FF2B5EF4-FFF2-40B4-BE49-F238E27FC236}">
                    <a16:creationId xmlns:a16="http://schemas.microsoft.com/office/drawing/2014/main" id="{A2C9EA8A-ADE9-43AC-BB5C-6AE757994D1C}"/>
                  </a:ext>
                </a:extLst>
              </p:cNvPr>
              <p:cNvSpPr txBox="1"/>
              <p:nvPr/>
            </p:nvSpPr>
            <p:spPr bwMode="auto">
              <a:xfrm>
                <a:off x="1897586" y="3626367"/>
                <a:ext cx="4984750" cy="182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det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25×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×0.7</m:t>
                      </m:r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−84.00</m:t>
                      </m:r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2173" name="Object 35">
                <a:extLst>
                  <a:ext uri="{FF2B5EF4-FFF2-40B4-BE49-F238E27FC236}">
                    <a16:creationId xmlns:a16="http://schemas.microsoft.com/office/drawing/2014/main" id="{A2C9EA8A-ADE9-43AC-BB5C-6AE757994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7586" y="3626367"/>
                <a:ext cx="4984750" cy="1822450"/>
              </a:xfrm>
              <a:prstGeom prst="rect">
                <a:avLst/>
              </a:prstGeom>
              <a:blipFill>
                <a:blip r:embed="rId4"/>
                <a:stretch>
                  <a:fillRect l="-3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527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13B6DFC-AC89-4244-9A3C-87A162B9C1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B22366C-DF7C-4198-A1FC-8B0D0EEC6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7936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60CEDCA-E526-43E5-A4C7-BEC8542576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819400"/>
            <a:ext cx="8915400" cy="2438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/>
              <a:t>Naïve Gauss Elimination Pitfalls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   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4" name="Object 12">
                <a:extLst>
                  <a:ext uri="{FF2B5EF4-FFF2-40B4-BE49-F238E27FC236}">
                    <a16:creationId xmlns:a16="http://schemas.microsoft.com/office/drawing/2014/main" id="{3B5DF46C-BCD6-4E42-888B-0CDB363CB2D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819400" y="1524000"/>
                <a:ext cx="3962400" cy="1971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dirty="0">
                    <a:solidFill>
                      <a:srgbClr val="000000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−7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34" name="Object 12">
                <a:extLst>
                  <a:ext uri="{FF2B5EF4-FFF2-40B4-BE49-F238E27FC236}">
                    <a16:creationId xmlns:a16="http://schemas.microsoft.com/office/drawing/2014/main" id="{3B5DF46C-BCD6-4E42-888B-0CDB363CB2D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819400" y="1524000"/>
                <a:ext cx="3962400" cy="1971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35" name="Text Box 14">
            <a:extLst>
              <a:ext uri="{FF2B5EF4-FFF2-40B4-BE49-F238E27FC236}">
                <a16:creationId xmlns:a16="http://schemas.microsoft.com/office/drawing/2014/main" id="{6EE5F1A8-3039-44FA-8E3C-5238BB3C2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6858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/>
              <a:t>Pitfall#1. Division by zero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Object 15">
                <a:extLst>
                  <a:ext uri="{FF2B5EF4-FFF2-40B4-BE49-F238E27FC236}">
                    <a16:creationId xmlns:a16="http://schemas.microsoft.com/office/drawing/2014/main" id="{C091184F-0414-4DB9-B7E2-73AB5022D0F9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628900" y="3495675"/>
                <a:ext cx="4610100" cy="153352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36" name="Object 15">
                <a:extLst>
                  <a:ext uri="{FF2B5EF4-FFF2-40B4-BE49-F238E27FC236}">
                    <a16:creationId xmlns:a16="http://schemas.microsoft.com/office/drawing/2014/main" id="{C091184F-0414-4DB9-B7E2-73AB5022D0F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628900" y="3495675"/>
                <a:ext cx="4610100" cy="15335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177E363-EB3E-46A2-8568-C1C71B594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38112"/>
            <a:ext cx="8534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division by zero an issue here?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Object 3">
                <a:extLst>
                  <a:ext uri="{FF2B5EF4-FFF2-40B4-BE49-F238E27FC236}">
                    <a16:creationId xmlns:a16="http://schemas.microsoft.com/office/drawing/2014/main" id="{6FB48D2A-5BCB-4D05-89F2-F0A45B78DB83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743200" y="1600200"/>
                <a:ext cx="3581400" cy="1806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83" name="Object 3">
                <a:extLst>
                  <a:ext uri="{FF2B5EF4-FFF2-40B4-BE49-F238E27FC236}">
                    <a16:creationId xmlns:a16="http://schemas.microsoft.com/office/drawing/2014/main" id="{6FB48D2A-5BCB-4D05-89F2-F0A45B78D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743200" y="1600200"/>
                <a:ext cx="3581400" cy="1806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4" name="Object 5">
                <a:extLst>
                  <a:ext uri="{FF2B5EF4-FFF2-40B4-BE49-F238E27FC236}">
                    <a16:creationId xmlns:a16="http://schemas.microsoft.com/office/drawing/2014/main" id="{0F75F9E6-0165-4B22-BC93-A05A459EB568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438400" y="3733800"/>
                <a:ext cx="4343400" cy="1843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84" name="Object 5">
                <a:extLst>
                  <a:ext uri="{FF2B5EF4-FFF2-40B4-BE49-F238E27FC236}">
                    <a16:creationId xmlns:a16="http://schemas.microsoft.com/office/drawing/2014/main" id="{0F75F9E6-0165-4B22-BC93-A05A459EB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438400" y="3733800"/>
                <a:ext cx="4343400" cy="1843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FCD6A1D-1A60-48EC-8083-BCF15A6A0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66305"/>
            <a:ext cx="8829293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division by zero an issue here? 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1A76A45B-7F26-4F17-84FA-CA385C1D42E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04800" y="1417320"/>
                <a:ext cx="4902200" cy="173386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1A76A45B-7F26-4F17-84FA-CA385C1D42E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04800" y="1417320"/>
                <a:ext cx="4902200" cy="17338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2" name="Object 5">
                <a:extLst>
                  <a:ext uri="{FF2B5EF4-FFF2-40B4-BE49-F238E27FC236}">
                    <a16:creationId xmlns:a16="http://schemas.microsoft.com/office/drawing/2014/main" id="{EF99E043-7F14-4D5E-B650-726DC535CF0D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4838699" y="1495055"/>
                <a:ext cx="4000501" cy="17338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532" name="Object 5">
                <a:extLst>
                  <a:ext uri="{FF2B5EF4-FFF2-40B4-BE49-F238E27FC236}">
                    <a16:creationId xmlns:a16="http://schemas.microsoft.com/office/drawing/2014/main" id="{EF99E043-7F14-4D5E-B650-726DC535CF0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4838699" y="1495055"/>
                <a:ext cx="4000501" cy="17338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3" name="Object 6">
                <a:extLst>
                  <a:ext uri="{FF2B5EF4-FFF2-40B4-BE49-F238E27FC236}">
                    <a16:creationId xmlns:a16="http://schemas.microsoft.com/office/drawing/2014/main" id="{ABCEDD07-3938-45B7-9D1B-5D85C96A524C}"/>
                  </a:ext>
                </a:extLst>
              </p:cNvPr>
              <p:cNvSpPr txBox="1"/>
              <p:nvPr/>
            </p:nvSpPr>
            <p:spPr bwMode="auto">
              <a:xfrm>
                <a:off x="4772405" y="3722689"/>
                <a:ext cx="4133088" cy="1142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2533" name="Object 6">
                <a:extLst>
                  <a:ext uri="{FF2B5EF4-FFF2-40B4-BE49-F238E27FC236}">
                    <a16:creationId xmlns:a16="http://schemas.microsoft.com/office/drawing/2014/main" id="{ABCEDD07-3938-45B7-9D1B-5D85C96A5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2405" y="3722689"/>
                <a:ext cx="4133088" cy="1142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4" name="Line 7">
            <a:extLst>
              <a:ext uri="{FF2B5EF4-FFF2-40B4-BE49-F238E27FC236}">
                <a16:creationId xmlns:a16="http://schemas.microsoft.com/office/drawing/2014/main" id="{90DF76A8-0789-4587-AA37-81F0BAE78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2760517"/>
            <a:ext cx="0" cy="897083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2535" name="Rectangle 8">
            <a:extLst>
              <a:ext uri="{FF2B5EF4-FFF2-40B4-BE49-F238E27FC236}">
                <a16:creationId xmlns:a16="http://schemas.microsoft.com/office/drawing/2014/main" id="{51BA6FA1-F87F-412D-9328-634A67BBE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410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Division by zero is a possibility at any step of forward elimination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>
            <a:extLst>
              <a:ext uri="{FF2B5EF4-FFF2-40B4-BE49-F238E27FC236}">
                <a16:creationId xmlns:a16="http://schemas.microsoft.com/office/drawing/2014/main" id="{CC5C3E29-F3EF-4745-A09B-16D273CC1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Object 11">
                <a:extLst>
                  <a:ext uri="{FF2B5EF4-FFF2-40B4-BE49-F238E27FC236}">
                    <a16:creationId xmlns:a16="http://schemas.microsoft.com/office/drawing/2014/main" id="{0A91D063-9DD7-4783-900A-B4790ACA7E1C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579" name="Object 11">
                <a:extLst>
                  <a:ext uri="{FF2B5EF4-FFF2-40B4-BE49-F238E27FC236}">
                    <a16:creationId xmlns:a16="http://schemas.microsoft.com/office/drawing/2014/main" id="{0A91D063-9DD7-4783-900A-B4790ACA7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0" name="Text Box 12">
            <a:extLst>
              <a:ext uri="{FF2B5EF4-FFF2-40B4-BE49-F238E27FC236}">
                <a16:creationId xmlns:a16="http://schemas.microsoft.com/office/drawing/2014/main" id="{7D49EBA2-358B-422A-BAE0-605E23480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352800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Exact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1" name="Object 13">
                <a:extLst>
                  <a:ext uri="{FF2B5EF4-FFF2-40B4-BE49-F238E27FC236}">
                    <a16:creationId xmlns:a16="http://schemas.microsoft.com/office/drawing/2014/main" id="{E161AFEB-A2DE-4FC6-8CB7-744020AB8079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657600" y="4114800"/>
                <a:ext cx="1738313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581" name="Object 13">
                <a:extLst>
                  <a:ext uri="{FF2B5EF4-FFF2-40B4-BE49-F238E27FC236}">
                    <a16:creationId xmlns:a16="http://schemas.microsoft.com/office/drawing/2014/main" id="{E161AFEB-A2DE-4FC6-8CB7-744020AB8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657600" y="4114800"/>
                <a:ext cx="1738313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618E794E-3FE9-4BCA-A817-02EA15CCE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7" name="Object 3">
                <a:extLst>
                  <a:ext uri="{FF2B5EF4-FFF2-40B4-BE49-F238E27FC236}">
                    <a16:creationId xmlns:a16="http://schemas.microsoft.com/office/drawing/2014/main" id="{52A6E18E-4DD0-4AE1-AA39-9CF67F5E1982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27" name="Object 3">
                <a:extLst>
                  <a:ext uri="{FF2B5EF4-FFF2-40B4-BE49-F238E27FC236}">
                    <a16:creationId xmlns:a16="http://schemas.microsoft.com/office/drawing/2014/main" id="{52A6E18E-4DD0-4AE1-AA39-9CF67F5E1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28" name="Text Box 4">
            <a:extLst>
              <a:ext uri="{FF2B5EF4-FFF2-40B4-BE49-F238E27FC236}">
                <a16:creationId xmlns:a16="http://schemas.microsoft.com/office/drawing/2014/main" id="{2F2DDD2B-8D7C-493F-8212-E69DB34E3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3528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it on a computer using </a:t>
            </a:r>
            <a:r>
              <a:rPr lang="en-US" altLang="en-US" sz="4400"/>
              <a:t>6</a:t>
            </a:r>
            <a:r>
              <a:rPr lang="en-US" altLang="en-US" sz="2400"/>
              <a:t> significant digits with chopping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F0B294CC-0E03-4549-BEB6-6FBD75EB458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971800" y="4343400"/>
                <a:ext cx="3027363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0.9625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0.999995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F0B294CC-0E03-4549-BEB6-6FBD75EB4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971800" y="4343400"/>
                <a:ext cx="3027363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A4B43532-EE52-42E4-99D2-629B110D2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Object 3">
                <a:extLst>
                  <a:ext uri="{FF2B5EF4-FFF2-40B4-BE49-F238E27FC236}">
                    <a16:creationId xmlns:a16="http://schemas.microsoft.com/office/drawing/2014/main" id="{FA8BF7D0-500D-4986-BD60-1B8CB0730DE9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675" name="Object 3">
                <a:extLst>
                  <a:ext uri="{FF2B5EF4-FFF2-40B4-BE49-F238E27FC236}">
                    <a16:creationId xmlns:a16="http://schemas.microsoft.com/office/drawing/2014/main" id="{FA8BF7D0-500D-4986-BD60-1B8CB0730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6" name="Text Box 4">
            <a:extLst>
              <a:ext uri="{FF2B5EF4-FFF2-40B4-BE49-F238E27FC236}">
                <a16:creationId xmlns:a16="http://schemas.microsoft.com/office/drawing/2014/main" id="{7C38FB97-8639-480F-BAC7-42DC3F9D7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2004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it on a computer using </a:t>
            </a:r>
            <a:r>
              <a:rPr lang="en-US" altLang="en-US" sz="4400"/>
              <a:t>5</a:t>
            </a:r>
            <a:r>
              <a:rPr lang="en-US" altLang="en-US" sz="2400"/>
              <a:t> significant digits with chopping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56156405-C70A-42F3-B106-2A43342F54C6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895600" y="4038600"/>
                <a:ext cx="2833688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0.625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0.99995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56156405-C70A-42F3-B106-2A43342F5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895600" y="4038600"/>
                <a:ext cx="2833688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8" name="Text Box 6">
            <a:extLst>
              <a:ext uri="{FF2B5EF4-FFF2-40B4-BE49-F238E27FC236}">
                <a16:creationId xmlns:a16="http://schemas.microsoft.com/office/drawing/2014/main" id="{DD18EF4A-5A4A-4192-B1A3-FC30EEF28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436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Is there a way to reduce the round off error?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EA320BD-F639-4539-83D6-63393EBF45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Avoiding Pitfalls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9CAAA405-F538-4986-AD9E-A82CCAA56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00200"/>
            <a:ext cx="86106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Increase the number of significant digits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  Decreases round-off error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  Does not avoid division by zero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CAA765D-F40A-4FF9-9356-A8633B1FFF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Avoiding Pitfalls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41D932EF-32C7-4600-A9B4-BDBDD644C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52600"/>
            <a:ext cx="90678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01638" indent="-4016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Use Gaussian Elimination with Partial Pivoting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Avoids division by zero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Reduces round off error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F578F13-BF29-485C-B049-5C8FB0336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24D288D7-C02B-4F24-9FBE-D4D535721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34400A8-C0C2-43D1-8653-F1DEE29649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7772400" cy="495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/>
              <a:t>Gauss Elimination with Partial Pivoting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r>
              <a:rPr lang="en-US" altLang="en-US"/>
              <a:t>     </a:t>
            </a:r>
            <a:r>
              <a:rPr lang="en-US" altLang="en-US" sz="3600">
                <a:hlinkClick r:id="rId4"/>
              </a:rPr>
              <a:t>http://nm.MathForCollege.com</a:t>
            </a:r>
            <a:r>
              <a:rPr lang="en-US" altLang="en-US" sz="3600"/>
              <a:t> </a:t>
            </a:r>
            <a:br>
              <a:rPr lang="en-US" altLang="en-US" sz="3600"/>
            </a:br>
            <a:endParaRPr lang="en-US" altLang="en-US" sz="3600"/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D60245B-D98D-4414-B7DF-1E3402196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Different About Partial Pivoting</a:t>
            </a:r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6" name="Text Box 3">
                <a:extLst>
                  <a:ext uri="{FF2B5EF4-FFF2-40B4-BE49-F238E27FC236}">
                    <a16:creationId xmlns:a16="http://schemas.microsoft.com/office/drawing/2014/main" id="{BFC59E13-E3F2-428F-9A76-E307310ED3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" y="1981200"/>
                <a:ext cx="8077200" cy="31677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At the beginning of the </a:t>
                </a:r>
                <a:r>
                  <a:rPr lang="en-US" altLang="en-US" sz="2800" i="1" dirty="0">
                    <a:ea typeface="Tahoma" panose="020B0604030504040204" pitchFamily="34" charset="0"/>
                    <a:cs typeface="Tahoma" panose="020B0604030504040204" pitchFamily="34" charset="0"/>
                  </a:rPr>
                  <a:t>k </a:t>
                </a:r>
                <a:r>
                  <a:rPr lang="en-US" altLang="en-US" sz="2800" baseline="30000" dirty="0" err="1">
                    <a:ea typeface="Tahoma" panose="020B0604030504040204" pitchFamily="34" charset="0"/>
                    <a:cs typeface="Tahoma" panose="020B0604030504040204" pitchFamily="34" charset="0"/>
                  </a:rPr>
                  <a:t>th</a:t>
                </a:r>
                <a:r>
                  <a:rPr lang="en-US" alt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step of forward elimination, find the maximum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𝑘𝑘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+1,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,................,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𝑛𝑘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800" dirty="0"/>
              </a:p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800" dirty="0"/>
                  <a:t>If the maximum of these values is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en-US" sz="2800" dirty="0"/>
                  <a:t> in the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800" baseline="30000" dirty="0" err="1"/>
                  <a:t>th</a:t>
                </a:r>
                <a:r>
                  <a:rPr lang="en-US" altLang="en-US" sz="2800" dirty="0"/>
                  <a:t> row,</a:t>
                </a:r>
                <a:r>
                  <a:rPr lang="en-US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en-US" sz="2800" dirty="0"/>
                  <a:t> then switch rows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en-US" sz="2800" dirty="0"/>
                  <a:t>.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2400" dirty="0"/>
              </a:p>
            </p:txBody>
          </p:sp>
        </mc:Choice>
        <mc:Fallback xmlns="">
          <p:sp>
            <p:nvSpPr>
              <p:cNvPr id="38916" name="Text Box 3">
                <a:extLst>
                  <a:ext uri="{FF2B5EF4-FFF2-40B4-BE49-F238E27FC236}">
                    <a16:creationId xmlns:a16="http://schemas.microsoft.com/office/drawing/2014/main" id="{BFC59E13-E3F2-428F-9A76-E307310E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981200"/>
                <a:ext cx="8077200" cy="3167790"/>
              </a:xfrm>
              <a:prstGeom prst="rect">
                <a:avLst/>
              </a:prstGeom>
              <a:blipFill>
                <a:blip r:embed="rId3"/>
                <a:stretch>
                  <a:fillRect l="-1509" t="-192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918" name="Rectangle 7">
            <a:extLst>
              <a:ext uri="{FF2B5EF4-FFF2-40B4-BE49-F238E27FC236}">
                <a16:creationId xmlns:a16="http://schemas.microsoft.com/office/drawing/2014/main" id="{A1F30E81-B3CE-4507-BB33-6FA6DA14D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9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29FDBF9-A0C0-497E-96A6-B88AEF1DC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315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(2</a:t>
            </a:r>
            <a:r>
              <a:rPr lang="en-US" altLang="en-US" sz="4000" baseline="30000"/>
              <a:t>nd</a:t>
            </a:r>
            <a:r>
              <a:rPr lang="en-US" altLang="en-US" sz="4000"/>
              <a:t> step of FE)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3" name="Object 3">
                <a:extLst>
                  <a:ext uri="{FF2B5EF4-FFF2-40B4-BE49-F238E27FC236}">
                    <a16:creationId xmlns:a16="http://schemas.microsoft.com/office/drawing/2014/main" id="{3C96DC9E-9E6C-4584-B3BB-D29A666F389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600200" y="1905000"/>
                <a:ext cx="6346825" cy="3190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963" name="Object 3">
                <a:extLst>
                  <a:ext uri="{FF2B5EF4-FFF2-40B4-BE49-F238E27FC236}">
                    <a16:creationId xmlns:a16="http://schemas.microsoft.com/office/drawing/2014/main" id="{3C96DC9E-9E6C-4584-B3BB-D29A666F3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600200" y="1905000"/>
                <a:ext cx="6346825" cy="31908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964" name="Text Box 5">
            <a:extLst>
              <a:ext uri="{FF2B5EF4-FFF2-40B4-BE49-F238E27FC236}">
                <a16:creationId xmlns:a16="http://schemas.microsoft.com/office/drawing/2014/main" id="{A186C853-38C1-444B-970B-D4F92029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888" y="5257800"/>
            <a:ext cx="6629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Which two rows would you switch?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36CB7848-9716-4160-9917-2101C46A4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4100" y="455613"/>
            <a:ext cx="7315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(2</a:t>
            </a:r>
            <a:r>
              <a:rPr lang="en-US" altLang="en-US" sz="4000" baseline="30000"/>
              <a:t>nd</a:t>
            </a:r>
            <a:r>
              <a:rPr lang="en-US" altLang="en-US" sz="4000"/>
              <a:t> step of FE)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B77EE568-C844-48F6-8A06-B88BD720DF29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4876800" y="1598613"/>
                <a:ext cx="4146958" cy="27524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B77EE568-C844-48F6-8A06-B88BD720DF2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4876800" y="1598613"/>
                <a:ext cx="4146958" cy="27524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E7579A-5C0C-42B0-85E9-41BDE65C26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-46837" y="1590923"/>
                <a:ext cx="4146958" cy="27524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55000" lnSpcReduction="20000"/>
              </a:bodyPr>
              <a:lstStyle>
                <a:lvl1pPr marL="365125" indent="-282575" algn="l" rtl="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39763" indent="-236538" algn="l" rtl="0" eaLnBrk="0" fontAlgn="base" hangingPunct="0">
                  <a:spcBef>
                    <a:spcPts val="55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85825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96963" indent="-1730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32D2E"/>
                  </a:buClr>
                  <a:buFont typeface="Wingdings 2" panose="05020102010507070707" pitchFamily="18" charset="2"/>
                  <a:buChar char="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96988" indent="-18256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84AA33"/>
                  </a:buClr>
                  <a:buFont typeface="Wingdings 2" panose="05020102010507070707" pitchFamily="18" charset="2"/>
                  <a:buChar char="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08760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5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719072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920240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30552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>
                  <a:buFont typeface="Wingdings 2" panose="05020102010507070707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E7579A-5C0C-42B0-85E9-41BDE65C2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46837" y="1590923"/>
                <a:ext cx="4146958" cy="27524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7">
            <a:extLst>
              <a:ext uri="{FF2B5EF4-FFF2-40B4-BE49-F238E27FC236}">
                <a16:creationId xmlns:a16="http://schemas.microsoft.com/office/drawing/2014/main" id="{EDA8B94E-09FB-4280-8458-E18CC86ED8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0121" y="2286000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31CF56E-8BCF-45C3-BAAD-A9D987F91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55345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Gaussian Elimination with Partial Pivoting</a:t>
            </a: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FC661F29-7282-482F-8294-724D43321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76400"/>
            <a:ext cx="7467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A method to solve simultaneous linear equations of the form [A][X]=[C]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3FEE7024-6A5A-4AC6-9008-1431DB3C4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971800"/>
            <a:ext cx="60198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Two steps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1. </a:t>
            </a:r>
            <a:r>
              <a:rPr lang="en-US" altLang="en-US" sz="3600" dirty="0"/>
              <a:t>Forward Elimination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2. Back Substitution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CEBA20B-4E48-47D8-BDE2-FBA0164BCE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772400" cy="4953000"/>
          </a:xfrm>
        </p:spPr>
        <p:txBody>
          <a:bodyPr/>
          <a:lstStyle/>
          <a:p>
            <a:pPr eaLnBrk="1" hangingPunct="1"/>
            <a:r>
              <a:rPr lang="en-US" altLang="en-US" sz="4800" dirty="0"/>
              <a:t>Gauss Elimination with Partial Pivoting Example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   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5">
            <a:extLst>
              <a:ext uri="{FF2B5EF4-FFF2-40B4-BE49-F238E27FC236}">
                <a16:creationId xmlns:a16="http://schemas.microsoft.com/office/drawing/2014/main" id="{EB08C8FF-FDC6-4456-A95A-4B806BFA8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4" name="Rectangle 31">
            <a:extLst>
              <a:ext uri="{FF2B5EF4-FFF2-40B4-BE49-F238E27FC236}">
                <a16:creationId xmlns:a16="http://schemas.microsoft.com/office/drawing/2014/main" id="{D98A06AE-CF9F-45E1-AE7D-E2568A77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5" name="Rectangle 36">
            <a:extLst>
              <a:ext uri="{FF2B5EF4-FFF2-40B4-BE49-F238E27FC236}">
                <a16:creationId xmlns:a16="http://schemas.microsoft.com/office/drawing/2014/main" id="{6E39485C-B42D-433F-8AA8-7AD1F2431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06" name="Object 35">
                <a:extLst>
                  <a:ext uri="{FF2B5EF4-FFF2-40B4-BE49-F238E27FC236}">
                    <a16:creationId xmlns:a16="http://schemas.microsoft.com/office/drawing/2014/main" id="{975F07C5-52B9-4E06-83A3-F179E1FD8082}"/>
                  </a:ext>
                </a:extLst>
              </p:cNvPr>
              <p:cNvSpPr txBox="1"/>
              <p:nvPr/>
            </p:nvSpPr>
            <p:spPr bwMode="auto">
              <a:xfrm>
                <a:off x="3352801" y="2548335"/>
                <a:ext cx="3741738" cy="3285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1206" name="Object 35">
                <a:extLst>
                  <a:ext uri="{FF2B5EF4-FFF2-40B4-BE49-F238E27FC236}">
                    <a16:creationId xmlns:a16="http://schemas.microsoft.com/office/drawing/2014/main" id="{975F07C5-52B9-4E06-83A3-F179E1FD8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1" y="2548335"/>
                <a:ext cx="3741738" cy="3285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07" name="Rectangle 2">
            <a:extLst>
              <a:ext uri="{FF2B5EF4-FFF2-40B4-BE49-F238E27FC236}">
                <a16:creationId xmlns:a16="http://schemas.microsoft.com/office/drawing/2014/main" id="{C8B13C33-3BA5-48E2-B2F3-FEA5CAAC4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5905"/>
            <a:ext cx="8229600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800" dirty="0">
                <a:solidFill>
                  <a:schemeClr val="tx2"/>
                </a:solidFill>
              </a:rPr>
              <a:t>Solve the following set of equations by Gaussian elimination with partial pivoting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A33D12D6-4012-48C0-BD2A-073F147C8756}"/>
                  </a:ext>
                </a:extLst>
              </p:cNvPr>
              <p:cNvSpPr txBox="1"/>
              <p:nvPr/>
            </p:nvSpPr>
            <p:spPr bwMode="auto">
              <a:xfrm>
                <a:off x="3429000" y="4191000"/>
                <a:ext cx="3665538" cy="1520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A33D12D6-4012-48C0-BD2A-073F147C8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4191000"/>
                <a:ext cx="3665538" cy="1520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32091ED-45EF-403B-85C9-C4A5BE4C1A2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Forward Elimination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462E2104-ED88-4B7E-96A2-B6DF9B122A6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55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Number of Steps of Forward Elimination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0BE1E05-3ACD-4683-B1E9-D98CF85C26E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200" y="2590800"/>
            <a:ext cx="8915400" cy="30781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/>
              <a:t>Number of steps of forward elimination is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/>
              <a:t>(</a:t>
            </a:r>
            <a:r>
              <a:rPr lang="en-US" altLang="en-US" sz="3600" i="1" dirty="0">
                <a:latin typeface="Times New Roman" panose="02020603050405020304" pitchFamily="18" charset="0"/>
              </a:rPr>
              <a:t>n</a:t>
            </a:r>
            <a:r>
              <a:rPr lang="en-US" altLang="en-US" sz="3600" dirty="0">
                <a:latin typeface="Symbol" panose="05050102010706020507" pitchFamily="18" charset="2"/>
              </a:rPr>
              <a:t>-</a:t>
            </a:r>
            <a:r>
              <a:rPr lang="en-US" altLang="en-US" sz="3600" dirty="0">
                <a:latin typeface="Times New Roman" panose="02020603050405020304" pitchFamily="18" charset="0"/>
              </a:rPr>
              <a:t>1</a:t>
            </a:r>
            <a:r>
              <a:rPr lang="en-US" altLang="en-US" dirty="0"/>
              <a:t>)=(3</a:t>
            </a:r>
            <a:r>
              <a:rPr lang="en-US" altLang="en-US" dirty="0">
                <a:latin typeface="Symbol" panose="05050102010706020507" pitchFamily="18" charset="2"/>
              </a:rPr>
              <a:t>-</a:t>
            </a:r>
            <a:r>
              <a:rPr lang="en-US" altLang="en-US" dirty="0"/>
              <a:t>1)=2</a:t>
            </a:r>
          </a:p>
          <a:p>
            <a:pPr marL="0" indent="0"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44E42396-64BC-4D57-BE95-34912F87928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Forward Elimination: Step 1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65B56A92-9BF1-435E-962D-3A4D3436FCA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1219200"/>
            <a:ext cx="8458200" cy="990600"/>
          </a:xfrm>
        </p:spPr>
        <p:txBody>
          <a:bodyPr/>
          <a:lstStyle/>
          <a:p>
            <a:pPr eaLnBrk="1" hangingPunct="1">
              <a:buSzPct val="97000"/>
            </a:pPr>
            <a:r>
              <a:rPr lang="en-US" altLang="en-US" sz="2400"/>
              <a:t>Examine absolute values of first column, first row 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	and below.</a:t>
            </a:r>
          </a:p>
          <a:p>
            <a:pPr eaLnBrk="1" hangingPunct="1">
              <a:buFontTx/>
              <a:buNone/>
            </a:pPr>
            <a:endParaRPr lang="en-US" altLang="en-US" sz="3000"/>
          </a:p>
          <a:p>
            <a:pPr eaLnBrk="1" hangingPunct="1">
              <a:buFontTx/>
              <a:buNone/>
            </a:pPr>
            <a:endParaRPr lang="en-US" altLang="en-US" sz="3000"/>
          </a:p>
          <a:p>
            <a:pPr eaLnBrk="1" hangingPunct="1">
              <a:buFontTx/>
              <a:buNone/>
            </a:pPr>
            <a:endParaRPr lang="en-US" altLang="en-US" sz="3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6" name="Object 4">
                <a:extLst>
                  <a:ext uri="{FF2B5EF4-FFF2-40B4-BE49-F238E27FC236}">
                    <a16:creationId xmlns:a16="http://schemas.microsoft.com/office/drawing/2014/main" id="{21CA0883-BC71-423D-A8CF-01B33B31E289}"/>
                  </a:ext>
                </a:extLst>
              </p:cNvPr>
              <p:cNvSpPr txBox="1"/>
              <p:nvPr/>
            </p:nvSpPr>
            <p:spPr bwMode="auto">
              <a:xfrm>
                <a:off x="3754438" y="2133600"/>
                <a:ext cx="1635125" cy="519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9396" name="Object 4">
                <a:extLst>
                  <a:ext uri="{FF2B5EF4-FFF2-40B4-BE49-F238E27FC236}">
                    <a16:creationId xmlns:a16="http://schemas.microsoft.com/office/drawing/2014/main" id="{21CA0883-BC71-423D-A8CF-01B33B31E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54438" y="2133600"/>
                <a:ext cx="1635125" cy="5191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0F60D888-E173-4FF8-8B83-52E2FB211072}"/>
              </a:ext>
            </a:extLst>
          </p:cNvPr>
          <p:cNvSpPr txBox="1"/>
          <p:nvPr/>
        </p:nvSpPr>
        <p:spPr>
          <a:xfrm>
            <a:off x="685800" y="2652713"/>
            <a:ext cx="73834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dirty="0">
                <a:latin typeface="Tahoma" panose="020B0604030504040204" pitchFamily="34" charset="0"/>
              </a:rPr>
              <a:t>  Largest absolute value is 144 and exists in row 3.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dirty="0">
                <a:latin typeface="Tahoma" panose="020B0604030504040204" pitchFamily="34" charset="0"/>
              </a:rPr>
              <a:t>  Switch row 1 and row 3.</a:t>
            </a:r>
          </a:p>
          <a:p>
            <a:pPr algn="ctr" eaLnBrk="1" hangingPunct="1">
              <a:defRPr/>
            </a:pPr>
            <a:endParaRPr lang="en-US" dirty="0">
              <a:latin typeface="Tahoma" charset="0"/>
            </a:endParaRPr>
          </a:p>
          <a:p>
            <a:pPr algn="ctr" eaLnBrk="1" hangingPunct="1">
              <a:buFont typeface="Arial" pitchFamily="34" charset="0"/>
              <a:buChar char="•"/>
              <a:defRPr/>
            </a:pPr>
            <a:endParaRPr lang="en-US" dirty="0">
              <a:latin typeface="Tahoma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8" name="Object 8">
                <a:extLst>
                  <a:ext uri="{FF2B5EF4-FFF2-40B4-BE49-F238E27FC236}">
                    <a16:creationId xmlns:a16="http://schemas.microsoft.com/office/drawing/2014/main" id="{7AA4F3FB-BAE6-4F62-9F04-1448019CE7C9}"/>
                  </a:ext>
                </a:extLst>
              </p:cNvPr>
              <p:cNvSpPr txBox="1"/>
              <p:nvPr/>
            </p:nvSpPr>
            <p:spPr bwMode="auto">
              <a:xfrm>
                <a:off x="1417637" y="4114800"/>
                <a:ext cx="6537325" cy="1452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9398" name="Object 8">
                <a:extLst>
                  <a:ext uri="{FF2B5EF4-FFF2-40B4-BE49-F238E27FC236}">
                    <a16:creationId xmlns:a16="http://schemas.microsoft.com/office/drawing/2014/main" id="{7AA4F3FB-BAE6-4F62-9F04-1448019CE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7637" y="4114800"/>
                <a:ext cx="6537325" cy="14525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03093ED-DA01-4CA8-A9AB-5CAB547CC9C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/>
              <a:t>Forward Elimination: Step 1 (cont.)</a:t>
            </a:r>
          </a:p>
        </p:txBody>
      </p:sp>
      <p:sp>
        <p:nvSpPr>
          <p:cNvPr id="61443" name="Rectangle 5">
            <a:extLst>
              <a:ext uri="{FF2B5EF4-FFF2-40B4-BE49-F238E27FC236}">
                <a16:creationId xmlns:a16="http://schemas.microsoft.com/office/drawing/2014/main" id="{01E1F869-F771-4838-A581-48F3C6650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4" name="Rectangle 7">
            <a:extLst>
              <a:ext uri="{FF2B5EF4-FFF2-40B4-BE49-F238E27FC236}">
                <a16:creationId xmlns:a16="http://schemas.microsoft.com/office/drawing/2014/main" id="{04EE449F-0B6F-4C2B-AD0D-8EACD8B1E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5" name="Rectangle 12">
            <a:extLst>
              <a:ext uri="{FF2B5EF4-FFF2-40B4-BE49-F238E27FC236}">
                <a16:creationId xmlns:a16="http://schemas.microsoft.com/office/drawing/2014/main" id="{F13A5EA9-44CE-4994-9A93-417D6F914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6" name="Object 14">
                <a:extLst>
                  <a:ext uri="{FF2B5EF4-FFF2-40B4-BE49-F238E27FC236}">
                    <a16:creationId xmlns:a16="http://schemas.microsoft.com/office/drawing/2014/main" id="{25309117-0036-4851-BE80-3F1E055AF2BE}"/>
                  </a:ext>
                </a:extLst>
              </p:cNvPr>
              <p:cNvSpPr txBox="1"/>
              <p:nvPr/>
            </p:nvSpPr>
            <p:spPr bwMode="auto">
              <a:xfrm>
                <a:off x="930275" y="2971800"/>
                <a:ext cx="7704138" cy="4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×0.4444=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63.99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5.333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0.4444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124.1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46" name="Object 14">
                <a:extLst>
                  <a:ext uri="{FF2B5EF4-FFF2-40B4-BE49-F238E27FC236}">
                    <a16:creationId xmlns:a16="http://schemas.microsoft.com/office/drawing/2014/main" id="{25309117-0036-4851-BE80-3F1E055AF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0275" y="2971800"/>
                <a:ext cx="7704138" cy="431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7" name="Rectangle 15">
            <a:extLst>
              <a:ext uri="{FF2B5EF4-FFF2-40B4-BE49-F238E27FC236}">
                <a16:creationId xmlns:a16="http://schemas.microsoft.com/office/drawing/2014/main" id="{AD19841F-583D-4299-A26E-189A3519B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91000"/>
            <a:ext cx="9144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8" name="Object 19">
                <a:extLst>
                  <a:ext uri="{FF2B5EF4-FFF2-40B4-BE49-F238E27FC236}">
                    <a16:creationId xmlns:a16="http://schemas.microsoft.com/office/drawing/2014/main" id="{C53D6AEA-690A-4974-ADCF-148FA7168102}"/>
                  </a:ext>
                </a:extLst>
              </p:cNvPr>
              <p:cNvSpPr txBox="1">
                <a:spLocks noGrp="1"/>
              </p:cNvSpPr>
              <p:nvPr>
                <p:ph idx="4294967295"/>
              </p:nvPr>
            </p:nvSpPr>
            <p:spPr bwMode="auto">
              <a:xfrm>
                <a:off x="609600" y="1295400"/>
                <a:ext cx="3043238" cy="1431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1448" name="Object 19">
                <a:extLst>
                  <a:ext uri="{FF2B5EF4-FFF2-40B4-BE49-F238E27FC236}">
                    <a16:creationId xmlns:a16="http://schemas.microsoft.com/office/drawing/2014/main" id="{C53D6AEA-690A-4974-ADCF-148FA7168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609600" y="1295400"/>
                <a:ext cx="3043238" cy="14319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9" name="Rectangle 22">
            <a:extLst>
              <a:ext uri="{FF2B5EF4-FFF2-40B4-BE49-F238E27FC236}">
                <a16:creationId xmlns:a16="http://schemas.microsoft.com/office/drawing/2014/main" id="{ACA8C773-BB37-48E2-B947-DE77DF9B2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50" name="Object 13">
                <a:extLst>
                  <a:ext uri="{FF2B5EF4-FFF2-40B4-BE49-F238E27FC236}">
                    <a16:creationId xmlns:a16="http://schemas.microsoft.com/office/drawing/2014/main" id="{B3F48824-AC03-4ED4-B990-8B0F8175BA01}"/>
                  </a:ext>
                </a:extLst>
              </p:cNvPr>
              <p:cNvSpPr txBox="1"/>
              <p:nvPr/>
            </p:nvSpPr>
            <p:spPr bwMode="auto">
              <a:xfrm>
                <a:off x="4119563" y="3606800"/>
                <a:ext cx="4432300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8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63.99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5.333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0.4444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124.1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50" name="Object 13">
                <a:extLst>
                  <a:ext uri="{FF2B5EF4-FFF2-40B4-BE49-F238E27FC236}">
                    <a16:creationId xmlns:a16="http://schemas.microsoft.com/office/drawing/2014/main" id="{B3F48824-AC03-4ED4-B990-8B0F8175B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9563" y="3606800"/>
                <a:ext cx="4432300" cy="1390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51" name="Object 15">
                <a:extLst>
                  <a:ext uri="{FF2B5EF4-FFF2-40B4-BE49-F238E27FC236}">
                    <a16:creationId xmlns:a16="http://schemas.microsoft.com/office/drawing/2014/main" id="{DB6D7DC3-0AD3-40CF-8C5A-AD169F4ADBD8}"/>
                  </a:ext>
                </a:extLst>
              </p:cNvPr>
              <p:cNvSpPr txBox="1"/>
              <p:nvPr/>
            </p:nvSpPr>
            <p:spPr bwMode="auto">
              <a:xfrm>
                <a:off x="4343400" y="5181600"/>
                <a:ext cx="3986213" cy="1352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51" name="Object 15">
                <a:extLst>
                  <a:ext uri="{FF2B5EF4-FFF2-40B4-BE49-F238E27FC236}">
                    <a16:creationId xmlns:a16="http://schemas.microsoft.com/office/drawing/2014/main" id="{DB6D7DC3-0AD3-40CF-8C5A-AD169F4AD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5181600"/>
                <a:ext cx="3986213" cy="1352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52" name="TextBox 12">
            <a:extLst>
              <a:ext uri="{FF2B5EF4-FFF2-40B4-BE49-F238E27FC236}">
                <a16:creationId xmlns:a16="http://schemas.microsoft.com/office/drawing/2014/main" id="{AC68B5D7-41E3-4354-932A-A71DA9A2E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295400"/>
            <a:ext cx="44196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Divide Equation 1 by 144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5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multiply it by 64,                  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53" name="Object 12">
                <a:extLst>
                  <a:ext uri="{FF2B5EF4-FFF2-40B4-BE49-F238E27FC236}">
                    <a16:creationId xmlns:a16="http://schemas.microsoft.com/office/drawing/2014/main" id="{BF84A07B-C2A0-4C15-A561-32FCD6ED6F82}"/>
                  </a:ext>
                </a:extLst>
              </p:cNvPr>
              <p:cNvSpPr txBox="1"/>
              <p:nvPr/>
            </p:nvSpPr>
            <p:spPr bwMode="auto">
              <a:xfrm>
                <a:off x="6705600" y="1752600"/>
                <a:ext cx="1755775" cy="7985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=0.4444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53" name="Object 12">
                <a:extLst>
                  <a:ext uri="{FF2B5EF4-FFF2-40B4-BE49-F238E27FC236}">
                    <a16:creationId xmlns:a16="http://schemas.microsoft.com/office/drawing/2014/main" id="{BF84A07B-C2A0-4C15-A561-32FCD6ED6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05600" y="1752600"/>
                <a:ext cx="1755775" cy="7985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54" name="TextBox 13">
            <a:extLst>
              <a:ext uri="{FF2B5EF4-FFF2-40B4-BE49-F238E27FC236}">
                <a16:creationId xmlns:a16="http://schemas.microsoft.com/office/drawing/2014/main" id="{D18101FE-C455-4110-91E3-5BE19711C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7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Subtract the result from Equation 2</a:t>
            </a:r>
          </a:p>
        </p:txBody>
      </p:sp>
      <p:sp>
        <p:nvSpPr>
          <p:cNvPr id="61455" name="TextBox 14">
            <a:extLst>
              <a:ext uri="{FF2B5EF4-FFF2-40B4-BE49-F238E27FC236}">
                <a16:creationId xmlns:a16="http://schemas.microsoft.com/office/drawing/2014/main" id="{E82E2320-457F-480B-92C9-160B61BE2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Substitute new equation for Equation 2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F6BB47D5-AC96-4885-AF48-51E9FDD893E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/>
              <a:t>Forward Elimination: Step 1 (cont.)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8DD9825E-CB7D-4E83-86D2-FA0FABC5A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C9104D6D-46AD-40CC-9E75-F75918A0F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3" name="Rectangle 5">
            <a:extLst>
              <a:ext uri="{FF2B5EF4-FFF2-40B4-BE49-F238E27FC236}">
                <a16:creationId xmlns:a16="http://schemas.microsoft.com/office/drawing/2014/main" id="{35267059-5A1F-49E8-BD14-894059E54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63494" name="Rectangle 10">
            <a:extLst>
              <a:ext uri="{FF2B5EF4-FFF2-40B4-BE49-F238E27FC236}">
                <a16:creationId xmlns:a16="http://schemas.microsoft.com/office/drawing/2014/main" id="{07EAF87F-1480-4BC8-B078-9ABB63422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5" name="Rectangle 13">
            <a:extLst>
              <a:ext uri="{FF2B5EF4-FFF2-40B4-BE49-F238E27FC236}">
                <a16:creationId xmlns:a16="http://schemas.microsoft.com/office/drawing/2014/main" id="{F1AE7869-95B1-4D0F-9BE7-FF257F9F3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496" name="Object 12">
                <a:extLst>
                  <a:ext uri="{FF2B5EF4-FFF2-40B4-BE49-F238E27FC236}">
                    <a16:creationId xmlns:a16="http://schemas.microsoft.com/office/drawing/2014/main" id="{020B95B6-5E2E-4927-82CE-C513F344145A}"/>
                  </a:ext>
                </a:extLst>
              </p:cNvPr>
              <p:cNvSpPr txBox="1"/>
              <p:nvPr/>
            </p:nvSpPr>
            <p:spPr bwMode="auto">
              <a:xfrm>
                <a:off x="458788" y="2895600"/>
                <a:ext cx="8226425" cy="4111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×0.1736=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25.00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2.083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0.1736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48.47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496" name="Object 12">
                <a:extLst>
                  <a:ext uri="{FF2B5EF4-FFF2-40B4-BE49-F238E27FC236}">
                    <a16:creationId xmlns:a16="http://schemas.microsoft.com/office/drawing/2014/main" id="{020B95B6-5E2E-4927-82CE-C513F3441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8788" y="2895600"/>
                <a:ext cx="8226425" cy="4111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497" name="Rectangle 15">
            <a:extLst>
              <a:ext uri="{FF2B5EF4-FFF2-40B4-BE49-F238E27FC236}">
                <a16:creationId xmlns:a16="http://schemas.microsoft.com/office/drawing/2014/main" id="{CC0D18DC-F688-4711-9DB3-30F7E15B5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8" name="Rectangle 17">
            <a:extLst>
              <a:ext uri="{FF2B5EF4-FFF2-40B4-BE49-F238E27FC236}">
                <a16:creationId xmlns:a16="http://schemas.microsoft.com/office/drawing/2014/main" id="{2CF20947-91D7-4651-96FE-31918C8AD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500" name="Object 5">
                <a:extLst>
                  <a:ext uri="{FF2B5EF4-FFF2-40B4-BE49-F238E27FC236}">
                    <a16:creationId xmlns:a16="http://schemas.microsoft.com/office/drawing/2014/main" id="{9ACAD6D0-71D6-4F02-952C-0627215CE0FB}"/>
                  </a:ext>
                </a:extLst>
              </p:cNvPr>
              <p:cNvSpPr txBox="1"/>
              <p:nvPr/>
            </p:nvSpPr>
            <p:spPr bwMode="auto">
              <a:xfrm>
                <a:off x="4602163" y="3505200"/>
                <a:ext cx="4060825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5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25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2.083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0.1736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48.47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0" name="Object 5">
                <a:extLst>
                  <a:ext uri="{FF2B5EF4-FFF2-40B4-BE49-F238E27FC236}">
                    <a16:creationId xmlns:a16="http://schemas.microsoft.com/office/drawing/2014/main" id="{9ACAD6D0-71D6-4F02-952C-0627215CE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2163" y="3505200"/>
                <a:ext cx="4060825" cy="13906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501" name="Object 14">
                <a:extLst>
                  <a:ext uri="{FF2B5EF4-FFF2-40B4-BE49-F238E27FC236}">
                    <a16:creationId xmlns:a16="http://schemas.microsoft.com/office/drawing/2014/main" id="{BA96211E-0E6A-44A3-AE4E-6C59A2E0821C}"/>
                  </a:ext>
                </a:extLst>
              </p:cNvPr>
              <p:cNvSpPr txBox="1"/>
              <p:nvPr/>
            </p:nvSpPr>
            <p:spPr bwMode="auto">
              <a:xfrm>
                <a:off x="457200" y="1295400"/>
                <a:ext cx="4176713" cy="1417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1" name="Object 14">
                <a:extLst>
                  <a:ext uri="{FF2B5EF4-FFF2-40B4-BE49-F238E27FC236}">
                    <a16:creationId xmlns:a16="http://schemas.microsoft.com/office/drawing/2014/main" id="{BA96211E-0E6A-44A3-AE4E-6C59A2E08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295400"/>
                <a:ext cx="4176713" cy="14176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502" name="Object 15">
                <a:extLst>
                  <a:ext uri="{FF2B5EF4-FFF2-40B4-BE49-F238E27FC236}">
                    <a16:creationId xmlns:a16="http://schemas.microsoft.com/office/drawing/2014/main" id="{D4BAF6E7-119E-4566-B376-76855D8F3550}"/>
                  </a:ext>
                </a:extLst>
              </p:cNvPr>
              <p:cNvSpPr txBox="1"/>
              <p:nvPr/>
            </p:nvSpPr>
            <p:spPr bwMode="auto">
              <a:xfrm>
                <a:off x="4572000" y="5105400"/>
                <a:ext cx="4176713" cy="1417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2" name="Object 15">
                <a:extLst>
                  <a:ext uri="{FF2B5EF4-FFF2-40B4-BE49-F238E27FC236}">
                    <a16:creationId xmlns:a16="http://schemas.microsoft.com/office/drawing/2014/main" id="{D4BAF6E7-119E-4566-B376-76855D8F3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5105400"/>
                <a:ext cx="4176713" cy="14176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503" name="TextBox 12">
            <a:extLst>
              <a:ext uri="{FF2B5EF4-FFF2-40B4-BE49-F238E27FC236}">
                <a16:creationId xmlns:a16="http://schemas.microsoft.com/office/drawing/2014/main" id="{00006463-2D7B-41D7-875A-97A2D4B58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295400"/>
            <a:ext cx="44196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Divide Equation 1 by 144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5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multiply it by 25,                 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504" name="Object 7">
                <a:extLst>
                  <a:ext uri="{FF2B5EF4-FFF2-40B4-BE49-F238E27FC236}">
                    <a16:creationId xmlns:a16="http://schemas.microsoft.com/office/drawing/2014/main" id="{638FDB54-C77E-48E5-A431-B1EB740CA37E}"/>
                  </a:ext>
                </a:extLst>
              </p:cNvPr>
              <p:cNvSpPr txBox="1"/>
              <p:nvPr/>
            </p:nvSpPr>
            <p:spPr bwMode="auto">
              <a:xfrm>
                <a:off x="7081838" y="1752600"/>
                <a:ext cx="1755775" cy="7985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=0.1736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4" name="Object 7">
                <a:extLst>
                  <a:ext uri="{FF2B5EF4-FFF2-40B4-BE49-F238E27FC236}">
                    <a16:creationId xmlns:a16="http://schemas.microsoft.com/office/drawing/2014/main" id="{638FDB54-C77E-48E5-A431-B1EB740CA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81838" y="1752600"/>
                <a:ext cx="1755775" cy="7985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505" name="TextBox 13">
            <a:extLst>
              <a:ext uri="{FF2B5EF4-FFF2-40B4-BE49-F238E27FC236}">
                <a16:creationId xmlns:a16="http://schemas.microsoft.com/office/drawing/2014/main" id="{64DD4C8F-0C45-4666-83C5-E1025683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7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Subtract the result from Equation 3</a:t>
            </a:r>
          </a:p>
        </p:txBody>
      </p:sp>
      <p:sp>
        <p:nvSpPr>
          <p:cNvPr id="63506" name="TextBox 14">
            <a:extLst>
              <a:ext uri="{FF2B5EF4-FFF2-40B4-BE49-F238E27FC236}">
                <a16:creationId xmlns:a16="http://schemas.microsoft.com/office/drawing/2014/main" id="{3E4C86D6-B372-4D94-84BB-1FC133BFF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Substitute new equation for Equation 3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5E4EB562-5887-4BB3-8C67-298E2DCA07E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Forward Elimination: Step 2</a:t>
            </a: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E8F3592B-BCFD-4F5F-AF4E-3F47CA5DFF7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1219200"/>
            <a:ext cx="8458200" cy="990600"/>
          </a:xfrm>
        </p:spPr>
        <p:txBody>
          <a:bodyPr/>
          <a:lstStyle/>
          <a:p>
            <a:pPr eaLnBrk="1" hangingPunct="1"/>
            <a:r>
              <a:rPr lang="en-US" altLang="en-US" sz="2400"/>
              <a:t>Examine absolute values of second column, second row 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	and below.</a:t>
            </a:r>
          </a:p>
          <a:p>
            <a:pPr eaLnBrk="1" hangingPunct="1">
              <a:buFontTx/>
              <a:buNone/>
            </a:pPr>
            <a:endParaRPr lang="en-US" altLang="en-US" sz="3000"/>
          </a:p>
          <a:p>
            <a:pPr eaLnBrk="1" hangingPunct="1">
              <a:buFontTx/>
              <a:buNone/>
            </a:pPr>
            <a:endParaRPr lang="en-US" altLang="en-US" sz="3000"/>
          </a:p>
          <a:p>
            <a:pPr eaLnBrk="1" hangingPunct="1">
              <a:buFontTx/>
              <a:buNone/>
            </a:pPr>
            <a:endParaRPr lang="en-US" altLang="en-US" sz="3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40" name="Object 4">
                <a:extLst>
                  <a:ext uri="{FF2B5EF4-FFF2-40B4-BE49-F238E27FC236}">
                    <a16:creationId xmlns:a16="http://schemas.microsoft.com/office/drawing/2014/main" id="{9743CB1C-3A09-4567-B2E8-21885C063A2D}"/>
                  </a:ext>
                </a:extLst>
              </p:cNvPr>
              <p:cNvSpPr txBox="1"/>
              <p:nvPr/>
            </p:nvSpPr>
            <p:spPr bwMode="auto">
              <a:xfrm>
                <a:off x="3689350" y="2133600"/>
                <a:ext cx="1765300" cy="519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2.667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5540" name="Object 4">
                <a:extLst>
                  <a:ext uri="{FF2B5EF4-FFF2-40B4-BE49-F238E27FC236}">
                    <a16:creationId xmlns:a16="http://schemas.microsoft.com/office/drawing/2014/main" id="{9743CB1C-3A09-4567-B2E8-21885C063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9350" y="2133600"/>
                <a:ext cx="1765300" cy="5191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541" name="TextBox 10">
            <a:extLst>
              <a:ext uri="{FF2B5EF4-FFF2-40B4-BE49-F238E27FC236}">
                <a16:creationId xmlns:a16="http://schemas.microsoft.com/office/drawing/2014/main" id="{2405DF0E-400C-4F13-97F0-C180888E1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667000"/>
            <a:ext cx="77311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  Largest absolute value is 2.917 and exists in row 3.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  Switch row 2 and row 3.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 eaLnBrk="1" hangingPunct="1">
              <a:spcBef>
                <a:spcPct val="0"/>
              </a:spcBef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42" name="Object 8">
                <a:extLst>
                  <a:ext uri="{FF2B5EF4-FFF2-40B4-BE49-F238E27FC236}">
                    <a16:creationId xmlns:a16="http://schemas.microsoft.com/office/drawing/2014/main" id="{F18C7CCF-C4F0-4B85-892D-670BF3A89571}"/>
                  </a:ext>
                </a:extLst>
              </p:cNvPr>
              <p:cNvSpPr txBox="1"/>
              <p:nvPr/>
            </p:nvSpPr>
            <p:spPr bwMode="auto">
              <a:xfrm>
                <a:off x="763588" y="4038600"/>
                <a:ext cx="7616825" cy="1243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5542" name="Object 8">
                <a:extLst>
                  <a:ext uri="{FF2B5EF4-FFF2-40B4-BE49-F238E27FC236}">
                    <a16:creationId xmlns:a16="http://schemas.microsoft.com/office/drawing/2014/main" id="{F18C7CCF-C4F0-4B85-892D-670BF3A89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3588" y="4038600"/>
                <a:ext cx="7616825" cy="1243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306D9E9-05CB-42F1-BC90-07F75DAA3B2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Forward Elimination: Step 2 (cont.)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42E1641-9A90-41A9-ACFF-7F57C023B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47370768-FF7B-4291-83EE-F21946CCC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F9029380-1889-4A26-80F3-54D248E87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67590" name="Rectangle 7">
            <a:extLst>
              <a:ext uri="{FF2B5EF4-FFF2-40B4-BE49-F238E27FC236}">
                <a16:creationId xmlns:a16="http://schemas.microsoft.com/office/drawing/2014/main" id="{999C1338-A5AF-4EF0-9CA0-C3E714EA5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1" name="Rectangle 8">
            <a:extLst>
              <a:ext uri="{FF2B5EF4-FFF2-40B4-BE49-F238E27FC236}">
                <a16:creationId xmlns:a16="http://schemas.microsoft.com/office/drawing/2014/main" id="{EC338FD2-E6CC-40E6-BE23-F0AF50C67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2" name="Rectangle 10">
            <a:extLst>
              <a:ext uri="{FF2B5EF4-FFF2-40B4-BE49-F238E27FC236}">
                <a16:creationId xmlns:a16="http://schemas.microsoft.com/office/drawing/2014/main" id="{B9ADD51C-8262-449A-81A0-4C9B2A267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3" name="Rectangle 12">
            <a:extLst>
              <a:ext uri="{FF2B5EF4-FFF2-40B4-BE49-F238E27FC236}">
                <a16:creationId xmlns:a16="http://schemas.microsoft.com/office/drawing/2014/main" id="{F2898032-17CA-4A23-9AAE-D8CFC4779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4" name="Rectangle 17">
            <a:extLst>
              <a:ext uri="{FF2B5EF4-FFF2-40B4-BE49-F238E27FC236}">
                <a16:creationId xmlns:a16="http://schemas.microsoft.com/office/drawing/2014/main" id="{AA7D2A0F-7716-4CD3-B398-355EE6D7D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595" name="Object 16">
                <a:extLst>
                  <a:ext uri="{FF2B5EF4-FFF2-40B4-BE49-F238E27FC236}">
                    <a16:creationId xmlns:a16="http://schemas.microsoft.com/office/drawing/2014/main" id="{4B744205-D53B-40DB-96B8-3DD5B1D71DFF}"/>
                  </a:ext>
                </a:extLst>
              </p:cNvPr>
              <p:cNvSpPr txBox="1"/>
              <p:nvPr/>
            </p:nvSpPr>
            <p:spPr bwMode="auto">
              <a:xfrm>
                <a:off x="433388" y="2743200"/>
                <a:ext cx="8277225" cy="398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×0.9143=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5" name="Object 16">
                <a:extLst>
                  <a:ext uri="{FF2B5EF4-FFF2-40B4-BE49-F238E27FC236}">
                    <a16:creationId xmlns:a16="http://schemas.microsoft.com/office/drawing/2014/main" id="{4B744205-D53B-40DB-96B8-3DD5B1D71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388" y="2743200"/>
                <a:ext cx="8277225" cy="398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6" name="Object 8">
                <a:extLst>
                  <a:ext uri="{FF2B5EF4-FFF2-40B4-BE49-F238E27FC236}">
                    <a16:creationId xmlns:a16="http://schemas.microsoft.com/office/drawing/2014/main" id="{91644AFE-765F-47E1-848D-F4222DC3F1E1}"/>
                  </a:ext>
                </a:extLst>
              </p:cNvPr>
              <p:cNvSpPr txBox="1"/>
              <p:nvPr/>
            </p:nvSpPr>
            <p:spPr bwMode="auto">
              <a:xfrm>
                <a:off x="838200" y="1219200"/>
                <a:ext cx="3663950" cy="1243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6" name="Object 8">
                <a:extLst>
                  <a:ext uri="{FF2B5EF4-FFF2-40B4-BE49-F238E27FC236}">
                    <a16:creationId xmlns:a16="http://schemas.microsoft.com/office/drawing/2014/main" id="{91644AFE-765F-47E1-848D-F4222DC3F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219200"/>
                <a:ext cx="3663950" cy="1243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7" name="Object 17">
                <a:extLst>
                  <a:ext uri="{FF2B5EF4-FFF2-40B4-BE49-F238E27FC236}">
                    <a16:creationId xmlns:a16="http://schemas.microsoft.com/office/drawing/2014/main" id="{BC040F93-AE8A-4E4D-8379-D8576891BEA6}"/>
                  </a:ext>
                </a:extLst>
              </p:cNvPr>
              <p:cNvSpPr txBox="1"/>
              <p:nvPr/>
            </p:nvSpPr>
            <p:spPr bwMode="auto">
              <a:xfrm>
                <a:off x="4560888" y="3314700"/>
                <a:ext cx="3986212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53.10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2.667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0.7556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53.33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7" name="Object 17">
                <a:extLst>
                  <a:ext uri="{FF2B5EF4-FFF2-40B4-BE49-F238E27FC236}">
                    <a16:creationId xmlns:a16="http://schemas.microsoft.com/office/drawing/2014/main" id="{BC040F93-AE8A-4E4D-8379-D8576891B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0888" y="3314700"/>
                <a:ext cx="3986212" cy="1390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8" name="Object 18">
                <a:extLst>
                  <a:ext uri="{FF2B5EF4-FFF2-40B4-BE49-F238E27FC236}">
                    <a16:creationId xmlns:a16="http://schemas.microsoft.com/office/drawing/2014/main" id="{FDA8FF32-1FFF-4947-A4F2-C05F644DF8EF}"/>
                  </a:ext>
                </a:extLst>
              </p:cNvPr>
              <p:cNvSpPr txBox="1"/>
              <p:nvPr/>
            </p:nvSpPr>
            <p:spPr bwMode="auto">
              <a:xfrm>
                <a:off x="4532313" y="4914900"/>
                <a:ext cx="4041775" cy="1354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8" name="Object 18">
                <a:extLst>
                  <a:ext uri="{FF2B5EF4-FFF2-40B4-BE49-F238E27FC236}">
                    <a16:creationId xmlns:a16="http://schemas.microsoft.com/office/drawing/2014/main" id="{FDA8FF32-1FFF-4947-A4F2-C05F644DF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32313" y="4914900"/>
                <a:ext cx="4041775" cy="13541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599" name="TextBox 12">
            <a:extLst>
              <a:ext uri="{FF2B5EF4-FFF2-40B4-BE49-F238E27FC236}">
                <a16:creationId xmlns:a16="http://schemas.microsoft.com/office/drawing/2014/main" id="{B260FA81-5F3E-4AE6-B94C-41E7CD6F2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990600"/>
            <a:ext cx="4419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Divide Equation 2 by 2.917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multiply it by 2.667,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600" name="Object 6">
                <a:extLst>
                  <a:ext uri="{FF2B5EF4-FFF2-40B4-BE49-F238E27FC236}">
                    <a16:creationId xmlns:a16="http://schemas.microsoft.com/office/drawing/2014/main" id="{7709A71D-FAFB-4A85-9927-A21346896099}"/>
                  </a:ext>
                </a:extLst>
              </p:cNvPr>
              <p:cNvSpPr txBox="1"/>
              <p:nvPr/>
            </p:nvSpPr>
            <p:spPr bwMode="auto">
              <a:xfrm>
                <a:off x="4876800" y="1752600"/>
                <a:ext cx="2095500" cy="7985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2.667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=0.9143.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600" name="Object 6">
                <a:extLst>
                  <a:ext uri="{FF2B5EF4-FFF2-40B4-BE49-F238E27FC236}">
                    <a16:creationId xmlns:a16="http://schemas.microsoft.com/office/drawing/2014/main" id="{7709A71D-FAFB-4A85-9927-A21346896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1752600"/>
                <a:ext cx="2095500" cy="7985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601" name="TextBox 13">
            <a:extLst>
              <a:ext uri="{FF2B5EF4-FFF2-40B4-BE49-F238E27FC236}">
                <a16:creationId xmlns:a16="http://schemas.microsoft.com/office/drawing/2014/main" id="{4EBB7D16-B3B7-4AB8-9781-C763B59D1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7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Subtract the result from Equation 3</a:t>
            </a:r>
          </a:p>
        </p:txBody>
      </p:sp>
      <p:sp>
        <p:nvSpPr>
          <p:cNvPr id="67602" name="TextBox 14">
            <a:extLst>
              <a:ext uri="{FF2B5EF4-FFF2-40B4-BE49-F238E27FC236}">
                <a16:creationId xmlns:a16="http://schemas.microsoft.com/office/drawing/2014/main" id="{11997DA9-817F-4BB5-B2F6-98808C4D1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Substitute new equation for Equation 3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B8A66870-61EA-4895-8965-5FA307556E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Back Substitution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FEBAE2ED-60EB-466D-AA8C-E3C028D938D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 Substitution</a:t>
            </a:r>
          </a:p>
        </p:txBody>
      </p:sp>
      <p:sp>
        <p:nvSpPr>
          <p:cNvPr id="71683" name="Rectangle 8">
            <a:extLst>
              <a:ext uri="{FF2B5EF4-FFF2-40B4-BE49-F238E27FC236}">
                <a16:creationId xmlns:a16="http://schemas.microsoft.com/office/drawing/2014/main" id="{48DF5E40-F7F7-4348-82B8-43CCACBA5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4" name="Rectangle 14">
            <a:extLst>
              <a:ext uri="{FF2B5EF4-FFF2-40B4-BE49-F238E27FC236}">
                <a16:creationId xmlns:a16="http://schemas.microsoft.com/office/drawing/2014/main" id="{AF8F1AA9-9DA3-4303-9AFA-744F146DF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5" name="Rectangle 16">
            <a:extLst>
              <a:ext uri="{FF2B5EF4-FFF2-40B4-BE49-F238E27FC236}">
                <a16:creationId xmlns:a16="http://schemas.microsoft.com/office/drawing/2014/main" id="{739EF388-C110-4FBF-8B10-B810D9EE8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686" name="Object 15">
                <a:extLst>
                  <a:ext uri="{FF2B5EF4-FFF2-40B4-BE49-F238E27FC236}">
                    <a16:creationId xmlns:a16="http://schemas.microsoft.com/office/drawing/2014/main" id="{31CA5C8C-388D-40AE-A787-68B643A4397B}"/>
                  </a:ext>
                </a:extLst>
              </p:cNvPr>
              <p:cNvSpPr txBox="1"/>
              <p:nvPr/>
            </p:nvSpPr>
            <p:spPr bwMode="auto">
              <a:xfrm>
                <a:off x="3352800" y="3733800"/>
                <a:ext cx="2605088" cy="20812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−0.23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−0.23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−0.2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1.15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1686" name="Object 15">
                <a:extLst>
                  <a:ext uri="{FF2B5EF4-FFF2-40B4-BE49-F238E27FC236}">
                    <a16:creationId xmlns:a16="http://schemas.microsoft.com/office/drawing/2014/main" id="{31CA5C8C-388D-40AE-A787-68B643A43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3733800"/>
                <a:ext cx="2605088" cy="2081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687" name="Rectangle 20">
            <a:extLst>
              <a:ext uri="{FF2B5EF4-FFF2-40B4-BE49-F238E27FC236}">
                <a16:creationId xmlns:a16="http://schemas.microsoft.com/office/drawing/2014/main" id="{A6D75984-89C9-4F54-A604-78A3B4DC9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8" name="Text Box 21">
            <a:extLst>
              <a:ext uri="{FF2B5EF4-FFF2-40B4-BE49-F238E27FC236}">
                <a16:creationId xmlns:a16="http://schemas.microsoft.com/office/drawing/2014/main" id="{5EC8891D-1963-4842-8F93-DE06EB9E0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Solving for 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 baseline="-25000">
                <a:latin typeface="Times New Roman" panose="02020603050405020304" pitchFamily="18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689" name="Object 22">
                <a:extLst>
                  <a:ext uri="{FF2B5EF4-FFF2-40B4-BE49-F238E27FC236}">
                    <a16:creationId xmlns:a16="http://schemas.microsoft.com/office/drawing/2014/main" id="{9A285AD6-13CE-48CB-AFB5-1943DDB1508F}"/>
                  </a:ext>
                </a:extLst>
              </p:cNvPr>
              <p:cNvSpPr txBox="1"/>
              <p:nvPr/>
            </p:nvSpPr>
            <p:spPr bwMode="auto">
              <a:xfrm>
                <a:off x="312738" y="1524000"/>
                <a:ext cx="8520112" cy="12890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1689" name="Object 22">
                <a:extLst>
                  <a:ext uri="{FF2B5EF4-FFF2-40B4-BE49-F238E27FC236}">
                    <a16:creationId xmlns:a16="http://schemas.microsoft.com/office/drawing/2014/main" id="{9A285AD6-13CE-48CB-AFB5-1943DDB15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738" y="1524000"/>
                <a:ext cx="8520112" cy="12890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B7B467F-8977-4323-BFC5-A1A74D8FDE7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 Substitution (cont.)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4ED7FB19-96C4-4B3B-A3D2-545617878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2" name="Rectangle 4">
            <a:extLst>
              <a:ext uri="{FF2B5EF4-FFF2-40B4-BE49-F238E27FC236}">
                <a16:creationId xmlns:a16="http://schemas.microsoft.com/office/drawing/2014/main" id="{FFAD367D-8781-4E4B-8150-8DA645941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3" name="Rectangle 6">
            <a:extLst>
              <a:ext uri="{FF2B5EF4-FFF2-40B4-BE49-F238E27FC236}">
                <a16:creationId xmlns:a16="http://schemas.microsoft.com/office/drawing/2014/main" id="{C3FD94CB-C3D1-401A-B57A-818F09F60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4" name="Rectangle 9">
            <a:extLst>
              <a:ext uri="{FF2B5EF4-FFF2-40B4-BE49-F238E27FC236}">
                <a16:creationId xmlns:a16="http://schemas.microsoft.com/office/drawing/2014/main" id="{0EAC94A0-93DE-41D0-944E-A176B7664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5" name="Text Box 11">
            <a:extLst>
              <a:ext uri="{FF2B5EF4-FFF2-40B4-BE49-F238E27FC236}">
                <a16:creationId xmlns:a16="http://schemas.microsoft.com/office/drawing/2014/main" id="{00940366-A01D-4B9B-BD54-7798161BE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Solving for 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3736" name="Rectangle 13">
            <a:extLst>
              <a:ext uri="{FF2B5EF4-FFF2-40B4-BE49-F238E27FC236}">
                <a16:creationId xmlns:a16="http://schemas.microsoft.com/office/drawing/2014/main" id="{98AD4BD8-E291-45C4-A5F8-EF7B2CAE2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737" name="Object 12">
                <a:extLst>
                  <a:ext uri="{FF2B5EF4-FFF2-40B4-BE49-F238E27FC236}">
                    <a16:creationId xmlns:a16="http://schemas.microsoft.com/office/drawing/2014/main" id="{1FD2BE0E-9C64-4E79-A1BC-D8BB1F15E421}"/>
                  </a:ext>
                </a:extLst>
              </p:cNvPr>
              <p:cNvSpPr txBox="1"/>
              <p:nvPr/>
            </p:nvSpPr>
            <p:spPr bwMode="auto">
              <a:xfrm>
                <a:off x="1295400" y="3657600"/>
                <a:ext cx="5943600" cy="279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2.917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+0.8264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58.33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58.33−0.8264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58.33−0.8264×1.15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19.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67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3737" name="Object 12">
                <a:extLst>
                  <a:ext uri="{FF2B5EF4-FFF2-40B4-BE49-F238E27FC236}">
                    <a16:creationId xmlns:a16="http://schemas.microsoft.com/office/drawing/2014/main" id="{1FD2BE0E-9C64-4E79-A1BC-D8BB1F15E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657600"/>
                <a:ext cx="5943600" cy="2795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738" name="Rectangle 15">
            <a:extLst>
              <a:ext uri="{FF2B5EF4-FFF2-40B4-BE49-F238E27FC236}">
                <a16:creationId xmlns:a16="http://schemas.microsoft.com/office/drawing/2014/main" id="{6C4B1EFE-7832-4792-9B96-28F898C8B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7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9" name="Rectangle 17">
            <a:extLst>
              <a:ext uri="{FF2B5EF4-FFF2-40B4-BE49-F238E27FC236}">
                <a16:creationId xmlns:a16="http://schemas.microsoft.com/office/drawing/2014/main" id="{4F48314E-7754-46E4-BCCC-D8002A733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740" name="Object 20">
                <a:extLst>
                  <a:ext uri="{FF2B5EF4-FFF2-40B4-BE49-F238E27FC236}">
                    <a16:creationId xmlns:a16="http://schemas.microsoft.com/office/drawing/2014/main" id="{1D839D06-2CCC-4DB0-AFD1-07001017F034}"/>
                  </a:ext>
                </a:extLst>
              </p:cNvPr>
              <p:cNvSpPr txBox="1"/>
              <p:nvPr/>
            </p:nvSpPr>
            <p:spPr bwMode="auto">
              <a:xfrm>
                <a:off x="2176463" y="1371600"/>
                <a:ext cx="4791075" cy="14271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3740" name="Object 20">
                <a:extLst>
                  <a:ext uri="{FF2B5EF4-FFF2-40B4-BE49-F238E27FC236}">
                    <a16:creationId xmlns:a16="http://schemas.microsoft.com/office/drawing/2014/main" id="{1D839D06-2CCC-4DB0-AFD1-07001017F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76463" y="1371600"/>
                <a:ext cx="4791075" cy="14271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BC2A060D-A48D-4567-A73F-BE05BDD2E75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 Substitution (cont.)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69B84F18-CEC6-47E9-A67C-5DA029B83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0" name="Rectangle 4">
            <a:extLst>
              <a:ext uri="{FF2B5EF4-FFF2-40B4-BE49-F238E27FC236}">
                <a16:creationId xmlns:a16="http://schemas.microsoft.com/office/drawing/2014/main" id="{4A2FA6D8-026C-40F2-BA30-44D52F0C0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1" name="Rectangle 6">
            <a:extLst>
              <a:ext uri="{FF2B5EF4-FFF2-40B4-BE49-F238E27FC236}">
                <a16:creationId xmlns:a16="http://schemas.microsoft.com/office/drawing/2014/main" id="{A12EAC27-2E04-47A5-9C71-E9E194DD0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2" name="Rectangle 7">
            <a:extLst>
              <a:ext uri="{FF2B5EF4-FFF2-40B4-BE49-F238E27FC236}">
                <a16:creationId xmlns:a16="http://schemas.microsoft.com/office/drawing/2014/main" id="{74135E7D-E64F-4CAA-9D17-BFD5DDEC7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3" name="Text Box 8">
            <a:extLst>
              <a:ext uri="{FF2B5EF4-FFF2-40B4-BE49-F238E27FC236}">
                <a16:creationId xmlns:a16="http://schemas.microsoft.com/office/drawing/2014/main" id="{2CA27488-7ECF-4B50-9395-4BF2A2FAA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Solving for 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5784" name="Rectangle 9">
            <a:extLst>
              <a:ext uri="{FF2B5EF4-FFF2-40B4-BE49-F238E27FC236}">
                <a16:creationId xmlns:a16="http://schemas.microsoft.com/office/drawing/2014/main" id="{2D4C1CF3-C1FA-497F-AFF4-BFFED78CD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5" name="Rectangle 11">
            <a:extLst>
              <a:ext uri="{FF2B5EF4-FFF2-40B4-BE49-F238E27FC236}">
                <a16:creationId xmlns:a16="http://schemas.microsoft.com/office/drawing/2014/main" id="{9E848DE1-06CA-40E5-B1F4-42BE323B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7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6" name="Rectangle 13">
            <a:extLst>
              <a:ext uri="{FF2B5EF4-FFF2-40B4-BE49-F238E27FC236}">
                <a16:creationId xmlns:a16="http://schemas.microsoft.com/office/drawing/2014/main" id="{98E32A92-D81F-4F1F-9CA8-0E8712AB4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7" name="Rectangle 15">
            <a:extLst>
              <a:ext uri="{FF2B5EF4-FFF2-40B4-BE49-F238E27FC236}">
                <a16:creationId xmlns:a16="http://schemas.microsoft.com/office/drawing/2014/main" id="{8EE978B2-ACB9-48F6-96FC-E926739B8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788" name="Object 20">
                <a:extLst>
                  <a:ext uri="{FF2B5EF4-FFF2-40B4-BE49-F238E27FC236}">
                    <a16:creationId xmlns:a16="http://schemas.microsoft.com/office/drawing/2014/main" id="{B21534EA-E26A-43A9-96F4-B42D7E8828A2}"/>
                  </a:ext>
                </a:extLst>
              </p:cNvPr>
              <p:cNvSpPr txBox="1"/>
              <p:nvPr/>
            </p:nvSpPr>
            <p:spPr bwMode="auto">
              <a:xfrm>
                <a:off x="1447800" y="3581400"/>
                <a:ext cx="6400800" cy="291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279.2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279.2−12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279.2−12×19.67−1.15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0.2917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5788" name="Object 20">
                <a:extLst>
                  <a:ext uri="{FF2B5EF4-FFF2-40B4-BE49-F238E27FC236}">
                    <a16:creationId xmlns:a16="http://schemas.microsoft.com/office/drawing/2014/main" id="{B21534EA-E26A-43A9-96F4-B42D7E882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3581400"/>
                <a:ext cx="6400800" cy="29114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789" name="Rectangle 21">
            <a:extLst>
              <a:ext uri="{FF2B5EF4-FFF2-40B4-BE49-F238E27FC236}">
                <a16:creationId xmlns:a16="http://schemas.microsoft.com/office/drawing/2014/main" id="{464AB42E-24BB-4491-8652-85C9E4D3D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2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90" name="Rectangle 22">
            <a:extLst>
              <a:ext uri="{FF2B5EF4-FFF2-40B4-BE49-F238E27FC236}">
                <a16:creationId xmlns:a16="http://schemas.microsoft.com/office/drawing/2014/main" id="{45DC6583-AA69-4732-95C9-65ABFC149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81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91" name="Rectangle 23">
            <a:extLst>
              <a:ext uri="{FF2B5EF4-FFF2-40B4-BE49-F238E27FC236}">
                <a16:creationId xmlns:a16="http://schemas.microsoft.com/office/drawing/2014/main" id="{15DA49F0-ECCD-4592-8CAB-A715BACC0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452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 	</a:t>
            </a:r>
            <a:endParaRPr lang="en-US" altLang="en-US" sz="1800" dirty="0"/>
          </a:p>
        </p:txBody>
      </p:sp>
      <p:sp>
        <p:nvSpPr>
          <p:cNvPr id="75792" name="Rectangle 24">
            <a:extLst>
              <a:ext uri="{FF2B5EF4-FFF2-40B4-BE49-F238E27FC236}">
                <a16:creationId xmlns:a16="http://schemas.microsoft.com/office/drawing/2014/main" id="{7DD50DD5-5999-4F71-87E6-AC851BF66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5603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 	</a:t>
            </a:r>
            <a:endParaRPr lang="en-US" alt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793" name="Object 25">
                <a:extLst>
                  <a:ext uri="{FF2B5EF4-FFF2-40B4-BE49-F238E27FC236}">
                    <a16:creationId xmlns:a16="http://schemas.microsoft.com/office/drawing/2014/main" id="{0B0EC873-AE00-40EC-A290-2314F710FD99}"/>
                  </a:ext>
                </a:extLst>
              </p:cNvPr>
              <p:cNvSpPr txBox="1"/>
              <p:nvPr/>
            </p:nvSpPr>
            <p:spPr bwMode="auto">
              <a:xfrm>
                <a:off x="2176463" y="1376363"/>
                <a:ext cx="4791075" cy="1425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5793" name="Object 25">
                <a:extLst>
                  <a:ext uri="{FF2B5EF4-FFF2-40B4-BE49-F238E27FC236}">
                    <a16:creationId xmlns:a16="http://schemas.microsoft.com/office/drawing/2014/main" id="{0B0EC873-AE00-40EC-A290-2314F710F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76463" y="1376363"/>
                <a:ext cx="4791075" cy="1425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CA8E8D88-7375-40CA-8445-0DB488569D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Gaussian Elimination with Partial Pivoting Solution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ECB9FB1D-F44D-4E7F-8A9E-D72DA2AF0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416C27E5-4DD0-4C81-A0A9-BC5A38B54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id="{F0C07ABA-15DF-44F3-A1EC-CA8FEA0E8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830" name="Object 6">
                <a:extLst>
                  <a:ext uri="{FF2B5EF4-FFF2-40B4-BE49-F238E27FC236}">
                    <a16:creationId xmlns:a16="http://schemas.microsoft.com/office/drawing/2014/main" id="{AB25829D-16EB-49F9-9686-B6EE859807F3}"/>
                  </a:ext>
                </a:extLst>
              </p:cNvPr>
              <p:cNvSpPr txBox="1"/>
              <p:nvPr/>
            </p:nvSpPr>
            <p:spPr bwMode="auto">
              <a:xfrm>
                <a:off x="2438400" y="2359738"/>
                <a:ext cx="5797550" cy="2001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7830" name="Object 6">
                <a:extLst>
                  <a:ext uri="{FF2B5EF4-FFF2-40B4-BE49-F238E27FC236}">
                    <a16:creationId xmlns:a16="http://schemas.microsoft.com/office/drawing/2014/main" id="{AB25829D-16EB-49F9-9686-B6EE85980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2359738"/>
                <a:ext cx="5797550" cy="2001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831" name="Object 7">
                <a:extLst>
                  <a:ext uri="{FF2B5EF4-FFF2-40B4-BE49-F238E27FC236}">
                    <a16:creationId xmlns:a16="http://schemas.microsoft.com/office/drawing/2014/main" id="{1178596E-08A4-4074-8089-EB4C1604D723}"/>
                  </a:ext>
                </a:extLst>
              </p:cNvPr>
              <p:cNvSpPr txBox="1"/>
              <p:nvPr/>
            </p:nvSpPr>
            <p:spPr bwMode="auto">
              <a:xfrm>
                <a:off x="3176588" y="4343400"/>
                <a:ext cx="2790825" cy="189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0.2917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19.67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1.15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7831" name="Object 7">
                <a:extLst>
                  <a:ext uri="{FF2B5EF4-FFF2-40B4-BE49-F238E27FC236}">
                    <a16:creationId xmlns:a16="http://schemas.microsoft.com/office/drawing/2014/main" id="{1178596E-08A4-4074-8089-EB4C1604D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6588" y="4343400"/>
                <a:ext cx="2790825" cy="18923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52400"/>
            <a:ext cx="5472238" cy="38069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739EC9-09D1-4159-B618-F8711F320DCF}"/>
              </a:ext>
            </a:extLst>
          </p:cNvPr>
          <p:cNvSpPr txBox="1"/>
          <p:nvPr/>
        </p:nvSpPr>
        <p:spPr>
          <a:xfrm>
            <a:off x="0" y="56830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</a:rPr>
              <a:t>Like what you see. Tell your friends. </a:t>
            </a:r>
            <a:r>
              <a:rPr lang="en-US" sz="2400" b="1" dirty="0">
                <a:latin typeface="Tahoma" panose="020B0604030504040204" pitchFamily="34" charset="0"/>
              </a:rPr>
              <a:t>Subscribe to the </a:t>
            </a:r>
            <a:r>
              <a:rPr lang="en-US" sz="2400" b="1" dirty="0" err="1">
                <a:latin typeface="Tahoma" panose="020B0604030504040204" pitchFamily="34" charset="0"/>
              </a:rPr>
              <a:t>NumericalMethodsGuy</a:t>
            </a:r>
            <a:r>
              <a:rPr lang="en-US" sz="2400" b="1" dirty="0">
                <a:latin typeface="Tahoma" panose="020B0604030504040204" pitchFamily="34" charset="0"/>
              </a:rPr>
              <a:t> Channel</a:t>
            </a:r>
            <a:r>
              <a:rPr lang="en-US" sz="2400" dirty="0">
                <a:latin typeface="Tahoma" panose="020B0604030504040204" pitchFamily="34" charset="0"/>
              </a:rPr>
              <a:t> – our goal is to reach 100,000 subscribers.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5487</TotalTime>
  <Words>1160</Words>
  <Application>Microsoft Office PowerPoint</Application>
  <PresentationFormat>On-screen Show (4:3)</PresentationFormat>
  <Paragraphs>238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Arial</vt:lpstr>
      <vt:lpstr>Cambria Math</vt:lpstr>
      <vt:lpstr>Gill Sans MT</vt:lpstr>
      <vt:lpstr>MathSoftText</vt:lpstr>
      <vt:lpstr>Symbol</vt:lpstr>
      <vt:lpstr>Tahoma</vt:lpstr>
      <vt:lpstr>Times New Roman</vt:lpstr>
      <vt:lpstr>Verdana</vt:lpstr>
      <vt:lpstr>Wingdings 2</vt:lpstr>
      <vt:lpstr>Solstice</vt:lpstr>
      <vt:lpstr>Gaussian Elimination</vt:lpstr>
      <vt:lpstr>Naïve Gaussian Elimination</vt:lpstr>
      <vt:lpstr>Forward Elimination</vt:lpstr>
      <vt:lpstr>Back Substitution</vt:lpstr>
      <vt:lpstr>PowerPoint Presentation</vt:lpstr>
      <vt:lpstr>Determinant of a Square Matrix Using Naïve Gauss Elimination Example          </vt:lpstr>
      <vt:lpstr>Theorem of Determinants  </vt:lpstr>
      <vt:lpstr>Theorem of Determinants  </vt:lpstr>
      <vt:lpstr>Forward Elimination of a Square Matrix</vt:lpstr>
      <vt:lpstr> Example </vt:lpstr>
      <vt:lpstr>Finding the Determinant</vt:lpstr>
      <vt:lpstr>PowerPoint Presentation</vt:lpstr>
      <vt:lpstr>Naïve Gauss Elimination Pitfalls        </vt:lpstr>
      <vt:lpstr>PowerPoint Presentation</vt:lpstr>
      <vt:lpstr>Is division by zero an issue here?</vt:lpstr>
      <vt:lpstr>Is division by zero an issue here? YES</vt:lpstr>
      <vt:lpstr>PowerPoint Presentation</vt:lpstr>
      <vt:lpstr>PowerPoint Presentation</vt:lpstr>
      <vt:lpstr>PowerPoint Presentation</vt:lpstr>
      <vt:lpstr>Avoiding Pitfalls</vt:lpstr>
      <vt:lpstr>Avoiding Pitfalls</vt:lpstr>
      <vt:lpstr>PowerPoint Presentation</vt:lpstr>
      <vt:lpstr>Gauss Elimination with Partial Pivoting          http://nm.MathForCollege.com  </vt:lpstr>
      <vt:lpstr>What is Different About Partial Pivoting?</vt:lpstr>
      <vt:lpstr>Example (2nd step of FE)</vt:lpstr>
      <vt:lpstr>Example (2nd step of FE)</vt:lpstr>
      <vt:lpstr>Gaussian Elimination with Partial Pivoting</vt:lpstr>
      <vt:lpstr>PowerPoint Presentation</vt:lpstr>
      <vt:lpstr>Gauss Elimination with Partial Pivoting Example        </vt:lpstr>
      <vt:lpstr>PowerPoint Presentation</vt:lpstr>
      <vt:lpstr>Forward Elimination</vt:lpstr>
      <vt:lpstr>Number of Steps of Forward Elimination</vt:lpstr>
      <vt:lpstr>Forward Elimination: Step 1</vt:lpstr>
      <vt:lpstr>Forward Elimination: Step 1 (cont.)</vt:lpstr>
      <vt:lpstr>Forward Elimination: Step 1 (cont.)</vt:lpstr>
      <vt:lpstr>Forward Elimination: Step 2</vt:lpstr>
      <vt:lpstr>Forward Elimination: Step 2 (cont.)</vt:lpstr>
      <vt:lpstr>Back Substitution</vt:lpstr>
      <vt:lpstr>Back Substitution</vt:lpstr>
      <vt:lpstr>Back Substitution (cont.)</vt:lpstr>
      <vt:lpstr>Back Substitution (cont.)</vt:lpstr>
      <vt:lpstr>Gaussian Elimination with Partial Pivoting Solution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212</cp:revision>
  <dcterms:created xsi:type="dcterms:W3CDTF">2007-03-08T14:59:05Z</dcterms:created>
  <dcterms:modified xsi:type="dcterms:W3CDTF">2021-02-16T16:15:21Z</dcterms:modified>
</cp:coreProperties>
</file>